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20"/>
  </p:notesMasterIdLst>
  <p:handoutMasterIdLst>
    <p:handoutMasterId r:id="rId21"/>
  </p:handoutMasterIdLst>
  <p:sldIdLst>
    <p:sldId id="1477" r:id="rId5"/>
    <p:sldId id="1478" r:id="rId6"/>
    <p:sldId id="1479" r:id="rId7"/>
    <p:sldId id="1480" r:id="rId8"/>
    <p:sldId id="1481" r:id="rId9"/>
    <p:sldId id="1482" r:id="rId10"/>
    <p:sldId id="1483" r:id="rId11"/>
    <p:sldId id="1484" r:id="rId12"/>
    <p:sldId id="1485" r:id="rId13"/>
    <p:sldId id="1486" r:id="rId14"/>
    <p:sldId id="1487" r:id="rId15"/>
    <p:sldId id="1488" r:id="rId16"/>
    <p:sldId id="1489" r:id="rId17"/>
    <p:sldId id="1490" r:id="rId18"/>
    <p:sldId id="1491"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Pevear" initials="KNP [2] [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C0"/>
    <a:srgbClr val="D0D8E8"/>
    <a:srgbClr val="E9EDF5"/>
    <a:srgbClr val="FF0000"/>
    <a:srgbClr val="60497C"/>
    <a:srgbClr val="5F73A8"/>
    <a:srgbClr val="008000"/>
    <a:srgbClr val="009800"/>
    <a:srgbClr val="CBCBCB"/>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5782" autoAdjust="0"/>
  </p:normalViewPr>
  <p:slideViewPr>
    <p:cSldViewPr>
      <p:cViewPr varScale="1">
        <p:scale>
          <a:sx n="122" d="100"/>
          <a:sy n="122" d="100"/>
        </p:scale>
        <p:origin x="20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4" d="100"/>
          <a:sy n="64" d="100"/>
        </p:scale>
        <p:origin x="105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 y="0"/>
            <a:ext cx="3038475" cy="465138"/>
          </a:xfrm>
          <a:prstGeom prst="rect">
            <a:avLst/>
          </a:prstGeom>
        </p:spPr>
        <p:txBody>
          <a:bodyPr vert="horz" lIns="91852" tIns="45925" rIns="91852" bIns="45925" rtlCol="0"/>
          <a:lstStyle>
            <a:lvl1pPr algn="l">
              <a:defRPr sz="1200"/>
            </a:lvl1pPr>
          </a:lstStyle>
          <a:p>
            <a:endParaRPr lang="en-US"/>
          </a:p>
        </p:txBody>
      </p:sp>
      <p:sp>
        <p:nvSpPr>
          <p:cNvPr id="3" name="Date Placeholder 2"/>
          <p:cNvSpPr>
            <a:spLocks noGrp="1"/>
          </p:cNvSpPr>
          <p:nvPr>
            <p:ph type="dt" sz="quarter" idx="1"/>
          </p:nvPr>
        </p:nvSpPr>
        <p:spPr>
          <a:xfrm>
            <a:off x="3970353" y="0"/>
            <a:ext cx="3038475" cy="465138"/>
          </a:xfrm>
          <a:prstGeom prst="rect">
            <a:avLst/>
          </a:prstGeom>
        </p:spPr>
        <p:txBody>
          <a:bodyPr vert="horz" lIns="91852" tIns="45925" rIns="91852" bIns="45925" rtlCol="0"/>
          <a:lstStyle>
            <a:lvl1pPr algn="r">
              <a:defRPr sz="1200"/>
            </a:lvl1pPr>
          </a:lstStyle>
          <a:p>
            <a:fld id="{6438631A-BD82-4368-B7B8-F79D93750BF3}" type="datetimeFigureOut">
              <a:rPr lang="en-US" smtClean="0"/>
              <a:pPr/>
              <a:t>1/25/21</a:t>
            </a:fld>
            <a:endParaRPr lang="en-US"/>
          </a:p>
        </p:txBody>
      </p:sp>
      <p:sp>
        <p:nvSpPr>
          <p:cNvPr id="4" name="Footer Placeholder 3"/>
          <p:cNvSpPr>
            <a:spLocks noGrp="1"/>
          </p:cNvSpPr>
          <p:nvPr>
            <p:ph type="ftr" sz="quarter" idx="2"/>
          </p:nvPr>
        </p:nvSpPr>
        <p:spPr>
          <a:xfrm>
            <a:off x="15" y="8829675"/>
            <a:ext cx="3038475" cy="465138"/>
          </a:xfrm>
          <a:prstGeom prst="rect">
            <a:avLst/>
          </a:prstGeom>
        </p:spPr>
        <p:txBody>
          <a:bodyPr vert="horz" lIns="91852" tIns="45925" rIns="91852" bIns="45925" rtlCol="0" anchor="b"/>
          <a:lstStyle>
            <a:lvl1pPr algn="l">
              <a:defRPr sz="1200"/>
            </a:lvl1pPr>
          </a:lstStyle>
          <a:p>
            <a:endParaRPr lang="en-US"/>
          </a:p>
        </p:txBody>
      </p:sp>
      <p:sp>
        <p:nvSpPr>
          <p:cNvPr id="5" name="Slide Number Placeholder 4"/>
          <p:cNvSpPr>
            <a:spLocks noGrp="1"/>
          </p:cNvSpPr>
          <p:nvPr>
            <p:ph type="sldNum" sz="quarter" idx="3"/>
          </p:nvPr>
        </p:nvSpPr>
        <p:spPr>
          <a:xfrm>
            <a:off x="3970353" y="8829675"/>
            <a:ext cx="3038475" cy="465138"/>
          </a:xfrm>
          <a:prstGeom prst="rect">
            <a:avLst/>
          </a:prstGeom>
        </p:spPr>
        <p:txBody>
          <a:bodyPr vert="horz" lIns="91852" tIns="45925" rIns="91852" bIns="45925" rtlCol="0" anchor="b"/>
          <a:lstStyle>
            <a:lvl1pPr algn="r">
              <a:defRPr sz="1200"/>
            </a:lvl1pPr>
          </a:lstStyle>
          <a:p>
            <a:fld id="{965B57DC-BDEA-463D-8C8D-271710863309}" type="slidenum">
              <a:rPr lang="en-US" smtClean="0"/>
              <a:pPr/>
              <a:t>‹#›</a:t>
            </a:fld>
            <a:endParaRPr lang="en-US"/>
          </a:p>
        </p:txBody>
      </p:sp>
    </p:spTree>
    <p:extLst>
      <p:ext uri="{BB962C8B-B14F-4D97-AF65-F5344CB8AC3E}">
        <p14:creationId xmlns:p14="http://schemas.microsoft.com/office/powerpoint/2010/main" val="2772481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5" y="0"/>
            <a:ext cx="3038475" cy="465138"/>
          </a:xfrm>
          <a:prstGeom prst="rect">
            <a:avLst/>
          </a:prstGeom>
          <a:noFill/>
          <a:ln w="9525">
            <a:noFill/>
            <a:miter lim="800000"/>
            <a:headEnd/>
            <a:tailEnd/>
          </a:ln>
        </p:spPr>
        <p:txBody>
          <a:bodyPr vert="horz" wrap="square" lIns="93596" tIns="46798" rIns="93596" bIns="46798" numCol="1" anchor="t" anchorCtr="0" compatLnSpc="1">
            <a:prstTxWarp prst="textNoShape">
              <a:avLst/>
            </a:prstTxWarp>
          </a:bodyPr>
          <a:lstStyle>
            <a:lvl1pPr defTabSz="936055">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bwMode="auto">
          <a:xfrm>
            <a:off x="3970353" y="0"/>
            <a:ext cx="3038475" cy="465138"/>
          </a:xfrm>
          <a:prstGeom prst="rect">
            <a:avLst/>
          </a:prstGeom>
          <a:noFill/>
          <a:ln w="9525">
            <a:noFill/>
            <a:miter lim="800000"/>
            <a:headEnd/>
            <a:tailEnd/>
          </a:ln>
        </p:spPr>
        <p:txBody>
          <a:bodyPr vert="horz" wrap="square" lIns="93596" tIns="46798" rIns="93596" bIns="46798" numCol="1" anchor="t" anchorCtr="0" compatLnSpc="1">
            <a:prstTxWarp prst="textNoShape">
              <a:avLst/>
            </a:prstTxWarp>
          </a:bodyPr>
          <a:lstStyle>
            <a:lvl1pPr algn="r" defTabSz="936055">
              <a:defRPr sz="1200">
                <a:latin typeface="Calibri" pitchFamily="34" charset="0"/>
                <a:cs typeface="+mn-cs"/>
              </a:defRPr>
            </a:lvl1pPr>
          </a:lstStyle>
          <a:p>
            <a:pPr>
              <a:defRPr/>
            </a:pPr>
            <a:fld id="{40E2BC8E-D35B-40B4-8821-8A221CE1A457}" type="datetimeFigureOut">
              <a:rPr lang="en-US"/>
              <a:pPr>
                <a:defRPr/>
              </a:pPr>
              <a:t>1/25/21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852" tIns="45925" rIns="91852" bIns="45925" rtlCol="0" anchor="ctr"/>
          <a:lstStyle/>
          <a:p>
            <a:pPr lvl="0"/>
            <a:endParaRPr lang="en-US" noProof="0"/>
          </a:p>
        </p:txBody>
      </p:sp>
      <p:sp>
        <p:nvSpPr>
          <p:cNvPr id="5" name="Notes Placeholder 4"/>
          <p:cNvSpPr>
            <a:spLocks noGrp="1"/>
          </p:cNvSpPr>
          <p:nvPr>
            <p:ph type="body" sz="quarter" idx="3"/>
          </p:nvPr>
        </p:nvSpPr>
        <p:spPr bwMode="auto">
          <a:xfrm>
            <a:off x="701675" y="4416433"/>
            <a:ext cx="5607050" cy="4183063"/>
          </a:xfrm>
          <a:prstGeom prst="rect">
            <a:avLst/>
          </a:prstGeom>
          <a:noFill/>
          <a:ln w="9525">
            <a:noFill/>
            <a:miter lim="800000"/>
            <a:headEnd/>
            <a:tailEnd/>
          </a:ln>
        </p:spPr>
        <p:txBody>
          <a:bodyPr vert="horz" wrap="square" lIns="93596" tIns="46798" rIns="93596" bIns="467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5" y="8829675"/>
            <a:ext cx="3038475" cy="465138"/>
          </a:xfrm>
          <a:prstGeom prst="rect">
            <a:avLst/>
          </a:prstGeom>
          <a:noFill/>
          <a:ln w="9525">
            <a:noFill/>
            <a:miter lim="800000"/>
            <a:headEnd/>
            <a:tailEnd/>
          </a:ln>
        </p:spPr>
        <p:txBody>
          <a:bodyPr vert="horz" wrap="square" lIns="93596" tIns="46798" rIns="93596" bIns="46798" numCol="1" anchor="b" anchorCtr="0" compatLnSpc="1">
            <a:prstTxWarp prst="textNoShape">
              <a:avLst/>
            </a:prstTxWarp>
          </a:bodyPr>
          <a:lstStyle>
            <a:lvl1pPr defTabSz="936055">
              <a:defRPr sz="12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bwMode="auto">
          <a:xfrm>
            <a:off x="3970353" y="8829675"/>
            <a:ext cx="3038475" cy="465138"/>
          </a:xfrm>
          <a:prstGeom prst="rect">
            <a:avLst/>
          </a:prstGeom>
          <a:noFill/>
          <a:ln w="9525">
            <a:noFill/>
            <a:miter lim="800000"/>
            <a:headEnd/>
            <a:tailEnd/>
          </a:ln>
        </p:spPr>
        <p:txBody>
          <a:bodyPr vert="horz" wrap="square" lIns="93596" tIns="46798" rIns="93596" bIns="46798" numCol="1" anchor="b" anchorCtr="0" compatLnSpc="1">
            <a:prstTxWarp prst="textNoShape">
              <a:avLst/>
            </a:prstTxWarp>
          </a:bodyPr>
          <a:lstStyle>
            <a:lvl1pPr algn="r" defTabSz="936055">
              <a:defRPr sz="1200">
                <a:latin typeface="Calibri" pitchFamily="34" charset="0"/>
                <a:cs typeface="+mn-cs"/>
              </a:defRPr>
            </a:lvl1pPr>
          </a:lstStyle>
          <a:p>
            <a:pPr>
              <a:defRPr/>
            </a:pPr>
            <a:fld id="{F4B6275C-0645-43A9-ACDA-247FEB91D8B8}" type="slidenum">
              <a:rPr lang="en-US"/>
              <a:pPr>
                <a:defRPr/>
              </a:pPr>
              <a:t>‹#›</a:t>
            </a:fld>
            <a:endParaRPr lang="en-US"/>
          </a:p>
        </p:txBody>
      </p:sp>
    </p:spTree>
    <p:extLst>
      <p:ext uri="{BB962C8B-B14F-4D97-AF65-F5344CB8AC3E}">
        <p14:creationId xmlns:p14="http://schemas.microsoft.com/office/powerpoint/2010/main" val="9036744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Text Placeholder 10">
            <a:extLst>
              <a:ext uri="{FF2B5EF4-FFF2-40B4-BE49-F238E27FC236}">
                <a16:creationId xmlns:a16="http://schemas.microsoft.com/office/drawing/2014/main" id="{6919D2CE-FF76-FF46-A63D-F84915098AD6}"/>
              </a:ext>
            </a:extLst>
          </p:cNvPr>
          <p:cNvSpPr>
            <a:spLocks noGrp="1"/>
          </p:cNvSpPr>
          <p:nvPr>
            <p:ph type="body" sz="quarter" idx="13"/>
          </p:nvPr>
        </p:nvSpPr>
        <p:spPr>
          <a:xfrm>
            <a:off x="2514600" y="2743200"/>
            <a:ext cx="4114800" cy="914400"/>
          </a:xfrm>
        </p:spPr>
        <p:txBody>
          <a:bodyPr anchor="ctr"/>
          <a:lstStyle>
            <a:lvl1pPr marL="0" indent="0" algn="ctr">
              <a:buNone/>
              <a:defRPr sz="1800"/>
            </a:lvl1pPr>
            <a:lvl2pPr marL="342900" indent="0">
              <a:buNone/>
              <a:defRPr sz="1350"/>
            </a:lvl2pPr>
            <a:lvl3pPr marL="685800" indent="0">
              <a:buNone/>
              <a:defRPr sz="1200"/>
            </a:lvl3pPr>
            <a:lvl4pPr marL="1028700" indent="0">
              <a:buNone/>
              <a:defRPr sz="1050"/>
            </a:lvl4pPr>
            <a:lvl5pPr marL="1371600" indent="0">
              <a:buNone/>
              <a:defRPr sz="1050"/>
            </a:lvl5pPr>
          </a:lstStyle>
          <a:p>
            <a:pPr lvl="0"/>
            <a:r>
              <a:rPr lang="en-US" dirty="0"/>
              <a:t>Edit Master text styles</a:t>
            </a:r>
          </a:p>
        </p:txBody>
      </p:sp>
    </p:spTree>
    <p:extLst>
      <p:ext uri="{BB962C8B-B14F-4D97-AF65-F5344CB8AC3E}">
        <p14:creationId xmlns:p14="http://schemas.microsoft.com/office/powerpoint/2010/main" val="21636589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990600"/>
            <a:ext cx="8382000" cy="5562600"/>
          </a:xfrm>
        </p:spPr>
        <p:txBody>
          <a:bodyPr>
            <a:normAutofit/>
          </a:bodyPr>
          <a:lstStyle>
            <a:lvl1pPr>
              <a:lnSpc>
                <a:spcPct val="100000"/>
              </a:lnSpc>
              <a:spcBef>
                <a:spcPts val="200"/>
              </a:spcBef>
              <a:spcAft>
                <a:spcPts val="200"/>
              </a:spcAft>
              <a:defRPr sz="2000" b="1"/>
            </a:lvl1pPr>
            <a:lvl2pPr>
              <a:lnSpc>
                <a:spcPct val="100000"/>
              </a:lnSpc>
              <a:spcBef>
                <a:spcPts val="200"/>
              </a:spcBef>
              <a:spcAft>
                <a:spcPts val="200"/>
              </a:spcAft>
              <a:defRPr sz="1800"/>
            </a:lvl2pPr>
            <a:lvl3pPr>
              <a:lnSpc>
                <a:spcPct val="100000"/>
              </a:lnSpc>
              <a:spcBef>
                <a:spcPts val="200"/>
              </a:spcBef>
              <a:spcAft>
                <a:spcPts val="200"/>
              </a:spcAft>
              <a:defRPr sz="1600"/>
            </a:lvl3pPr>
            <a:lvl4pPr>
              <a:lnSpc>
                <a:spcPct val="100000"/>
              </a:lnSpc>
              <a:spcBef>
                <a:spcPts val="200"/>
              </a:spcBef>
              <a:spcAft>
                <a:spcPts val="200"/>
              </a:spcAft>
              <a:defRPr sz="1600"/>
            </a:lvl4pPr>
            <a:lvl5pPr>
              <a:lnSpc>
                <a:spcPct val="100000"/>
              </a:lnSpc>
              <a:spcBef>
                <a:spcPts val="200"/>
              </a:spcBef>
              <a:spcAft>
                <a:spcPts val="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C4253B7-4313-1248-91FC-65853064E895}"/>
              </a:ext>
            </a:extLst>
          </p:cNvPr>
          <p:cNvSpPr>
            <a:spLocks noGrp="1"/>
          </p:cNvSpPr>
          <p:nvPr>
            <p:ph type="title"/>
          </p:nvPr>
        </p:nvSpPr>
        <p:spPr>
          <a:xfrm>
            <a:off x="990600" y="76200"/>
            <a:ext cx="7162800" cy="608012"/>
          </a:xfrm>
        </p:spPr>
        <p:txBody>
          <a:bodyPr/>
          <a:lstStyle>
            <a:lvl1pPr>
              <a:defRPr sz="2400" b="1"/>
            </a:lvl1pPr>
          </a:lstStyle>
          <a:p>
            <a:r>
              <a:rPr lang="en-US" dirty="0"/>
              <a:t>Click to edit Master title style</a:t>
            </a:r>
          </a:p>
        </p:txBody>
      </p:sp>
    </p:spTree>
    <p:extLst>
      <p:ext uri="{BB962C8B-B14F-4D97-AF65-F5344CB8AC3E}">
        <p14:creationId xmlns:p14="http://schemas.microsoft.com/office/powerpoint/2010/main" val="310103598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8CEC4C-57BC-1849-ADDA-362EE9457CE5}"/>
              </a:ext>
            </a:extLst>
          </p:cNvPr>
          <p:cNvSpPr>
            <a:spLocks noGrp="1"/>
          </p:cNvSpPr>
          <p:nvPr>
            <p:ph type="title"/>
          </p:nvPr>
        </p:nvSpPr>
        <p:spPr>
          <a:xfrm>
            <a:off x="990600" y="77788"/>
            <a:ext cx="7162800" cy="608012"/>
          </a:xfrm>
        </p:spPr>
        <p:txBody>
          <a:bodyPr/>
          <a:lstStyle>
            <a:lvl1pPr>
              <a:defRPr sz="2400" b="1"/>
            </a:lvl1pPr>
          </a:lstStyle>
          <a:p>
            <a:r>
              <a:rPr lang="en-US" dirty="0"/>
              <a:t>Click to edit Master title style</a:t>
            </a:r>
          </a:p>
        </p:txBody>
      </p:sp>
    </p:spTree>
    <p:extLst>
      <p:ext uri="{BB962C8B-B14F-4D97-AF65-F5344CB8AC3E}">
        <p14:creationId xmlns:p14="http://schemas.microsoft.com/office/powerpoint/2010/main" val="83243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974726"/>
            <a:ext cx="4114800" cy="5578474"/>
          </a:xfrm>
        </p:spPr>
        <p:txBody>
          <a:bodyPr>
            <a:normAutofit/>
          </a:bodyPr>
          <a:lstStyle>
            <a:lvl1pPr marL="236538" indent="-236538">
              <a:tabLst/>
              <a:defRPr sz="2000" b="1"/>
            </a:lvl1pPr>
            <a:lvl2pPr marL="465138" indent="-228600">
              <a:tabLst/>
              <a:defRPr sz="1800"/>
            </a:lvl2pPr>
            <a:lvl3pPr marL="693738" indent="-228600">
              <a:tabLst/>
              <a:defRPr sz="1600"/>
            </a:lvl3pPr>
            <a:lvl4pPr marL="922338" indent="-228600">
              <a:tabLst/>
              <a:defRPr sz="1400"/>
            </a:lvl4pPr>
            <a:lvl5pPr marL="1150938" indent="-228600">
              <a:tabLs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74726"/>
            <a:ext cx="4114800" cy="5578474"/>
          </a:xfrm>
        </p:spPr>
        <p:txBody>
          <a:bodyPr>
            <a:normAutofit/>
          </a:bodyPr>
          <a:lstStyle>
            <a:lvl1pPr marL="236538" indent="-236538">
              <a:tabLst/>
              <a:defRPr sz="2000" b="1"/>
            </a:lvl1pPr>
            <a:lvl2pPr marL="465138" indent="-228600">
              <a:tabLst/>
              <a:defRPr sz="1800"/>
            </a:lvl2pPr>
            <a:lvl3pPr marL="693738" indent="-228600">
              <a:tabLst/>
              <a:defRPr sz="1600"/>
            </a:lvl3pPr>
            <a:lvl4pPr marL="922338" indent="-228600">
              <a:tabLst/>
              <a:defRPr sz="1400"/>
            </a:lvl4pPr>
            <a:lvl5pPr marL="1150938" indent="-228600">
              <a:tabLs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B01419B7-E4A6-9F43-A0FB-397DAFCAAD76}"/>
              </a:ext>
            </a:extLst>
          </p:cNvPr>
          <p:cNvSpPr>
            <a:spLocks noGrp="1"/>
          </p:cNvSpPr>
          <p:nvPr>
            <p:ph type="title"/>
          </p:nvPr>
        </p:nvSpPr>
        <p:spPr>
          <a:xfrm>
            <a:off x="990600" y="77788"/>
            <a:ext cx="7162800" cy="608012"/>
          </a:xfrm>
        </p:spPr>
        <p:txBody>
          <a:bodyPr/>
          <a:lstStyle>
            <a:lvl1pPr>
              <a:defRPr sz="2400" b="1"/>
            </a:lvl1pPr>
          </a:lstStyle>
          <a:p>
            <a:r>
              <a:rPr lang="en-US" dirty="0"/>
              <a:t>Click to edit Master title style</a:t>
            </a:r>
          </a:p>
        </p:txBody>
      </p:sp>
    </p:spTree>
    <p:extLst>
      <p:ext uri="{BB962C8B-B14F-4D97-AF65-F5344CB8AC3E}">
        <p14:creationId xmlns:p14="http://schemas.microsoft.com/office/powerpoint/2010/main" val="73289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81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797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8A146A-8169-9440-85B3-AE95E246EF9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1" cy="6858000"/>
          </a:xfrm>
          <a:prstGeom prst="rect">
            <a:avLst/>
          </a:prstGeom>
        </p:spPr>
      </p:pic>
      <p:cxnSp>
        <p:nvCxnSpPr>
          <p:cNvPr id="13" name="Straight Connector 10">
            <a:extLst>
              <a:ext uri="{FF2B5EF4-FFF2-40B4-BE49-F238E27FC236}">
                <a16:creationId xmlns:a16="http://schemas.microsoft.com/office/drawing/2014/main" id="{01C87B6C-E0A0-6E40-AED2-D225C891B92C}"/>
              </a:ext>
            </a:extLst>
          </p:cNvPr>
          <p:cNvCxnSpPr>
            <a:cxnSpLocks noChangeShapeType="1"/>
          </p:cNvCxnSpPr>
          <p:nvPr userDrawn="1"/>
        </p:nvCxnSpPr>
        <p:spPr bwMode="auto">
          <a:xfrm>
            <a:off x="5181600" y="4267200"/>
            <a:ext cx="3657600"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cxnSp>
      <p:pic>
        <p:nvPicPr>
          <p:cNvPr id="4" name="Picture 3">
            <a:extLst>
              <a:ext uri="{FF2B5EF4-FFF2-40B4-BE49-F238E27FC236}">
                <a16:creationId xmlns:a16="http://schemas.microsoft.com/office/drawing/2014/main" id="{B5151047-CE44-2A4E-B000-B249CFD59F39}"/>
              </a:ext>
            </a:extLst>
          </p:cNvPr>
          <p:cNvPicPr>
            <a:picLocks noChangeAspect="1"/>
          </p:cNvPicPr>
          <p:nvPr userDrawn="1"/>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17876"/>
            <a:ext cx="822960" cy="822960"/>
          </a:xfrm>
          <a:prstGeom prst="rect">
            <a:avLst/>
          </a:prstGeom>
        </p:spPr>
      </p:pic>
      <p:pic>
        <p:nvPicPr>
          <p:cNvPr id="8" name="Picture 18" descr="meatball best">
            <a:extLst>
              <a:ext uri="{FF2B5EF4-FFF2-40B4-BE49-F238E27FC236}">
                <a16:creationId xmlns:a16="http://schemas.microsoft.com/office/drawing/2014/main" id="{AE8093EA-27FD-6B4B-AA11-0C02090B3AC7}"/>
              </a:ext>
            </a:extLst>
          </p:cNvPr>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270590" y="27432"/>
            <a:ext cx="832420" cy="731520"/>
          </a:xfrm>
          <a:prstGeom prst="rect">
            <a:avLst/>
          </a:prstGeom>
          <a:noFill/>
        </p:spPr>
      </p:pic>
      <p:sp>
        <p:nvSpPr>
          <p:cNvPr id="9" name="Rectangle 78">
            <a:extLst>
              <a:ext uri="{FF2B5EF4-FFF2-40B4-BE49-F238E27FC236}">
                <a16:creationId xmlns:a16="http://schemas.microsoft.com/office/drawing/2014/main" id="{44242F1A-7A4F-7541-8F22-8B8E32EAB65F}"/>
              </a:ext>
            </a:extLst>
          </p:cNvPr>
          <p:cNvSpPr>
            <a:spLocks noChangeArrowheads="1"/>
          </p:cNvSpPr>
          <p:nvPr userDrawn="1"/>
        </p:nvSpPr>
        <p:spPr bwMode="auto">
          <a:xfrm>
            <a:off x="1" y="5996226"/>
            <a:ext cx="5257799"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lgn="ctr"/>
            <a:r>
              <a:rPr lang="en-US" sz="1000" b="1" dirty="0">
                <a:solidFill>
                  <a:schemeClr val="bg1"/>
                </a:solidFill>
                <a:latin typeface="Arial Narrow" pitchFamily="34" charset="0"/>
              </a:rPr>
              <a:t> • NASA GODDARD SPACE FLIGHT CENTER</a:t>
            </a:r>
            <a:r>
              <a:rPr lang="en-US" sz="1000" b="1" baseline="0" dirty="0">
                <a:solidFill>
                  <a:schemeClr val="bg1"/>
                </a:solidFill>
                <a:latin typeface="Arial Narrow" pitchFamily="34" charset="0"/>
              </a:rPr>
              <a:t> </a:t>
            </a:r>
            <a:r>
              <a:rPr lang="en-US" sz="1000" b="1" dirty="0">
                <a:solidFill>
                  <a:schemeClr val="bg1"/>
                </a:solidFill>
                <a:latin typeface="Arial Narrow" pitchFamily="34" charset="0"/>
              </a:rPr>
              <a:t>• JET</a:t>
            </a:r>
            <a:r>
              <a:rPr lang="en-US" sz="1000" b="1" baseline="0" dirty="0">
                <a:solidFill>
                  <a:schemeClr val="bg1"/>
                </a:solidFill>
                <a:latin typeface="Arial Narrow" pitchFamily="34" charset="0"/>
              </a:rPr>
              <a:t> PROPULSION LABORATORY </a:t>
            </a:r>
            <a:r>
              <a:rPr lang="en-US" sz="1000" b="1" dirty="0">
                <a:solidFill>
                  <a:schemeClr val="bg1"/>
                </a:solidFill>
                <a:latin typeface="Arial Narrow" pitchFamily="34" charset="0"/>
              </a:rPr>
              <a:t>•</a:t>
            </a:r>
          </a:p>
          <a:p>
            <a:pPr algn="ctr"/>
            <a:r>
              <a:rPr lang="en-US" sz="1000" b="1" dirty="0">
                <a:solidFill>
                  <a:schemeClr val="bg1"/>
                </a:solidFill>
                <a:latin typeface="Arial Narrow" pitchFamily="34" charset="0"/>
              </a:rPr>
              <a:t>• L3HARRIS TECHNOLOGIES •  BALL</a:t>
            </a:r>
            <a:r>
              <a:rPr lang="en-US" sz="1000" b="1" baseline="0" dirty="0">
                <a:solidFill>
                  <a:schemeClr val="bg1"/>
                </a:solidFill>
                <a:latin typeface="Arial Narrow" pitchFamily="34" charset="0"/>
              </a:rPr>
              <a:t> AEROSPACE</a:t>
            </a:r>
            <a:r>
              <a:rPr lang="en-US" sz="1000" b="1" dirty="0">
                <a:solidFill>
                  <a:schemeClr val="bg1"/>
                </a:solidFill>
                <a:latin typeface="Arial Narrow" pitchFamily="34" charset="0"/>
              </a:rPr>
              <a:t> • TELEDYNE • NASA KENNEDY SPACE CENTER •</a:t>
            </a:r>
          </a:p>
          <a:p>
            <a:pPr algn="ctr"/>
            <a:r>
              <a:rPr lang="en-US" sz="1000" b="1" dirty="0">
                <a:solidFill>
                  <a:schemeClr val="bg1"/>
                </a:solidFill>
                <a:latin typeface="Arial Narrow" pitchFamily="34" charset="0"/>
              </a:rPr>
              <a:t> • SPACE TELESCOPE SCIENCE INSTITUTE • IPAC • EUROPEAN SPACE AGENCY • </a:t>
            </a:r>
          </a:p>
          <a:p>
            <a:pPr algn="ctr"/>
            <a:r>
              <a:rPr lang="en-US" sz="1000" b="1" dirty="0">
                <a:solidFill>
                  <a:schemeClr val="bg1"/>
                </a:solidFill>
                <a:latin typeface="Arial Narrow" pitchFamily="34" charset="0"/>
              </a:rPr>
              <a:t> • JAPAN AEROSPACE EXPLORATION AGENCY • LABORATOIRE D’ASTROPHYSIQUE DE MARSEILLE •</a:t>
            </a:r>
          </a:p>
          <a:p>
            <a:pPr algn="ctr"/>
            <a:r>
              <a:rPr lang="en-US" sz="1000" b="1" dirty="0">
                <a:solidFill>
                  <a:schemeClr val="bg1"/>
                </a:solidFill>
                <a:latin typeface="Arial Narrow" pitchFamily="34" charset="0"/>
              </a:rPr>
              <a:t>• CENTRE NATIONAL </a:t>
            </a:r>
            <a:r>
              <a:rPr lang="en-US" sz="1000" b="1" dirty="0" err="1">
                <a:solidFill>
                  <a:schemeClr val="bg1"/>
                </a:solidFill>
                <a:latin typeface="Arial Narrow" pitchFamily="34" charset="0"/>
              </a:rPr>
              <a:t>d'ÉTUDES</a:t>
            </a:r>
            <a:r>
              <a:rPr lang="en-US" sz="1000" b="1" dirty="0">
                <a:solidFill>
                  <a:schemeClr val="bg1"/>
                </a:solidFill>
                <a:latin typeface="Arial Narrow" pitchFamily="34" charset="0"/>
              </a:rPr>
              <a:t> SPATIALES • MAX PLANCK INSTITUTE FOR ASTRONOMY •</a:t>
            </a:r>
          </a:p>
        </p:txBody>
      </p:sp>
    </p:spTree>
    <p:extLst>
      <p:ext uri="{BB962C8B-B14F-4D97-AF65-F5344CB8AC3E}">
        <p14:creationId xmlns:p14="http://schemas.microsoft.com/office/powerpoint/2010/main" val="233250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3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748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42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05800" cy="5410200"/>
          </a:xfrm>
        </p:spPr>
        <p:txBody>
          <a:bodyPr vert="eaVert"/>
          <a:lstStyle>
            <a:lvl1pPr>
              <a:defRPr sz="2000" b="1"/>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1FCB214C-6854-1D4D-B852-4EBD135A967A}"/>
              </a:ext>
            </a:extLst>
          </p:cNvPr>
          <p:cNvSpPr>
            <a:spLocks noGrp="1"/>
          </p:cNvSpPr>
          <p:nvPr>
            <p:ph type="title"/>
          </p:nvPr>
        </p:nvSpPr>
        <p:spPr>
          <a:xfrm>
            <a:off x="990600" y="77788"/>
            <a:ext cx="7162800" cy="608012"/>
          </a:xfrm>
        </p:spPr>
        <p:txBody>
          <a:bodyPr/>
          <a:lstStyle>
            <a:lvl1pPr>
              <a:defRPr sz="2400" b="1"/>
            </a:lvl1pPr>
          </a:lstStyle>
          <a:p>
            <a:r>
              <a:rPr lang="en-US" dirty="0"/>
              <a:t>Click to edit Master title style</a:t>
            </a:r>
          </a:p>
        </p:txBody>
      </p:sp>
    </p:spTree>
    <p:extLst>
      <p:ext uri="{BB962C8B-B14F-4D97-AF65-F5344CB8AC3E}">
        <p14:creationId xmlns:p14="http://schemas.microsoft.com/office/powerpoint/2010/main" val="338281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51679" y="85409"/>
            <a:ext cx="6629400" cy="617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81000" y="1006536"/>
            <a:ext cx="8305800" cy="54933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8" descr="meatball best"/>
          <p:cNvPicPr>
            <a:picLocks noChangeAspect="1" noChangeArrowheads="1"/>
          </p:cNvPicPr>
          <p:nvPr userDrawn="1"/>
        </p:nvPicPr>
        <p:blipFill>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270590" y="27432"/>
            <a:ext cx="832420" cy="731520"/>
          </a:xfrm>
          <a:prstGeom prst="rect">
            <a:avLst/>
          </a:prstGeom>
          <a:noFill/>
        </p:spPr>
      </p:pic>
      <p:sp>
        <p:nvSpPr>
          <p:cNvPr id="12" name="TextBox 11">
            <a:extLst>
              <a:ext uri="{FF2B5EF4-FFF2-40B4-BE49-F238E27FC236}">
                <a16:creationId xmlns:a16="http://schemas.microsoft.com/office/drawing/2014/main" id="{216819CD-58BC-9B4D-8919-C1264245EF40}"/>
              </a:ext>
            </a:extLst>
          </p:cNvPr>
          <p:cNvSpPr txBox="1"/>
          <p:nvPr userDrawn="1"/>
        </p:nvSpPr>
        <p:spPr>
          <a:xfrm>
            <a:off x="8001000" y="6637765"/>
            <a:ext cx="878731" cy="232230"/>
          </a:xfrm>
          <a:prstGeom prst="rect">
            <a:avLst/>
          </a:prstGeom>
          <a:noFill/>
        </p:spPr>
        <p:txBody>
          <a:bodyPr wrap="square" lIns="62344" tIns="31172" rIns="62344" bIns="31172">
            <a:spAutoFit/>
          </a:bodyPr>
          <a:lstStyle>
            <a:lvl1pPr>
              <a:defRPr sz="2900" b="1">
                <a:solidFill>
                  <a:schemeClr val="tx1"/>
                </a:solidFill>
                <a:latin typeface="Arial" pitchFamily="34" charset="0"/>
                <a:ea typeface="ヒラギノ角ゴ Pro W3"/>
                <a:cs typeface="ヒラギノ角ゴ Pro W3"/>
              </a:defRPr>
            </a:lvl1pPr>
            <a:lvl2pPr marL="742950" indent="-285750">
              <a:defRPr sz="2900" b="1">
                <a:solidFill>
                  <a:schemeClr val="tx1"/>
                </a:solidFill>
                <a:latin typeface="Arial" pitchFamily="34" charset="0"/>
                <a:ea typeface="ヒラギノ角ゴ Pro W3"/>
                <a:cs typeface="ヒラギノ角ゴ Pro W3"/>
              </a:defRPr>
            </a:lvl2pPr>
            <a:lvl3pPr marL="1143000" indent="-228600">
              <a:defRPr sz="2900" b="1">
                <a:solidFill>
                  <a:schemeClr val="tx1"/>
                </a:solidFill>
                <a:latin typeface="Arial" pitchFamily="34" charset="0"/>
                <a:ea typeface="ヒラギノ角ゴ Pro W3"/>
                <a:cs typeface="ヒラギノ角ゴ Pro W3"/>
              </a:defRPr>
            </a:lvl3pPr>
            <a:lvl4pPr marL="1600200" indent="-228600">
              <a:defRPr sz="2900" b="1">
                <a:solidFill>
                  <a:schemeClr val="tx1"/>
                </a:solidFill>
                <a:latin typeface="Arial" pitchFamily="34" charset="0"/>
                <a:ea typeface="ヒラギノ角ゴ Pro W3"/>
                <a:cs typeface="ヒラギノ角ゴ Pro W3"/>
              </a:defRPr>
            </a:lvl4pPr>
            <a:lvl5pPr marL="2057400" indent="-228600">
              <a:defRPr sz="2900" b="1">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9pPr>
          </a:lstStyle>
          <a:p>
            <a:pPr algn="r"/>
            <a:fld id="{708D2F1E-C954-4D00-9791-3C7347B79C78}" type="slidenum">
              <a:rPr lang="en-US" sz="1100" smtClean="0">
                <a:solidFill>
                  <a:schemeClr val="bg1">
                    <a:lumMod val="75000"/>
                  </a:schemeClr>
                </a:solidFill>
              </a:rPr>
              <a:pPr algn="r"/>
              <a:t>‹#›</a:t>
            </a:fld>
            <a:endParaRPr lang="en-US" sz="1100" dirty="0">
              <a:solidFill>
                <a:schemeClr val="bg1">
                  <a:lumMod val="75000"/>
                </a:schemeClr>
              </a:solidFill>
            </a:endParaRPr>
          </a:p>
        </p:txBody>
      </p:sp>
      <p:sp>
        <p:nvSpPr>
          <p:cNvPr id="13" name="TextBox 6">
            <a:extLst>
              <a:ext uri="{FF2B5EF4-FFF2-40B4-BE49-F238E27FC236}">
                <a16:creationId xmlns:a16="http://schemas.microsoft.com/office/drawing/2014/main" id="{9F8D8D7D-5539-9E41-948B-81A0EC17253D}"/>
              </a:ext>
            </a:extLst>
          </p:cNvPr>
          <p:cNvSpPr txBox="1">
            <a:spLocks noChangeArrowheads="1"/>
          </p:cNvSpPr>
          <p:nvPr userDrawn="1"/>
        </p:nvSpPr>
        <p:spPr bwMode="auto">
          <a:xfrm>
            <a:off x="1676400" y="6619709"/>
            <a:ext cx="5715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b="1">
                <a:solidFill>
                  <a:schemeClr val="tx1"/>
                </a:solidFill>
                <a:latin typeface="Arial" pitchFamily="34" charset="0"/>
                <a:ea typeface="ヒラギノ角ゴ Pro W3"/>
                <a:cs typeface="ヒラギノ角ゴ Pro W3"/>
              </a:defRPr>
            </a:lvl1pPr>
            <a:lvl2pPr marL="742950" indent="-285750">
              <a:defRPr sz="2900" b="1">
                <a:solidFill>
                  <a:schemeClr val="tx1"/>
                </a:solidFill>
                <a:latin typeface="Arial" pitchFamily="34" charset="0"/>
                <a:ea typeface="ヒラギノ角ゴ Pro W3"/>
                <a:cs typeface="ヒラギノ角ゴ Pro W3"/>
              </a:defRPr>
            </a:lvl2pPr>
            <a:lvl3pPr marL="1143000" indent="-228600">
              <a:defRPr sz="2900" b="1">
                <a:solidFill>
                  <a:schemeClr val="tx1"/>
                </a:solidFill>
                <a:latin typeface="Arial" pitchFamily="34" charset="0"/>
                <a:ea typeface="ヒラギノ角ゴ Pro W3"/>
                <a:cs typeface="ヒラギノ角ゴ Pro W3"/>
              </a:defRPr>
            </a:lvl3pPr>
            <a:lvl4pPr marL="1600200" indent="-228600">
              <a:defRPr sz="2900" b="1">
                <a:solidFill>
                  <a:schemeClr val="tx1"/>
                </a:solidFill>
                <a:latin typeface="Arial" pitchFamily="34" charset="0"/>
                <a:ea typeface="ヒラギノ角ゴ Pro W3"/>
                <a:cs typeface="ヒラギノ角ゴ Pro W3"/>
              </a:defRPr>
            </a:lvl4pPr>
            <a:lvl5pPr marL="2057400" indent="-228600">
              <a:defRPr sz="2900" b="1">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9pPr>
          </a:lstStyle>
          <a:p>
            <a:pPr algn="ctr"/>
            <a:r>
              <a:rPr lang="en-US" sz="1100" b="1" dirty="0">
                <a:solidFill>
                  <a:schemeClr val="bg1">
                    <a:lumMod val="75000"/>
                  </a:schemeClr>
                </a:solidFill>
              </a:rPr>
              <a:t>Wide Field Instrument Reference Information</a:t>
            </a:r>
            <a:endParaRPr lang="en-US" sz="1100" dirty="0">
              <a:solidFill>
                <a:schemeClr val="bg1">
                  <a:lumMod val="75000"/>
                </a:schemeClr>
              </a:solidFill>
            </a:endParaRPr>
          </a:p>
        </p:txBody>
      </p:sp>
      <p:sp>
        <p:nvSpPr>
          <p:cNvPr id="14" name="TextBox 13">
            <a:extLst>
              <a:ext uri="{FF2B5EF4-FFF2-40B4-BE49-F238E27FC236}">
                <a16:creationId xmlns:a16="http://schemas.microsoft.com/office/drawing/2014/main" id="{6DD241AF-2952-9040-BA0B-E053D311696A}"/>
              </a:ext>
            </a:extLst>
          </p:cNvPr>
          <p:cNvSpPr txBox="1">
            <a:spLocks noChangeArrowheads="1"/>
          </p:cNvSpPr>
          <p:nvPr userDrawn="1"/>
        </p:nvSpPr>
        <p:spPr bwMode="auto">
          <a:xfrm>
            <a:off x="207260" y="6613464"/>
            <a:ext cx="19136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b="1">
                <a:solidFill>
                  <a:schemeClr val="tx1"/>
                </a:solidFill>
                <a:latin typeface="Arial" pitchFamily="34" charset="0"/>
                <a:ea typeface="ヒラギノ角ゴ Pro W3"/>
                <a:cs typeface="ヒラギノ角ゴ Pro W3"/>
              </a:defRPr>
            </a:lvl1pPr>
            <a:lvl2pPr marL="742950" indent="-285750">
              <a:defRPr sz="2900" b="1">
                <a:solidFill>
                  <a:schemeClr val="tx1"/>
                </a:solidFill>
                <a:latin typeface="Arial" pitchFamily="34" charset="0"/>
                <a:ea typeface="ヒラギノ角ゴ Pro W3"/>
                <a:cs typeface="ヒラギノ角ゴ Pro W3"/>
              </a:defRPr>
            </a:lvl2pPr>
            <a:lvl3pPr marL="1143000" indent="-228600">
              <a:defRPr sz="2900" b="1">
                <a:solidFill>
                  <a:schemeClr val="tx1"/>
                </a:solidFill>
                <a:latin typeface="Arial" pitchFamily="34" charset="0"/>
                <a:ea typeface="ヒラギノ角ゴ Pro W3"/>
                <a:cs typeface="ヒラギノ角ゴ Pro W3"/>
              </a:defRPr>
            </a:lvl3pPr>
            <a:lvl4pPr marL="1600200" indent="-228600">
              <a:defRPr sz="2900" b="1">
                <a:solidFill>
                  <a:schemeClr val="tx1"/>
                </a:solidFill>
                <a:latin typeface="Arial" pitchFamily="34" charset="0"/>
                <a:ea typeface="ヒラギノ角ゴ Pro W3"/>
                <a:cs typeface="ヒラギノ角ゴ Pro W3"/>
              </a:defRPr>
            </a:lvl4pPr>
            <a:lvl5pPr marL="2057400" indent="-228600">
              <a:defRPr sz="2900" b="1">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9pPr>
          </a:lstStyle>
          <a:p>
            <a:pPr>
              <a:defRPr/>
            </a:pPr>
            <a:r>
              <a:rPr lang="en-US" sz="1100" b="1" dirty="0">
                <a:solidFill>
                  <a:schemeClr val="bg1">
                    <a:lumMod val="75000"/>
                  </a:schemeClr>
                </a:solidFill>
              </a:rPr>
              <a:t>1/08/2021</a:t>
            </a:r>
          </a:p>
        </p:txBody>
      </p:sp>
      <p:cxnSp>
        <p:nvCxnSpPr>
          <p:cNvPr id="16" name="Straight Connector 15">
            <a:extLst>
              <a:ext uri="{FF2B5EF4-FFF2-40B4-BE49-F238E27FC236}">
                <a16:creationId xmlns:a16="http://schemas.microsoft.com/office/drawing/2014/main" id="{B286B847-84DF-AF45-8281-3234B4D7B646}"/>
              </a:ext>
            </a:extLst>
          </p:cNvPr>
          <p:cNvCxnSpPr/>
          <p:nvPr userDrawn="1"/>
        </p:nvCxnSpPr>
        <p:spPr>
          <a:xfrm>
            <a:off x="0" y="795528"/>
            <a:ext cx="9144000" cy="0"/>
          </a:xfrm>
          <a:prstGeom prst="line">
            <a:avLst/>
          </a:prstGeom>
          <a:ln w="25400">
            <a:gradFill flip="none" rotWithShape="1">
              <a:gsLst>
                <a:gs pos="10000">
                  <a:srgbClr val="60497C">
                    <a:lumMod val="30000"/>
                    <a:lumOff val="70000"/>
                  </a:srgbClr>
                </a:gs>
                <a:gs pos="30000">
                  <a:srgbClr val="60497C">
                    <a:lumMod val="67000"/>
                  </a:srgbClr>
                </a:gs>
                <a:gs pos="70000">
                  <a:srgbClr val="60497C">
                    <a:lumMod val="67000"/>
                  </a:srgbClr>
                </a:gs>
                <a:gs pos="50000">
                  <a:schemeClr val="tx1"/>
                </a:gs>
                <a:gs pos="90000">
                  <a:srgbClr val="60497C">
                    <a:lumMod val="40000"/>
                    <a:lumOff val="6000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5BB3606-DADE-884B-BFF1-50FCB82709FD}"/>
              </a:ext>
            </a:extLst>
          </p:cNvPr>
          <p:cNvCxnSpPr/>
          <p:nvPr userDrawn="1"/>
        </p:nvCxnSpPr>
        <p:spPr>
          <a:xfrm>
            <a:off x="0" y="6629400"/>
            <a:ext cx="9144000" cy="0"/>
          </a:xfrm>
          <a:prstGeom prst="line">
            <a:avLst/>
          </a:prstGeom>
          <a:ln w="25400">
            <a:gradFill flip="none" rotWithShape="1">
              <a:gsLst>
                <a:gs pos="10000">
                  <a:srgbClr val="60497C">
                    <a:lumMod val="30000"/>
                    <a:lumOff val="70000"/>
                  </a:srgbClr>
                </a:gs>
                <a:gs pos="30000">
                  <a:srgbClr val="60497C">
                    <a:lumMod val="67000"/>
                  </a:srgbClr>
                </a:gs>
                <a:gs pos="70000">
                  <a:srgbClr val="60497C">
                    <a:lumMod val="67000"/>
                  </a:srgbClr>
                </a:gs>
                <a:gs pos="50000">
                  <a:schemeClr val="tx1"/>
                </a:gs>
                <a:gs pos="90000">
                  <a:srgbClr val="60497C">
                    <a:lumMod val="40000"/>
                    <a:lumOff val="6000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83FC0A2-87AE-0A43-B8F0-6A24E14AEF62}"/>
              </a:ext>
            </a:extLst>
          </p:cNvPr>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52" y="9144"/>
            <a:ext cx="822960" cy="822960"/>
          </a:xfrm>
          <a:prstGeom prst="rect">
            <a:avLst/>
          </a:prstGeom>
        </p:spPr>
      </p:pic>
    </p:spTree>
    <p:extLst>
      <p:ext uri="{BB962C8B-B14F-4D97-AF65-F5344CB8AC3E}">
        <p14:creationId xmlns:p14="http://schemas.microsoft.com/office/powerpoint/2010/main" val="1030493134"/>
      </p:ext>
    </p:extLst>
  </p:cSld>
  <p:clrMap bg1="lt1" tx1="dk1" bg2="lt2" tx2="dk2" accent1="accent1" accent2="accent2" accent3="accent3" accent4="accent4" accent5="accent5" accent6="accent6" hlink="hlink" folHlink="folHlink"/>
  <p:sldLayoutIdLst>
    <p:sldLayoutId id="2147483688" r:id="rId1"/>
    <p:sldLayoutId id="2147483679" r:id="rId2"/>
    <p:sldLayoutId id="2147483680" r:id="rId3"/>
    <p:sldLayoutId id="2147483681" r:id="rId4"/>
    <p:sldLayoutId id="2147483682" r:id="rId5"/>
    <p:sldLayoutId id="2147483687" r:id="rId6"/>
    <p:sldLayoutId id="2147483686"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36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7663" indent="-347663" algn="l" rtl="0" eaLnBrk="0" fontAlgn="base" hangingPunct="0">
        <a:spcBef>
          <a:spcPct val="20000"/>
        </a:spcBef>
        <a:spcAft>
          <a:spcPct val="0"/>
        </a:spcAft>
        <a:buFont typeface="Arial" pitchFamily="34" charset="0"/>
        <a:buChar char="•"/>
        <a:tabLst/>
        <a:defRPr sz="20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33463" indent="-225425" algn="l" rtl="0" eaLnBrk="0" fontAlgn="base" hangingPunct="0">
        <a:spcBef>
          <a:spcPct val="20000"/>
        </a:spcBef>
        <a:spcAft>
          <a:spcPct val="0"/>
        </a:spcAft>
        <a:buFont typeface="Arial"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373188" indent="-234950" algn="l" rtl="0" eaLnBrk="0" fontAlgn="base" hangingPunct="0">
        <a:spcBef>
          <a:spcPct val="20000"/>
        </a:spcBef>
        <a:spcAft>
          <a:spcPct val="0"/>
        </a:spcAft>
        <a:buFont typeface="Arial"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833563" indent="-215900" algn="l" rtl="0" eaLnBrk="0" fontAlgn="base" hangingPunct="0">
        <a:spcBef>
          <a:spcPct val="20000"/>
        </a:spcBef>
        <a:spcAft>
          <a:spcPct val="0"/>
        </a:spcAft>
        <a:buFont typeface="Arial"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stsci.edu/hst/wfc3/ins_performance/persistence/" TargetMode="Externa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FF6A-69AC-7246-A6E4-864F541CF479}"/>
              </a:ext>
            </a:extLst>
          </p:cNvPr>
          <p:cNvSpPr>
            <a:spLocks noGrp="1"/>
          </p:cNvSpPr>
          <p:nvPr>
            <p:ph type="ctrTitle"/>
          </p:nvPr>
        </p:nvSpPr>
        <p:spPr/>
        <p:txBody>
          <a:bodyPr/>
          <a:lstStyle/>
          <a:p>
            <a:r>
              <a:rPr lang="en-US" dirty="0"/>
              <a:t>Roman Wide-Field Instrument</a:t>
            </a:r>
            <a:br>
              <a:rPr lang="en-US" dirty="0"/>
            </a:br>
            <a:r>
              <a:rPr lang="en-US" dirty="0"/>
              <a:t>Reference Information</a:t>
            </a:r>
          </a:p>
        </p:txBody>
      </p:sp>
      <p:sp>
        <p:nvSpPr>
          <p:cNvPr id="3" name="Subtitle 2">
            <a:extLst>
              <a:ext uri="{FF2B5EF4-FFF2-40B4-BE49-F238E27FC236}">
                <a16:creationId xmlns:a16="http://schemas.microsoft.com/office/drawing/2014/main" id="{3181134C-E5CD-6E43-AB15-CD8B9F1CDE92}"/>
              </a:ext>
            </a:extLst>
          </p:cNvPr>
          <p:cNvSpPr>
            <a:spLocks noGrp="1"/>
          </p:cNvSpPr>
          <p:nvPr>
            <p:ph type="subTitle" idx="1"/>
          </p:nvPr>
        </p:nvSpPr>
        <p:spPr/>
        <p:txBody>
          <a:bodyPr/>
          <a:lstStyle/>
          <a:p>
            <a:r>
              <a:rPr lang="en-US" dirty="0"/>
              <a:t>Information here pertains to the design early in Phase C</a:t>
            </a:r>
          </a:p>
        </p:txBody>
      </p:sp>
      <p:sp>
        <p:nvSpPr>
          <p:cNvPr id="4" name="Text Placeholder 3">
            <a:extLst>
              <a:ext uri="{FF2B5EF4-FFF2-40B4-BE49-F238E27FC236}">
                <a16:creationId xmlns:a16="http://schemas.microsoft.com/office/drawing/2014/main" id="{B249C31D-5341-8446-88F2-BFD927672E9B}"/>
              </a:ext>
            </a:extLst>
          </p:cNvPr>
          <p:cNvSpPr>
            <a:spLocks noGrp="1"/>
          </p:cNvSpPr>
          <p:nvPr>
            <p:ph type="body" sz="quarter" idx="13"/>
          </p:nvPr>
        </p:nvSpPr>
        <p:spPr/>
        <p:txBody>
          <a:bodyPr/>
          <a:lstStyle/>
          <a:p>
            <a:r>
              <a:rPr lang="en-US" dirty="0"/>
              <a:t>January 25, 2021</a:t>
            </a:r>
          </a:p>
        </p:txBody>
      </p:sp>
    </p:spTree>
    <p:extLst>
      <p:ext uri="{BB962C8B-B14F-4D97-AF65-F5344CB8AC3E}">
        <p14:creationId xmlns:p14="http://schemas.microsoft.com/office/powerpoint/2010/main" val="377701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8D72-8280-904B-80D6-0DAAFB0A483C}"/>
              </a:ext>
            </a:extLst>
          </p:cNvPr>
          <p:cNvSpPr>
            <a:spLocks noGrp="1"/>
          </p:cNvSpPr>
          <p:nvPr>
            <p:ph type="title"/>
          </p:nvPr>
        </p:nvSpPr>
        <p:spPr/>
        <p:txBody>
          <a:bodyPr/>
          <a:lstStyle/>
          <a:p>
            <a:r>
              <a:rPr lang="en-US" dirty="0"/>
              <a:t>WFI multi-</a:t>
            </a:r>
            <a:r>
              <a:rPr lang="en-US" dirty="0" err="1"/>
              <a:t>accum</a:t>
            </a:r>
            <a:r>
              <a:rPr lang="en-US" dirty="0"/>
              <a:t> detector readout</a:t>
            </a:r>
          </a:p>
        </p:txBody>
      </p:sp>
      <p:sp>
        <p:nvSpPr>
          <p:cNvPr id="3" name="TextBox 2">
            <a:extLst>
              <a:ext uri="{FF2B5EF4-FFF2-40B4-BE49-F238E27FC236}">
                <a16:creationId xmlns:a16="http://schemas.microsoft.com/office/drawing/2014/main" id="{0C78ACAE-5F70-E843-9421-D911F31081D9}"/>
              </a:ext>
            </a:extLst>
          </p:cNvPr>
          <p:cNvSpPr txBox="1"/>
          <p:nvPr/>
        </p:nvSpPr>
        <p:spPr>
          <a:xfrm>
            <a:off x="126614" y="880236"/>
            <a:ext cx="9066262" cy="1938992"/>
          </a:xfrm>
          <a:prstGeom prst="rect">
            <a:avLst/>
          </a:prstGeom>
          <a:noFill/>
        </p:spPr>
        <p:txBody>
          <a:bodyPr wrap="square" rtlCol="0">
            <a:spAutoFit/>
          </a:bodyPr>
          <a:lstStyle/>
          <a:p>
            <a:pPr marL="285750" indent="-285750" defTabSz="457200">
              <a:buFont typeface="Arial"/>
              <a:buChar char="•"/>
            </a:pPr>
            <a:r>
              <a:rPr lang="en-US" dirty="0">
                <a:solidFill>
                  <a:prstClr val="black"/>
                </a:solidFill>
              </a:rPr>
              <a:t>One of 18 parallel WF FPA detectors  shown</a:t>
            </a:r>
          </a:p>
          <a:p>
            <a:pPr marL="285750" indent="-285750" defTabSz="457200">
              <a:buFont typeface="Arial"/>
              <a:buChar char="•"/>
            </a:pPr>
            <a:r>
              <a:rPr lang="en-US" dirty="0">
                <a:solidFill>
                  <a:prstClr val="black"/>
                </a:solidFill>
              </a:rPr>
              <a:t>SCA reads are non-destructive (Read Only) after an initial stable Reset/Read</a:t>
            </a:r>
          </a:p>
          <a:p>
            <a:pPr marL="285750" indent="-285750" defTabSz="457200">
              <a:buFont typeface="Arial"/>
              <a:buChar char="•"/>
            </a:pPr>
            <a:r>
              <a:rPr lang="en-US" dirty="0">
                <a:solidFill>
                  <a:prstClr val="black"/>
                </a:solidFill>
              </a:rPr>
              <a:t>Multi-Accum parameters are set based on Survey and Downlink requirements</a:t>
            </a:r>
          </a:p>
          <a:p>
            <a:pPr marL="285750" indent="-285750" defTabSz="457200">
              <a:buFont typeface="Arial"/>
              <a:buChar char="•"/>
            </a:pPr>
            <a:r>
              <a:rPr lang="en-US" dirty="0">
                <a:solidFill>
                  <a:prstClr val="black"/>
                </a:solidFill>
              </a:rPr>
              <a:t>Multi-Accum commandable parameters: </a:t>
            </a:r>
            <a:r>
              <a:rPr lang="en-US" sz="1400" dirty="0">
                <a:solidFill>
                  <a:prstClr val="black"/>
                </a:solidFill>
              </a:rPr>
              <a:t>(sample settings shown in graphic)</a:t>
            </a:r>
          </a:p>
          <a:p>
            <a:pPr marL="742950" lvl="1" indent="-285750" defTabSz="457200">
              <a:buFont typeface="Wingdings" panose="05000000000000000000" pitchFamily="2" charset="2"/>
              <a:buChar char="Ø"/>
            </a:pPr>
            <a:r>
              <a:rPr lang="en-US" sz="1600" dirty="0">
                <a:solidFill>
                  <a:prstClr val="black"/>
                </a:solidFill>
              </a:rPr>
              <a:t>   M =  # of frames averaged per resultant frame (black up-arrows)</a:t>
            </a:r>
          </a:p>
          <a:p>
            <a:pPr marL="742950" lvl="1" indent="-285750" defTabSz="457200">
              <a:buFont typeface="Wingdings" panose="05000000000000000000" pitchFamily="2" charset="2"/>
              <a:buChar char="Ø"/>
            </a:pPr>
            <a:r>
              <a:rPr lang="en-US" sz="1600" dirty="0">
                <a:solidFill>
                  <a:prstClr val="black"/>
                </a:solidFill>
              </a:rPr>
              <a:t>   N  =  # of resultant frames sent to ICDH (blue up-arrows; lossless compression in FPE)</a:t>
            </a:r>
          </a:p>
          <a:p>
            <a:pPr marL="742950" lvl="1" indent="-285750" defTabSz="457200">
              <a:buFont typeface="Wingdings" panose="05000000000000000000" pitchFamily="2" charset="2"/>
              <a:buChar char="Ø"/>
            </a:pPr>
            <a:r>
              <a:rPr lang="en-US" sz="1600" dirty="0">
                <a:solidFill>
                  <a:prstClr val="black"/>
                </a:solidFill>
              </a:rPr>
              <a:t>   D  =  # of read frames dropped between resultant frames</a:t>
            </a:r>
          </a:p>
        </p:txBody>
      </p:sp>
      <p:sp>
        <p:nvSpPr>
          <p:cNvPr id="74" name="Line 3">
            <a:extLst>
              <a:ext uri="{FF2B5EF4-FFF2-40B4-BE49-F238E27FC236}">
                <a16:creationId xmlns:a16="http://schemas.microsoft.com/office/drawing/2014/main" id="{0B27A7AF-AA3A-5747-ABDF-F0D7EC2BF9F7}"/>
              </a:ext>
            </a:extLst>
          </p:cNvPr>
          <p:cNvSpPr>
            <a:spLocks noChangeShapeType="1"/>
          </p:cNvSpPr>
          <p:nvPr/>
        </p:nvSpPr>
        <p:spPr bwMode="auto">
          <a:xfrm>
            <a:off x="2207801" y="5348165"/>
            <a:ext cx="566794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75" name="Line 4">
            <a:extLst>
              <a:ext uri="{FF2B5EF4-FFF2-40B4-BE49-F238E27FC236}">
                <a16:creationId xmlns:a16="http://schemas.microsoft.com/office/drawing/2014/main" id="{C1AD595C-AACF-2C49-8A6A-521BDB714F11}"/>
              </a:ext>
            </a:extLst>
          </p:cNvPr>
          <p:cNvSpPr>
            <a:spLocks noChangeShapeType="1"/>
          </p:cNvSpPr>
          <p:nvPr/>
        </p:nvSpPr>
        <p:spPr bwMode="auto">
          <a:xfrm flipV="1">
            <a:off x="2355386" y="3038972"/>
            <a:ext cx="4612" cy="22952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76" name="Text Box 5">
            <a:extLst>
              <a:ext uri="{FF2B5EF4-FFF2-40B4-BE49-F238E27FC236}">
                <a16:creationId xmlns:a16="http://schemas.microsoft.com/office/drawing/2014/main" id="{65F0918C-35E3-7F4D-AC18-A10370B29895}"/>
              </a:ext>
            </a:extLst>
          </p:cNvPr>
          <p:cNvSpPr txBox="1">
            <a:spLocks noChangeArrowheads="1"/>
          </p:cNvSpPr>
          <p:nvPr/>
        </p:nvSpPr>
        <p:spPr bwMode="auto">
          <a:xfrm>
            <a:off x="7490352" y="5443484"/>
            <a:ext cx="453537" cy="236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09" tIns="45709" rIns="45709" bIns="45709" anchor="ctr"/>
          <a:lstStyle>
            <a:lvl1pPr>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defTabSz="457200">
              <a:spcBef>
                <a:spcPct val="0"/>
              </a:spcBef>
              <a:buFontTx/>
              <a:buNone/>
            </a:pPr>
            <a:r>
              <a:rPr lang="en-US" altLang="en-US" sz="1000">
                <a:solidFill>
                  <a:prstClr val="black"/>
                </a:solidFill>
                <a:latin typeface="Helvetica" panose="020B0604020202020204" pitchFamily="34" charset="0"/>
              </a:rPr>
              <a:t>Time</a:t>
            </a:r>
          </a:p>
        </p:txBody>
      </p:sp>
      <p:sp>
        <p:nvSpPr>
          <p:cNvPr id="77" name="Line 6">
            <a:extLst>
              <a:ext uri="{FF2B5EF4-FFF2-40B4-BE49-F238E27FC236}">
                <a16:creationId xmlns:a16="http://schemas.microsoft.com/office/drawing/2014/main" id="{863D45F3-86BA-C041-A892-BD885D7CD6B2}"/>
              </a:ext>
            </a:extLst>
          </p:cNvPr>
          <p:cNvSpPr>
            <a:spLocks noChangeShapeType="1"/>
          </p:cNvSpPr>
          <p:nvPr/>
        </p:nvSpPr>
        <p:spPr bwMode="auto">
          <a:xfrm flipV="1">
            <a:off x="2355386" y="3200400"/>
            <a:ext cx="4274013" cy="214776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78" name="Line 7">
            <a:extLst>
              <a:ext uri="{FF2B5EF4-FFF2-40B4-BE49-F238E27FC236}">
                <a16:creationId xmlns:a16="http://schemas.microsoft.com/office/drawing/2014/main" id="{76233984-31EC-E144-969B-FFE812ABF0C3}"/>
              </a:ext>
            </a:extLst>
          </p:cNvPr>
          <p:cNvSpPr>
            <a:spLocks noChangeShapeType="1"/>
          </p:cNvSpPr>
          <p:nvPr/>
        </p:nvSpPr>
        <p:spPr bwMode="auto">
          <a:xfrm flipV="1">
            <a:off x="2693618" y="5189811"/>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79" name="Line 8">
            <a:extLst>
              <a:ext uri="{FF2B5EF4-FFF2-40B4-BE49-F238E27FC236}">
                <a16:creationId xmlns:a16="http://schemas.microsoft.com/office/drawing/2014/main" id="{54BBF861-63C3-4947-BE41-83C615974B03}"/>
              </a:ext>
            </a:extLst>
          </p:cNvPr>
          <p:cNvSpPr>
            <a:spLocks noChangeShapeType="1"/>
          </p:cNvSpPr>
          <p:nvPr/>
        </p:nvSpPr>
        <p:spPr bwMode="auto">
          <a:xfrm flipV="1">
            <a:off x="2879644" y="5102179"/>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0" name="Line 9">
            <a:extLst>
              <a:ext uri="{FF2B5EF4-FFF2-40B4-BE49-F238E27FC236}">
                <a16:creationId xmlns:a16="http://schemas.microsoft.com/office/drawing/2014/main" id="{452AE6B1-9E92-E44B-A53F-91CD32BE21BC}"/>
              </a:ext>
            </a:extLst>
          </p:cNvPr>
          <p:cNvSpPr>
            <a:spLocks noChangeShapeType="1"/>
          </p:cNvSpPr>
          <p:nvPr/>
        </p:nvSpPr>
        <p:spPr bwMode="auto">
          <a:xfrm flipV="1">
            <a:off x="3251699" y="4916152"/>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1" name="Line 10">
            <a:extLst>
              <a:ext uri="{FF2B5EF4-FFF2-40B4-BE49-F238E27FC236}">
                <a16:creationId xmlns:a16="http://schemas.microsoft.com/office/drawing/2014/main" id="{18D9DFA0-DCAD-C547-AE51-D6A0B18AD3E1}"/>
              </a:ext>
            </a:extLst>
          </p:cNvPr>
          <p:cNvSpPr>
            <a:spLocks noChangeShapeType="1"/>
          </p:cNvSpPr>
          <p:nvPr/>
        </p:nvSpPr>
        <p:spPr bwMode="auto">
          <a:xfrm flipV="1">
            <a:off x="3065672" y="5003785"/>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2" name="Line 23">
            <a:extLst>
              <a:ext uri="{FF2B5EF4-FFF2-40B4-BE49-F238E27FC236}">
                <a16:creationId xmlns:a16="http://schemas.microsoft.com/office/drawing/2014/main" id="{E3819564-69AD-4A42-8B61-912444076A03}"/>
              </a:ext>
            </a:extLst>
          </p:cNvPr>
          <p:cNvSpPr>
            <a:spLocks noChangeShapeType="1"/>
          </p:cNvSpPr>
          <p:nvPr/>
        </p:nvSpPr>
        <p:spPr bwMode="auto">
          <a:xfrm>
            <a:off x="6629400" y="3200400"/>
            <a:ext cx="1537" cy="214776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3" name="Text Box 26">
            <a:extLst>
              <a:ext uri="{FF2B5EF4-FFF2-40B4-BE49-F238E27FC236}">
                <a16:creationId xmlns:a16="http://schemas.microsoft.com/office/drawing/2014/main" id="{A8D1F850-28F1-DD4B-8864-32C5AEA5A415}"/>
              </a:ext>
            </a:extLst>
          </p:cNvPr>
          <p:cNvSpPr txBox="1">
            <a:spLocks noChangeArrowheads="1"/>
          </p:cNvSpPr>
          <p:nvPr/>
        </p:nvSpPr>
        <p:spPr bwMode="auto">
          <a:xfrm>
            <a:off x="1516147" y="2997558"/>
            <a:ext cx="918307" cy="64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09" tIns="45709" rIns="45709" bIns="45709" anchor="ctr">
            <a:spAutoFit/>
          </a:bodyPr>
          <a:lstStyle>
            <a:lvl1pPr>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defTabSz="457200">
              <a:spcBef>
                <a:spcPct val="0"/>
              </a:spcBef>
              <a:buFontTx/>
              <a:buNone/>
            </a:pPr>
            <a:r>
              <a:rPr lang="en-US" altLang="en-US" sz="1200" dirty="0">
                <a:solidFill>
                  <a:prstClr val="black"/>
                </a:solidFill>
                <a:latin typeface="Helvetica" panose="020B0604020202020204" pitchFamily="34" charset="0"/>
              </a:rPr>
              <a:t>Integrated Signal on an SCA</a:t>
            </a:r>
          </a:p>
        </p:txBody>
      </p:sp>
      <p:sp>
        <p:nvSpPr>
          <p:cNvPr id="84" name="Line 28">
            <a:extLst>
              <a:ext uri="{FF2B5EF4-FFF2-40B4-BE49-F238E27FC236}">
                <a16:creationId xmlns:a16="http://schemas.microsoft.com/office/drawing/2014/main" id="{7D9F7142-7A24-D749-BAAF-068678AB93CE}"/>
              </a:ext>
            </a:extLst>
          </p:cNvPr>
          <p:cNvSpPr>
            <a:spLocks noChangeShapeType="1"/>
          </p:cNvSpPr>
          <p:nvPr/>
        </p:nvSpPr>
        <p:spPr bwMode="auto">
          <a:xfrm flipH="1">
            <a:off x="2355385" y="5495756"/>
            <a:ext cx="1" cy="767046"/>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5" name="Line 31">
            <a:extLst>
              <a:ext uri="{FF2B5EF4-FFF2-40B4-BE49-F238E27FC236}">
                <a16:creationId xmlns:a16="http://schemas.microsoft.com/office/drawing/2014/main" id="{02585540-B325-3F47-A8AC-7DBCA3A508F2}"/>
              </a:ext>
            </a:extLst>
          </p:cNvPr>
          <p:cNvSpPr>
            <a:spLocks noChangeShapeType="1"/>
          </p:cNvSpPr>
          <p:nvPr/>
        </p:nvSpPr>
        <p:spPr bwMode="auto">
          <a:xfrm>
            <a:off x="2369761" y="5891558"/>
            <a:ext cx="4073612" cy="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6" name="Line 32">
            <a:extLst>
              <a:ext uri="{FF2B5EF4-FFF2-40B4-BE49-F238E27FC236}">
                <a16:creationId xmlns:a16="http://schemas.microsoft.com/office/drawing/2014/main" id="{68CF5B77-6928-C745-8AD0-74640080B090}"/>
              </a:ext>
            </a:extLst>
          </p:cNvPr>
          <p:cNvSpPr>
            <a:spLocks noChangeShapeType="1"/>
          </p:cNvSpPr>
          <p:nvPr/>
        </p:nvSpPr>
        <p:spPr bwMode="auto">
          <a:xfrm>
            <a:off x="6451060" y="5421962"/>
            <a:ext cx="0" cy="794042"/>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7" name="Text Box 37">
            <a:extLst>
              <a:ext uri="{FF2B5EF4-FFF2-40B4-BE49-F238E27FC236}">
                <a16:creationId xmlns:a16="http://schemas.microsoft.com/office/drawing/2014/main" id="{9A42335F-ED0B-214B-8B5F-A23CFBDDF36A}"/>
              </a:ext>
            </a:extLst>
          </p:cNvPr>
          <p:cNvSpPr txBox="1">
            <a:spLocks noChangeArrowheads="1"/>
          </p:cNvSpPr>
          <p:nvPr/>
        </p:nvSpPr>
        <p:spPr bwMode="auto">
          <a:xfrm>
            <a:off x="1143236" y="4224377"/>
            <a:ext cx="1064565" cy="1000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09" tIns="45709" rIns="45709" bIns="45709" anchor="ctr"/>
          <a:lstStyle>
            <a:lvl1pPr>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defTabSz="457200">
              <a:spcBef>
                <a:spcPct val="0"/>
              </a:spcBef>
              <a:buFontTx/>
              <a:buNone/>
            </a:pPr>
            <a:r>
              <a:rPr lang="en-US" altLang="en-US" sz="1000" dirty="0">
                <a:solidFill>
                  <a:prstClr val="black"/>
                </a:solidFill>
                <a:latin typeface="Helvetica" panose="020B0604020202020204" pitchFamily="34" charset="0"/>
              </a:rPr>
              <a:t>SCA</a:t>
            </a:r>
          </a:p>
          <a:p>
            <a:pPr defTabSz="457200">
              <a:spcBef>
                <a:spcPct val="0"/>
              </a:spcBef>
              <a:buFontTx/>
              <a:buNone/>
            </a:pPr>
            <a:r>
              <a:rPr lang="en-US" altLang="en-US" sz="1000" dirty="0">
                <a:solidFill>
                  <a:prstClr val="black"/>
                </a:solidFill>
                <a:latin typeface="Helvetica" panose="020B0604020202020204" pitchFamily="34" charset="0"/>
              </a:rPr>
              <a:t>Reset/Reads are continuous during the Slew / Acquire / Settle process</a:t>
            </a:r>
          </a:p>
        </p:txBody>
      </p:sp>
      <p:sp>
        <p:nvSpPr>
          <p:cNvPr id="88" name="Line 38">
            <a:extLst>
              <a:ext uri="{FF2B5EF4-FFF2-40B4-BE49-F238E27FC236}">
                <a16:creationId xmlns:a16="http://schemas.microsoft.com/office/drawing/2014/main" id="{EA74BF03-7EED-2440-B759-AF3D1D8D0745}"/>
              </a:ext>
            </a:extLst>
          </p:cNvPr>
          <p:cNvSpPr>
            <a:spLocks noChangeShapeType="1"/>
          </p:cNvSpPr>
          <p:nvPr/>
        </p:nvSpPr>
        <p:spPr bwMode="auto">
          <a:xfrm>
            <a:off x="1634837" y="5137539"/>
            <a:ext cx="314672" cy="202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89" name="Line 67">
            <a:extLst>
              <a:ext uri="{FF2B5EF4-FFF2-40B4-BE49-F238E27FC236}">
                <a16:creationId xmlns:a16="http://schemas.microsoft.com/office/drawing/2014/main" id="{9209B3FE-8F12-D342-81B8-8B7A29D84DB5}"/>
              </a:ext>
            </a:extLst>
          </p:cNvPr>
          <p:cNvSpPr>
            <a:spLocks noChangeShapeType="1"/>
          </p:cNvSpPr>
          <p:nvPr/>
        </p:nvSpPr>
        <p:spPr bwMode="auto">
          <a:xfrm>
            <a:off x="2177046" y="5514205"/>
            <a:ext cx="144517" cy="0"/>
          </a:xfrm>
          <a:prstGeom prst="line">
            <a:avLst/>
          </a:prstGeom>
          <a:noFill/>
          <a:ln w="762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90" name="Line 68">
            <a:extLst>
              <a:ext uri="{FF2B5EF4-FFF2-40B4-BE49-F238E27FC236}">
                <a16:creationId xmlns:a16="http://schemas.microsoft.com/office/drawing/2014/main" id="{CF5ED40A-97C9-A342-8018-4935EE84B96B}"/>
              </a:ext>
            </a:extLst>
          </p:cNvPr>
          <p:cNvSpPr>
            <a:spLocks noChangeShapeType="1"/>
          </p:cNvSpPr>
          <p:nvPr/>
        </p:nvSpPr>
        <p:spPr bwMode="auto">
          <a:xfrm>
            <a:off x="2546026"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91" name="Line 74">
            <a:extLst>
              <a:ext uri="{FF2B5EF4-FFF2-40B4-BE49-F238E27FC236}">
                <a16:creationId xmlns:a16="http://schemas.microsoft.com/office/drawing/2014/main" id="{47713F75-2929-F54D-971A-083918EBA11B}"/>
              </a:ext>
            </a:extLst>
          </p:cNvPr>
          <p:cNvSpPr>
            <a:spLocks noChangeShapeType="1"/>
          </p:cNvSpPr>
          <p:nvPr/>
        </p:nvSpPr>
        <p:spPr bwMode="auto">
          <a:xfrm flipV="1">
            <a:off x="2284665" y="5568881"/>
            <a:ext cx="0" cy="749275"/>
          </a:xfrm>
          <a:prstGeom prst="line">
            <a:avLst/>
          </a:prstGeom>
          <a:noFill/>
          <a:ln w="9525">
            <a:solidFill>
              <a:schemeClr val="tx1"/>
            </a:solidFill>
            <a:prstDash val="dash"/>
            <a:round/>
            <a:headEnd type="oval"/>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92" name="Line 82">
            <a:extLst>
              <a:ext uri="{FF2B5EF4-FFF2-40B4-BE49-F238E27FC236}">
                <a16:creationId xmlns:a16="http://schemas.microsoft.com/office/drawing/2014/main" id="{39EDE5EE-D995-134B-84AF-F3DDAD44B1C1}"/>
              </a:ext>
            </a:extLst>
          </p:cNvPr>
          <p:cNvSpPr>
            <a:spLocks noChangeShapeType="1"/>
          </p:cNvSpPr>
          <p:nvPr/>
        </p:nvSpPr>
        <p:spPr bwMode="auto">
          <a:xfrm>
            <a:off x="1986407" y="5514205"/>
            <a:ext cx="149129" cy="0"/>
          </a:xfrm>
          <a:prstGeom prst="line">
            <a:avLst/>
          </a:prstGeom>
          <a:noFill/>
          <a:ln w="762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93" name="Line 83">
            <a:extLst>
              <a:ext uri="{FF2B5EF4-FFF2-40B4-BE49-F238E27FC236}">
                <a16:creationId xmlns:a16="http://schemas.microsoft.com/office/drawing/2014/main" id="{C27D442C-0618-6B43-9B1E-9C314A60B72B}"/>
              </a:ext>
            </a:extLst>
          </p:cNvPr>
          <p:cNvSpPr>
            <a:spLocks noChangeShapeType="1"/>
          </p:cNvSpPr>
          <p:nvPr/>
        </p:nvSpPr>
        <p:spPr bwMode="auto">
          <a:xfrm>
            <a:off x="1800379" y="5514205"/>
            <a:ext cx="144517" cy="0"/>
          </a:xfrm>
          <a:prstGeom prst="line">
            <a:avLst/>
          </a:prstGeom>
          <a:noFill/>
          <a:ln w="762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94" name="Line 84">
            <a:extLst>
              <a:ext uri="{FF2B5EF4-FFF2-40B4-BE49-F238E27FC236}">
                <a16:creationId xmlns:a16="http://schemas.microsoft.com/office/drawing/2014/main" id="{4730A6F1-BFEE-D943-B5C0-BED1AD16811E}"/>
              </a:ext>
            </a:extLst>
          </p:cNvPr>
          <p:cNvSpPr>
            <a:spLocks noChangeShapeType="1"/>
          </p:cNvSpPr>
          <p:nvPr/>
        </p:nvSpPr>
        <p:spPr bwMode="auto">
          <a:xfrm>
            <a:off x="2358461" y="5514205"/>
            <a:ext cx="147592" cy="0"/>
          </a:xfrm>
          <a:prstGeom prst="line">
            <a:avLst/>
          </a:prstGeom>
          <a:noFill/>
          <a:ln w="762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95" name="Line 85">
            <a:extLst>
              <a:ext uri="{FF2B5EF4-FFF2-40B4-BE49-F238E27FC236}">
                <a16:creationId xmlns:a16="http://schemas.microsoft.com/office/drawing/2014/main" id="{7764E692-9C62-2A4B-957A-8A15B342CDE3}"/>
              </a:ext>
            </a:extLst>
          </p:cNvPr>
          <p:cNvSpPr>
            <a:spLocks noChangeShapeType="1"/>
          </p:cNvSpPr>
          <p:nvPr/>
        </p:nvSpPr>
        <p:spPr bwMode="auto">
          <a:xfrm flipV="1">
            <a:off x="1800379" y="5403512"/>
            <a:ext cx="149130" cy="56884"/>
          </a:xfrm>
          <a:prstGeom prst="line">
            <a:avLst/>
          </a:prstGeom>
          <a:noFill/>
          <a:ln w="28575">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96" name="Line 86">
            <a:extLst>
              <a:ext uri="{FF2B5EF4-FFF2-40B4-BE49-F238E27FC236}">
                <a16:creationId xmlns:a16="http://schemas.microsoft.com/office/drawing/2014/main" id="{12D1068D-E24A-CF44-B838-FAB9BE522A78}"/>
              </a:ext>
            </a:extLst>
          </p:cNvPr>
          <p:cNvSpPr>
            <a:spLocks noChangeShapeType="1"/>
          </p:cNvSpPr>
          <p:nvPr/>
        </p:nvSpPr>
        <p:spPr bwMode="auto">
          <a:xfrm flipV="1">
            <a:off x="1986407" y="5403512"/>
            <a:ext cx="149129" cy="56884"/>
          </a:xfrm>
          <a:prstGeom prst="line">
            <a:avLst/>
          </a:prstGeom>
          <a:noFill/>
          <a:ln w="28575">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97" name="Line 87">
            <a:extLst>
              <a:ext uri="{FF2B5EF4-FFF2-40B4-BE49-F238E27FC236}">
                <a16:creationId xmlns:a16="http://schemas.microsoft.com/office/drawing/2014/main" id="{64B015BA-22EC-0744-8BF8-F47287A9DBB1}"/>
              </a:ext>
            </a:extLst>
          </p:cNvPr>
          <p:cNvSpPr>
            <a:spLocks noChangeShapeType="1"/>
          </p:cNvSpPr>
          <p:nvPr/>
        </p:nvSpPr>
        <p:spPr bwMode="auto">
          <a:xfrm flipV="1">
            <a:off x="2210869" y="5403512"/>
            <a:ext cx="149129" cy="56884"/>
          </a:xfrm>
          <a:prstGeom prst="line">
            <a:avLst/>
          </a:prstGeom>
          <a:noFill/>
          <a:ln w="28575">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98" name="Line 88">
            <a:extLst>
              <a:ext uri="{FF2B5EF4-FFF2-40B4-BE49-F238E27FC236}">
                <a16:creationId xmlns:a16="http://schemas.microsoft.com/office/drawing/2014/main" id="{44D14227-6061-CE49-911C-1D1EB83917AA}"/>
              </a:ext>
            </a:extLst>
          </p:cNvPr>
          <p:cNvSpPr>
            <a:spLocks noChangeShapeType="1"/>
          </p:cNvSpPr>
          <p:nvPr/>
        </p:nvSpPr>
        <p:spPr bwMode="auto">
          <a:xfrm>
            <a:off x="3104107"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99" name="Line 89">
            <a:extLst>
              <a:ext uri="{FF2B5EF4-FFF2-40B4-BE49-F238E27FC236}">
                <a16:creationId xmlns:a16="http://schemas.microsoft.com/office/drawing/2014/main" id="{1A04E1D2-9AF9-A742-97DC-7375E68B7D98}"/>
              </a:ext>
            </a:extLst>
          </p:cNvPr>
          <p:cNvSpPr>
            <a:spLocks noChangeShapeType="1"/>
          </p:cNvSpPr>
          <p:nvPr/>
        </p:nvSpPr>
        <p:spPr bwMode="auto">
          <a:xfrm>
            <a:off x="3288597" y="5514205"/>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00" name="Line 93">
            <a:extLst>
              <a:ext uri="{FF2B5EF4-FFF2-40B4-BE49-F238E27FC236}">
                <a16:creationId xmlns:a16="http://schemas.microsoft.com/office/drawing/2014/main" id="{20CBD892-DD27-254B-8D76-47476EC4429D}"/>
              </a:ext>
            </a:extLst>
          </p:cNvPr>
          <p:cNvSpPr>
            <a:spLocks noChangeShapeType="1"/>
          </p:cNvSpPr>
          <p:nvPr/>
        </p:nvSpPr>
        <p:spPr bwMode="auto">
          <a:xfrm flipV="1">
            <a:off x="2358461" y="5401974"/>
            <a:ext cx="149129" cy="56885"/>
          </a:xfrm>
          <a:prstGeom prst="line">
            <a:avLst/>
          </a:prstGeom>
          <a:noFill/>
          <a:ln w="28575">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01" name="Line 102">
            <a:extLst>
              <a:ext uri="{FF2B5EF4-FFF2-40B4-BE49-F238E27FC236}">
                <a16:creationId xmlns:a16="http://schemas.microsoft.com/office/drawing/2014/main" id="{2DE9E2E3-4681-4546-8098-547FC428FDA8}"/>
              </a:ext>
            </a:extLst>
          </p:cNvPr>
          <p:cNvSpPr>
            <a:spLocks noChangeShapeType="1"/>
          </p:cNvSpPr>
          <p:nvPr/>
        </p:nvSpPr>
        <p:spPr bwMode="auto">
          <a:xfrm>
            <a:off x="2732053"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02" name="Line 103">
            <a:extLst>
              <a:ext uri="{FF2B5EF4-FFF2-40B4-BE49-F238E27FC236}">
                <a16:creationId xmlns:a16="http://schemas.microsoft.com/office/drawing/2014/main" id="{AAAA33C2-9646-8F4B-AF9D-DEF85B70A92B}"/>
              </a:ext>
            </a:extLst>
          </p:cNvPr>
          <p:cNvSpPr>
            <a:spLocks noChangeShapeType="1"/>
          </p:cNvSpPr>
          <p:nvPr/>
        </p:nvSpPr>
        <p:spPr bwMode="auto">
          <a:xfrm>
            <a:off x="2916542"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03" name="Line 38">
            <a:extLst>
              <a:ext uri="{FF2B5EF4-FFF2-40B4-BE49-F238E27FC236}">
                <a16:creationId xmlns:a16="http://schemas.microsoft.com/office/drawing/2014/main" id="{482FB1B2-CCF7-2744-ADDC-27D2B72BBE23}"/>
              </a:ext>
            </a:extLst>
          </p:cNvPr>
          <p:cNvSpPr>
            <a:spLocks noChangeShapeType="1"/>
          </p:cNvSpPr>
          <p:nvPr/>
        </p:nvSpPr>
        <p:spPr bwMode="auto">
          <a:xfrm flipH="1">
            <a:off x="2452243" y="4434873"/>
            <a:ext cx="479808" cy="782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04" name="Text Box 37">
            <a:extLst>
              <a:ext uri="{FF2B5EF4-FFF2-40B4-BE49-F238E27FC236}">
                <a16:creationId xmlns:a16="http://schemas.microsoft.com/office/drawing/2014/main" id="{8E8D79B5-0CDE-934E-8530-C9120B4A34E8}"/>
              </a:ext>
            </a:extLst>
          </p:cNvPr>
          <p:cNvSpPr txBox="1">
            <a:spLocks noChangeArrowheads="1"/>
          </p:cNvSpPr>
          <p:nvPr/>
        </p:nvSpPr>
        <p:spPr bwMode="auto">
          <a:xfrm>
            <a:off x="2439969" y="3990482"/>
            <a:ext cx="1275776" cy="384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09" tIns="45709" rIns="45709" bIns="45709" anchor="ctr"/>
          <a:lstStyle>
            <a:lvl1pPr>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defTabSz="457200">
              <a:spcBef>
                <a:spcPct val="0"/>
              </a:spcBef>
              <a:buFontTx/>
              <a:buNone/>
            </a:pPr>
            <a:r>
              <a:rPr lang="en-US" altLang="en-US" sz="1000" dirty="0">
                <a:solidFill>
                  <a:prstClr val="black"/>
                </a:solidFill>
                <a:latin typeface="Helvetica" panose="020B0604020202020204" pitchFamily="34" charset="0"/>
              </a:rPr>
              <a:t>SCA Reset/Read for first frame when pointing is stable</a:t>
            </a:r>
          </a:p>
        </p:txBody>
      </p:sp>
      <p:sp>
        <p:nvSpPr>
          <p:cNvPr id="105" name="Line 68">
            <a:extLst>
              <a:ext uri="{FF2B5EF4-FFF2-40B4-BE49-F238E27FC236}">
                <a16:creationId xmlns:a16="http://schemas.microsoft.com/office/drawing/2014/main" id="{D56AE672-43B2-9A40-9DBC-B810CC9D1F00}"/>
              </a:ext>
            </a:extLst>
          </p:cNvPr>
          <p:cNvSpPr>
            <a:spLocks noChangeShapeType="1"/>
          </p:cNvSpPr>
          <p:nvPr/>
        </p:nvSpPr>
        <p:spPr bwMode="auto">
          <a:xfrm>
            <a:off x="2681228" y="3567816"/>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06" name="Rectangle 36">
            <a:extLst>
              <a:ext uri="{FF2B5EF4-FFF2-40B4-BE49-F238E27FC236}">
                <a16:creationId xmlns:a16="http://schemas.microsoft.com/office/drawing/2014/main" id="{E709A119-8649-8940-BDAB-33F77FAF721B}"/>
              </a:ext>
            </a:extLst>
          </p:cNvPr>
          <p:cNvSpPr>
            <a:spLocks noChangeArrowheads="1"/>
          </p:cNvSpPr>
          <p:nvPr/>
        </p:nvSpPr>
        <p:spPr bwMode="auto">
          <a:xfrm>
            <a:off x="2867256" y="3444717"/>
            <a:ext cx="1938331" cy="24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09" tIns="45709" rIns="45709" bIns="45709" anchor="ctr">
            <a:spAutoFit/>
          </a:bodyPr>
          <a:lstStyle>
            <a:lvl1pPr>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defTabSz="457200">
              <a:spcBef>
                <a:spcPct val="0"/>
              </a:spcBef>
              <a:buFontTx/>
              <a:buNone/>
            </a:pPr>
            <a:r>
              <a:rPr lang="en-US" altLang="en-US" sz="1000" dirty="0">
                <a:solidFill>
                  <a:prstClr val="black"/>
                </a:solidFill>
                <a:latin typeface="Helvetica" panose="020B0604020202020204" pitchFamily="34" charset="0"/>
              </a:rPr>
              <a:t>= Dropped Read Frames (D = 5)</a:t>
            </a:r>
          </a:p>
        </p:txBody>
      </p:sp>
      <p:sp>
        <p:nvSpPr>
          <p:cNvPr id="107" name="Line 88">
            <a:extLst>
              <a:ext uri="{FF2B5EF4-FFF2-40B4-BE49-F238E27FC236}">
                <a16:creationId xmlns:a16="http://schemas.microsoft.com/office/drawing/2014/main" id="{AAEFBB09-E425-9D45-B685-58D7221BDC63}"/>
              </a:ext>
            </a:extLst>
          </p:cNvPr>
          <p:cNvSpPr>
            <a:spLocks noChangeShapeType="1"/>
          </p:cNvSpPr>
          <p:nvPr/>
        </p:nvSpPr>
        <p:spPr bwMode="auto">
          <a:xfrm>
            <a:off x="3846679" y="5515742"/>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08" name="Line 89">
            <a:extLst>
              <a:ext uri="{FF2B5EF4-FFF2-40B4-BE49-F238E27FC236}">
                <a16:creationId xmlns:a16="http://schemas.microsoft.com/office/drawing/2014/main" id="{FA49CEC3-6593-7E4A-83F1-F8FEF393E626}"/>
              </a:ext>
            </a:extLst>
          </p:cNvPr>
          <p:cNvSpPr>
            <a:spLocks noChangeShapeType="1"/>
          </p:cNvSpPr>
          <p:nvPr/>
        </p:nvSpPr>
        <p:spPr bwMode="auto">
          <a:xfrm>
            <a:off x="4031169" y="5515742"/>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09" name="Line 102">
            <a:extLst>
              <a:ext uri="{FF2B5EF4-FFF2-40B4-BE49-F238E27FC236}">
                <a16:creationId xmlns:a16="http://schemas.microsoft.com/office/drawing/2014/main" id="{EFF8F780-0AD4-8342-9798-2C8D09F43E05}"/>
              </a:ext>
            </a:extLst>
          </p:cNvPr>
          <p:cNvSpPr>
            <a:spLocks noChangeShapeType="1"/>
          </p:cNvSpPr>
          <p:nvPr/>
        </p:nvSpPr>
        <p:spPr bwMode="auto">
          <a:xfrm>
            <a:off x="3474624" y="5515742"/>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10" name="Line 103">
            <a:extLst>
              <a:ext uri="{FF2B5EF4-FFF2-40B4-BE49-F238E27FC236}">
                <a16:creationId xmlns:a16="http://schemas.microsoft.com/office/drawing/2014/main" id="{3492235E-AB39-4846-AA0C-D17C2165A71E}"/>
              </a:ext>
            </a:extLst>
          </p:cNvPr>
          <p:cNvSpPr>
            <a:spLocks noChangeShapeType="1"/>
          </p:cNvSpPr>
          <p:nvPr/>
        </p:nvSpPr>
        <p:spPr bwMode="auto">
          <a:xfrm>
            <a:off x="3659114" y="5515742"/>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11" name="Line 88">
            <a:extLst>
              <a:ext uri="{FF2B5EF4-FFF2-40B4-BE49-F238E27FC236}">
                <a16:creationId xmlns:a16="http://schemas.microsoft.com/office/drawing/2014/main" id="{F9EF844B-397B-D64A-9567-45D63F56951D}"/>
              </a:ext>
            </a:extLst>
          </p:cNvPr>
          <p:cNvSpPr>
            <a:spLocks noChangeShapeType="1"/>
          </p:cNvSpPr>
          <p:nvPr/>
        </p:nvSpPr>
        <p:spPr bwMode="auto">
          <a:xfrm>
            <a:off x="4589250"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12" name="Line 89">
            <a:extLst>
              <a:ext uri="{FF2B5EF4-FFF2-40B4-BE49-F238E27FC236}">
                <a16:creationId xmlns:a16="http://schemas.microsoft.com/office/drawing/2014/main" id="{2CD9A247-FFEF-4C44-8109-32F94B1ED9B0}"/>
              </a:ext>
            </a:extLst>
          </p:cNvPr>
          <p:cNvSpPr>
            <a:spLocks noChangeShapeType="1"/>
          </p:cNvSpPr>
          <p:nvPr/>
        </p:nvSpPr>
        <p:spPr bwMode="auto">
          <a:xfrm>
            <a:off x="4773740"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13" name="Line 102">
            <a:extLst>
              <a:ext uri="{FF2B5EF4-FFF2-40B4-BE49-F238E27FC236}">
                <a16:creationId xmlns:a16="http://schemas.microsoft.com/office/drawing/2014/main" id="{86ED7DDC-0911-E544-B135-E55DA049D2A1}"/>
              </a:ext>
            </a:extLst>
          </p:cNvPr>
          <p:cNvSpPr>
            <a:spLocks noChangeShapeType="1"/>
          </p:cNvSpPr>
          <p:nvPr/>
        </p:nvSpPr>
        <p:spPr bwMode="auto">
          <a:xfrm>
            <a:off x="4217195"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14" name="Line 103">
            <a:extLst>
              <a:ext uri="{FF2B5EF4-FFF2-40B4-BE49-F238E27FC236}">
                <a16:creationId xmlns:a16="http://schemas.microsoft.com/office/drawing/2014/main" id="{8D44161B-5972-BB4E-9991-7994C3102EDC}"/>
              </a:ext>
            </a:extLst>
          </p:cNvPr>
          <p:cNvSpPr>
            <a:spLocks noChangeShapeType="1"/>
          </p:cNvSpPr>
          <p:nvPr/>
        </p:nvSpPr>
        <p:spPr bwMode="auto">
          <a:xfrm>
            <a:off x="4401685"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15" name="Line 88">
            <a:extLst>
              <a:ext uri="{FF2B5EF4-FFF2-40B4-BE49-F238E27FC236}">
                <a16:creationId xmlns:a16="http://schemas.microsoft.com/office/drawing/2014/main" id="{D8B989A0-EB44-8D4C-9D52-097038AF88F6}"/>
              </a:ext>
            </a:extLst>
          </p:cNvPr>
          <p:cNvSpPr>
            <a:spLocks noChangeShapeType="1"/>
          </p:cNvSpPr>
          <p:nvPr/>
        </p:nvSpPr>
        <p:spPr bwMode="auto">
          <a:xfrm>
            <a:off x="5331822" y="5514205"/>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16" name="Line 89">
            <a:extLst>
              <a:ext uri="{FF2B5EF4-FFF2-40B4-BE49-F238E27FC236}">
                <a16:creationId xmlns:a16="http://schemas.microsoft.com/office/drawing/2014/main" id="{D927EF60-43ED-C742-89FC-BA0258E34238}"/>
              </a:ext>
            </a:extLst>
          </p:cNvPr>
          <p:cNvSpPr>
            <a:spLocks noChangeShapeType="1"/>
          </p:cNvSpPr>
          <p:nvPr/>
        </p:nvSpPr>
        <p:spPr bwMode="auto">
          <a:xfrm>
            <a:off x="5516311" y="5514205"/>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17" name="Line 102">
            <a:extLst>
              <a:ext uri="{FF2B5EF4-FFF2-40B4-BE49-F238E27FC236}">
                <a16:creationId xmlns:a16="http://schemas.microsoft.com/office/drawing/2014/main" id="{CAA79C88-C5EE-8F43-8794-2E4246011A04}"/>
              </a:ext>
            </a:extLst>
          </p:cNvPr>
          <p:cNvSpPr>
            <a:spLocks noChangeShapeType="1"/>
          </p:cNvSpPr>
          <p:nvPr/>
        </p:nvSpPr>
        <p:spPr bwMode="auto">
          <a:xfrm>
            <a:off x="4959767" y="5514205"/>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18" name="Line 103">
            <a:extLst>
              <a:ext uri="{FF2B5EF4-FFF2-40B4-BE49-F238E27FC236}">
                <a16:creationId xmlns:a16="http://schemas.microsoft.com/office/drawing/2014/main" id="{180C7ED2-D66D-8443-9D09-D54C9CCEE6B1}"/>
              </a:ext>
            </a:extLst>
          </p:cNvPr>
          <p:cNvSpPr>
            <a:spLocks noChangeShapeType="1"/>
          </p:cNvSpPr>
          <p:nvPr/>
        </p:nvSpPr>
        <p:spPr bwMode="auto">
          <a:xfrm>
            <a:off x="5144257" y="5514205"/>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19" name="Line 88">
            <a:extLst>
              <a:ext uri="{FF2B5EF4-FFF2-40B4-BE49-F238E27FC236}">
                <a16:creationId xmlns:a16="http://schemas.microsoft.com/office/drawing/2014/main" id="{79E02B09-944E-184C-B006-05D9986E58A6}"/>
              </a:ext>
            </a:extLst>
          </p:cNvPr>
          <p:cNvSpPr>
            <a:spLocks noChangeShapeType="1"/>
          </p:cNvSpPr>
          <p:nvPr/>
        </p:nvSpPr>
        <p:spPr bwMode="auto">
          <a:xfrm>
            <a:off x="6077467" y="5515742"/>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20" name="Line 89">
            <a:extLst>
              <a:ext uri="{FF2B5EF4-FFF2-40B4-BE49-F238E27FC236}">
                <a16:creationId xmlns:a16="http://schemas.microsoft.com/office/drawing/2014/main" id="{75992F83-DB77-0C4D-93EC-84A63FE56D3A}"/>
              </a:ext>
            </a:extLst>
          </p:cNvPr>
          <p:cNvSpPr>
            <a:spLocks noChangeShapeType="1"/>
          </p:cNvSpPr>
          <p:nvPr/>
        </p:nvSpPr>
        <p:spPr bwMode="auto">
          <a:xfrm>
            <a:off x="6261957" y="5515742"/>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21" name="Line 102">
            <a:extLst>
              <a:ext uri="{FF2B5EF4-FFF2-40B4-BE49-F238E27FC236}">
                <a16:creationId xmlns:a16="http://schemas.microsoft.com/office/drawing/2014/main" id="{1467807A-22A4-E347-92AC-01F6A59546FA}"/>
              </a:ext>
            </a:extLst>
          </p:cNvPr>
          <p:cNvSpPr>
            <a:spLocks noChangeShapeType="1"/>
          </p:cNvSpPr>
          <p:nvPr/>
        </p:nvSpPr>
        <p:spPr bwMode="auto">
          <a:xfrm>
            <a:off x="5705413" y="5515742"/>
            <a:ext cx="147592" cy="0"/>
          </a:xfrm>
          <a:prstGeom prst="line">
            <a:avLst/>
          </a:prstGeom>
          <a:noFill/>
          <a:ln w="76200">
            <a:solidFill>
              <a:schemeClr val="accent1">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defRPr/>
            </a:pPr>
            <a:endParaRPr lang="en-US">
              <a:solidFill>
                <a:prstClr val="black"/>
              </a:solidFill>
            </a:endParaRPr>
          </a:p>
        </p:txBody>
      </p:sp>
      <p:sp>
        <p:nvSpPr>
          <p:cNvPr id="122" name="Line 103">
            <a:extLst>
              <a:ext uri="{FF2B5EF4-FFF2-40B4-BE49-F238E27FC236}">
                <a16:creationId xmlns:a16="http://schemas.microsoft.com/office/drawing/2014/main" id="{7AABE6BC-CC59-394B-B47C-C2F015CC8D44}"/>
              </a:ext>
            </a:extLst>
          </p:cNvPr>
          <p:cNvSpPr>
            <a:spLocks noChangeShapeType="1"/>
          </p:cNvSpPr>
          <p:nvPr/>
        </p:nvSpPr>
        <p:spPr bwMode="auto">
          <a:xfrm>
            <a:off x="5889903" y="5515742"/>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23" name="Line 88">
            <a:extLst>
              <a:ext uri="{FF2B5EF4-FFF2-40B4-BE49-F238E27FC236}">
                <a16:creationId xmlns:a16="http://schemas.microsoft.com/office/drawing/2014/main" id="{FFD0BBB8-4E39-9A4E-AE4F-1F9A01F6BBC3}"/>
              </a:ext>
            </a:extLst>
          </p:cNvPr>
          <p:cNvSpPr>
            <a:spLocks noChangeShapeType="1"/>
          </p:cNvSpPr>
          <p:nvPr/>
        </p:nvSpPr>
        <p:spPr bwMode="auto">
          <a:xfrm>
            <a:off x="6447985" y="5514205"/>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24" name="Line 9">
            <a:extLst>
              <a:ext uri="{FF2B5EF4-FFF2-40B4-BE49-F238E27FC236}">
                <a16:creationId xmlns:a16="http://schemas.microsoft.com/office/drawing/2014/main" id="{7B59C82D-6D12-EA4D-AB6D-3F22F2B85F5B}"/>
              </a:ext>
            </a:extLst>
          </p:cNvPr>
          <p:cNvSpPr>
            <a:spLocks noChangeShapeType="1"/>
          </p:cNvSpPr>
          <p:nvPr/>
        </p:nvSpPr>
        <p:spPr bwMode="auto">
          <a:xfrm flipV="1">
            <a:off x="3251699" y="4645567"/>
            <a:ext cx="0" cy="22138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25" name="Line 7">
            <a:extLst>
              <a:ext uri="{FF2B5EF4-FFF2-40B4-BE49-F238E27FC236}">
                <a16:creationId xmlns:a16="http://schemas.microsoft.com/office/drawing/2014/main" id="{F54CCED4-0817-914C-B587-6FF2D08F639F}"/>
              </a:ext>
            </a:extLst>
          </p:cNvPr>
          <p:cNvSpPr>
            <a:spLocks noChangeShapeType="1"/>
          </p:cNvSpPr>
          <p:nvPr/>
        </p:nvSpPr>
        <p:spPr bwMode="auto">
          <a:xfrm flipV="1">
            <a:off x="4342765" y="4354849"/>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26" name="Line 8">
            <a:extLst>
              <a:ext uri="{FF2B5EF4-FFF2-40B4-BE49-F238E27FC236}">
                <a16:creationId xmlns:a16="http://schemas.microsoft.com/office/drawing/2014/main" id="{63F0CB9C-101A-314A-96B5-9C1672A3E1BA}"/>
              </a:ext>
            </a:extLst>
          </p:cNvPr>
          <p:cNvSpPr>
            <a:spLocks noChangeShapeType="1"/>
          </p:cNvSpPr>
          <p:nvPr/>
        </p:nvSpPr>
        <p:spPr bwMode="auto">
          <a:xfrm flipV="1">
            <a:off x="4528792" y="4264142"/>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27" name="Line 9">
            <a:extLst>
              <a:ext uri="{FF2B5EF4-FFF2-40B4-BE49-F238E27FC236}">
                <a16:creationId xmlns:a16="http://schemas.microsoft.com/office/drawing/2014/main" id="{20538370-06C7-D946-8369-3E2D8C4550CF}"/>
              </a:ext>
            </a:extLst>
          </p:cNvPr>
          <p:cNvSpPr>
            <a:spLocks noChangeShapeType="1"/>
          </p:cNvSpPr>
          <p:nvPr/>
        </p:nvSpPr>
        <p:spPr bwMode="auto">
          <a:xfrm flipV="1">
            <a:off x="4900846" y="4079652"/>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28" name="Line 10">
            <a:extLst>
              <a:ext uri="{FF2B5EF4-FFF2-40B4-BE49-F238E27FC236}">
                <a16:creationId xmlns:a16="http://schemas.microsoft.com/office/drawing/2014/main" id="{5B4A27E8-0222-5B46-AC51-8B3758A03F59}"/>
              </a:ext>
            </a:extLst>
          </p:cNvPr>
          <p:cNvSpPr>
            <a:spLocks noChangeShapeType="1"/>
          </p:cNvSpPr>
          <p:nvPr/>
        </p:nvSpPr>
        <p:spPr bwMode="auto">
          <a:xfrm flipV="1">
            <a:off x="4714820" y="4167284"/>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29" name="Line 9">
            <a:extLst>
              <a:ext uri="{FF2B5EF4-FFF2-40B4-BE49-F238E27FC236}">
                <a16:creationId xmlns:a16="http://schemas.microsoft.com/office/drawing/2014/main" id="{D8B53FC3-5F01-0841-892D-FED244B1F667}"/>
              </a:ext>
            </a:extLst>
          </p:cNvPr>
          <p:cNvSpPr>
            <a:spLocks noChangeShapeType="1"/>
          </p:cNvSpPr>
          <p:nvPr/>
        </p:nvSpPr>
        <p:spPr bwMode="auto">
          <a:xfrm flipV="1">
            <a:off x="4900846" y="3809068"/>
            <a:ext cx="0" cy="22138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30" name="Line 7">
            <a:extLst>
              <a:ext uri="{FF2B5EF4-FFF2-40B4-BE49-F238E27FC236}">
                <a16:creationId xmlns:a16="http://schemas.microsoft.com/office/drawing/2014/main" id="{E8690195-245F-5348-8606-73F3CB9EA3AB}"/>
              </a:ext>
            </a:extLst>
          </p:cNvPr>
          <p:cNvSpPr>
            <a:spLocks noChangeShapeType="1"/>
          </p:cNvSpPr>
          <p:nvPr/>
        </p:nvSpPr>
        <p:spPr bwMode="auto">
          <a:xfrm flipV="1">
            <a:off x="6064297" y="3495436"/>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31" name="Line 8">
            <a:extLst>
              <a:ext uri="{FF2B5EF4-FFF2-40B4-BE49-F238E27FC236}">
                <a16:creationId xmlns:a16="http://schemas.microsoft.com/office/drawing/2014/main" id="{CF54B887-58C4-5046-B1F4-B6C6E3B8D57C}"/>
              </a:ext>
            </a:extLst>
          </p:cNvPr>
          <p:cNvSpPr>
            <a:spLocks noChangeShapeType="1"/>
          </p:cNvSpPr>
          <p:nvPr/>
        </p:nvSpPr>
        <p:spPr bwMode="auto">
          <a:xfrm flipV="1">
            <a:off x="6250325" y="3407803"/>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32" name="Line 9">
            <a:extLst>
              <a:ext uri="{FF2B5EF4-FFF2-40B4-BE49-F238E27FC236}">
                <a16:creationId xmlns:a16="http://schemas.microsoft.com/office/drawing/2014/main" id="{F2801F78-1035-C74F-AEA4-FF78F12C3128}"/>
              </a:ext>
            </a:extLst>
          </p:cNvPr>
          <p:cNvSpPr>
            <a:spLocks noChangeShapeType="1"/>
          </p:cNvSpPr>
          <p:nvPr/>
        </p:nvSpPr>
        <p:spPr bwMode="auto">
          <a:xfrm flipV="1">
            <a:off x="6622379" y="3221777"/>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33" name="Line 10">
            <a:extLst>
              <a:ext uri="{FF2B5EF4-FFF2-40B4-BE49-F238E27FC236}">
                <a16:creationId xmlns:a16="http://schemas.microsoft.com/office/drawing/2014/main" id="{717E72AB-3061-A64C-95A2-FEC5D215A91C}"/>
              </a:ext>
            </a:extLst>
          </p:cNvPr>
          <p:cNvSpPr>
            <a:spLocks noChangeShapeType="1"/>
          </p:cNvSpPr>
          <p:nvPr/>
        </p:nvSpPr>
        <p:spPr bwMode="auto">
          <a:xfrm flipV="1">
            <a:off x="6436352" y="3310946"/>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34" name="Line 9">
            <a:extLst>
              <a:ext uri="{FF2B5EF4-FFF2-40B4-BE49-F238E27FC236}">
                <a16:creationId xmlns:a16="http://schemas.microsoft.com/office/drawing/2014/main" id="{424E6A07-5176-5C42-8CEC-9D961C6C2057}"/>
              </a:ext>
            </a:extLst>
          </p:cNvPr>
          <p:cNvSpPr>
            <a:spLocks noChangeShapeType="1"/>
          </p:cNvSpPr>
          <p:nvPr/>
        </p:nvSpPr>
        <p:spPr bwMode="auto">
          <a:xfrm flipV="1">
            <a:off x="6622379" y="2951192"/>
            <a:ext cx="0" cy="22138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35" name="Line 50">
            <a:extLst>
              <a:ext uri="{FF2B5EF4-FFF2-40B4-BE49-F238E27FC236}">
                <a16:creationId xmlns:a16="http://schemas.microsoft.com/office/drawing/2014/main" id="{4246F755-90C9-5C43-8A27-00BE7C577731}"/>
              </a:ext>
            </a:extLst>
          </p:cNvPr>
          <p:cNvSpPr>
            <a:spLocks noChangeShapeType="1"/>
          </p:cNvSpPr>
          <p:nvPr/>
        </p:nvSpPr>
        <p:spPr bwMode="auto">
          <a:xfrm flipV="1">
            <a:off x="2755024" y="3056241"/>
            <a:ext cx="0" cy="22138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36" name="Rectangle 36">
            <a:extLst>
              <a:ext uri="{FF2B5EF4-FFF2-40B4-BE49-F238E27FC236}">
                <a16:creationId xmlns:a16="http://schemas.microsoft.com/office/drawing/2014/main" id="{95891370-579C-A74B-8065-87521FC001FF}"/>
              </a:ext>
            </a:extLst>
          </p:cNvPr>
          <p:cNvSpPr>
            <a:spLocks noChangeArrowheads="1"/>
          </p:cNvSpPr>
          <p:nvPr/>
        </p:nvSpPr>
        <p:spPr bwMode="auto">
          <a:xfrm>
            <a:off x="2867256" y="3043835"/>
            <a:ext cx="3584979" cy="24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09" tIns="45709" rIns="45709" bIns="45709"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1400">
                <a:solidFill>
                  <a:schemeClr val="tx1"/>
                </a:solidFill>
                <a:latin typeface="Arial" panose="020B0604020202020204" pitchFamily="34" charset="0"/>
              </a:defRPr>
            </a:lvl9pPr>
          </a:lstStyle>
          <a:p>
            <a:pPr defTabSz="457200" eaLnBrk="1" hangingPunct="1">
              <a:defRPr/>
            </a:pPr>
            <a:r>
              <a:rPr lang="en-US" altLang="en-US" sz="1000" dirty="0">
                <a:solidFill>
                  <a:prstClr val="black"/>
                </a:solidFill>
                <a:latin typeface="Helvetica" panose="020B0604020202020204" pitchFamily="34" charset="0"/>
              </a:rPr>
              <a:t>= Resultant Frames (N = 3) – </a:t>
            </a:r>
            <a:r>
              <a:rPr lang="en-US" altLang="en-US" sz="1000" i="1" dirty="0">
                <a:solidFill>
                  <a:srgbClr val="EEECE1">
                    <a:lumMod val="50000"/>
                  </a:srgbClr>
                </a:solidFill>
                <a:latin typeface="Helvetica" panose="020B0604020202020204" pitchFamily="34" charset="0"/>
              </a:rPr>
              <a:t>Losslessly Compressed in FPE</a:t>
            </a:r>
          </a:p>
        </p:txBody>
      </p:sp>
      <p:sp>
        <p:nvSpPr>
          <p:cNvPr id="137" name="Line 68">
            <a:extLst>
              <a:ext uri="{FF2B5EF4-FFF2-40B4-BE49-F238E27FC236}">
                <a16:creationId xmlns:a16="http://schemas.microsoft.com/office/drawing/2014/main" id="{6D147FCF-D00D-9C44-9798-6C1B763D38AD}"/>
              </a:ext>
            </a:extLst>
          </p:cNvPr>
          <p:cNvSpPr>
            <a:spLocks noChangeShapeType="1"/>
          </p:cNvSpPr>
          <p:nvPr/>
        </p:nvSpPr>
        <p:spPr bwMode="auto">
          <a:xfrm>
            <a:off x="2681228" y="3359777"/>
            <a:ext cx="14759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a:endParaRPr lang="en-US">
              <a:solidFill>
                <a:prstClr val="black"/>
              </a:solidFill>
            </a:endParaRPr>
          </a:p>
        </p:txBody>
      </p:sp>
      <p:sp>
        <p:nvSpPr>
          <p:cNvPr id="138" name="Rectangle 36">
            <a:extLst>
              <a:ext uri="{FF2B5EF4-FFF2-40B4-BE49-F238E27FC236}">
                <a16:creationId xmlns:a16="http://schemas.microsoft.com/office/drawing/2014/main" id="{0352D7D8-D4BB-B943-B126-11792CB1FDF9}"/>
              </a:ext>
            </a:extLst>
          </p:cNvPr>
          <p:cNvSpPr>
            <a:spLocks noChangeArrowheads="1"/>
          </p:cNvSpPr>
          <p:nvPr/>
        </p:nvSpPr>
        <p:spPr bwMode="auto">
          <a:xfrm>
            <a:off x="2867256" y="3236678"/>
            <a:ext cx="2629501" cy="24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09" tIns="45709" rIns="45709" bIns="45709" anchor="ctr">
            <a:spAutoFit/>
          </a:bodyPr>
          <a:lstStyle>
            <a:lvl1pPr>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defTabSz="457200">
              <a:spcBef>
                <a:spcPct val="0"/>
              </a:spcBef>
              <a:buFontTx/>
              <a:buNone/>
            </a:pPr>
            <a:r>
              <a:rPr lang="en-US" altLang="en-US" sz="1000" dirty="0">
                <a:solidFill>
                  <a:prstClr val="black"/>
                </a:solidFill>
                <a:latin typeface="Helvetica" panose="020B0604020202020204" pitchFamily="34" charset="0"/>
              </a:rPr>
              <a:t>= Read Frames per Resultant Frame (M = 4)</a:t>
            </a:r>
          </a:p>
        </p:txBody>
      </p:sp>
      <p:sp>
        <p:nvSpPr>
          <p:cNvPr id="139" name="Line 32">
            <a:extLst>
              <a:ext uri="{FF2B5EF4-FFF2-40B4-BE49-F238E27FC236}">
                <a16:creationId xmlns:a16="http://schemas.microsoft.com/office/drawing/2014/main" id="{BA625EE9-5DFB-7847-ACE5-356E9A000A66}"/>
              </a:ext>
            </a:extLst>
          </p:cNvPr>
          <p:cNvSpPr>
            <a:spLocks noChangeShapeType="1"/>
          </p:cNvSpPr>
          <p:nvPr/>
        </p:nvSpPr>
        <p:spPr bwMode="auto">
          <a:xfrm>
            <a:off x="6637086" y="5420424"/>
            <a:ext cx="0" cy="936226"/>
          </a:xfrm>
          <a:prstGeom prst="line">
            <a:avLst/>
          </a:prstGeom>
          <a:noFill/>
          <a:ln w="9525">
            <a:solidFill>
              <a:schemeClr val="tx1"/>
            </a:solidFill>
            <a:prstDash val="dash"/>
            <a:round/>
            <a:headEnd type="oval"/>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40" name="TextBox 139">
            <a:extLst>
              <a:ext uri="{FF2B5EF4-FFF2-40B4-BE49-F238E27FC236}">
                <a16:creationId xmlns:a16="http://schemas.microsoft.com/office/drawing/2014/main" id="{B687EDC3-5950-1A42-8416-BBECFED5FAC6}"/>
              </a:ext>
            </a:extLst>
          </p:cNvPr>
          <p:cNvSpPr txBox="1"/>
          <p:nvPr/>
        </p:nvSpPr>
        <p:spPr>
          <a:xfrm>
            <a:off x="3835559" y="5738667"/>
            <a:ext cx="1170513" cy="261610"/>
          </a:xfrm>
          <a:prstGeom prst="rect">
            <a:avLst/>
          </a:prstGeom>
          <a:solidFill>
            <a:srgbClr val="FFFFFF"/>
          </a:solidFill>
        </p:spPr>
        <p:txBody>
          <a:bodyPr wrap="none" rtlCol="0">
            <a:spAutoFit/>
          </a:bodyPr>
          <a:lstStyle/>
          <a:p>
            <a:pPr defTabSz="457200"/>
            <a:r>
              <a:rPr lang="en-US" sz="1100" dirty="0">
                <a:solidFill>
                  <a:prstClr val="black"/>
                </a:solidFill>
              </a:rPr>
              <a:t>Integration Time</a:t>
            </a:r>
          </a:p>
        </p:txBody>
      </p:sp>
      <p:sp>
        <p:nvSpPr>
          <p:cNvPr id="141" name="Line 31">
            <a:extLst>
              <a:ext uri="{FF2B5EF4-FFF2-40B4-BE49-F238E27FC236}">
                <a16:creationId xmlns:a16="http://schemas.microsoft.com/office/drawing/2014/main" id="{AF996554-786E-224B-88B1-47C01031BD5C}"/>
              </a:ext>
            </a:extLst>
          </p:cNvPr>
          <p:cNvSpPr>
            <a:spLocks noChangeShapeType="1"/>
          </p:cNvSpPr>
          <p:nvPr/>
        </p:nvSpPr>
        <p:spPr bwMode="auto">
          <a:xfrm>
            <a:off x="2361230" y="6095162"/>
            <a:ext cx="4275856" cy="10313"/>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142" name="TextBox 141">
            <a:extLst>
              <a:ext uri="{FF2B5EF4-FFF2-40B4-BE49-F238E27FC236}">
                <a16:creationId xmlns:a16="http://schemas.microsoft.com/office/drawing/2014/main" id="{D5126B8D-4765-C14E-87D8-BF21D5F7D684}"/>
              </a:ext>
            </a:extLst>
          </p:cNvPr>
          <p:cNvSpPr txBox="1"/>
          <p:nvPr/>
        </p:nvSpPr>
        <p:spPr>
          <a:xfrm>
            <a:off x="3842819" y="5965182"/>
            <a:ext cx="1199367" cy="261610"/>
          </a:xfrm>
          <a:prstGeom prst="rect">
            <a:avLst/>
          </a:prstGeom>
          <a:solidFill>
            <a:srgbClr val="FFFFFF"/>
          </a:solidFill>
        </p:spPr>
        <p:txBody>
          <a:bodyPr wrap="none" rtlCol="0">
            <a:spAutoFit/>
          </a:bodyPr>
          <a:lstStyle/>
          <a:p>
            <a:pPr defTabSz="457200"/>
            <a:r>
              <a:rPr lang="en-US" sz="1100" dirty="0">
                <a:solidFill>
                  <a:prstClr val="black"/>
                </a:solidFill>
              </a:rPr>
              <a:t>Observation Time</a:t>
            </a:r>
          </a:p>
        </p:txBody>
      </p:sp>
      <p:sp>
        <p:nvSpPr>
          <p:cNvPr id="143" name="Line 50">
            <a:extLst>
              <a:ext uri="{FF2B5EF4-FFF2-40B4-BE49-F238E27FC236}">
                <a16:creationId xmlns:a16="http://schemas.microsoft.com/office/drawing/2014/main" id="{D0B5A201-8714-DF4B-876D-F55B9AA1AED9}"/>
              </a:ext>
            </a:extLst>
          </p:cNvPr>
          <p:cNvSpPr>
            <a:spLocks noChangeShapeType="1"/>
          </p:cNvSpPr>
          <p:nvPr/>
        </p:nvSpPr>
        <p:spPr bwMode="auto">
          <a:xfrm flipV="1">
            <a:off x="2563609" y="3249084"/>
            <a:ext cx="0" cy="22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Tree>
    <p:extLst>
      <p:ext uri="{BB962C8B-B14F-4D97-AF65-F5344CB8AC3E}">
        <p14:creationId xmlns:p14="http://schemas.microsoft.com/office/powerpoint/2010/main" val="130530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D06D8B-0143-5949-80EA-3A5F968BE6AE}"/>
              </a:ext>
            </a:extLst>
          </p:cNvPr>
          <p:cNvSpPr>
            <a:spLocks noGrp="1"/>
          </p:cNvSpPr>
          <p:nvPr>
            <p:ph idx="1"/>
          </p:nvPr>
        </p:nvSpPr>
        <p:spPr/>
        <p:txBody>
          <a:bodyPr/>
          <a:lstStyle/>
          <a:p>
            <a:r>
              <a:rPr lang="en-US" dirty="0"/>
              <a:t>The periodic multi-</a:t>
            </a:r>
            <a:r>
              <a:rPr lang="en-US" dirty="0" err="1"/>
              <a:t>accum</a:t>
            </a:r>
            <a:r>
              <a:rPr lang="en-US" dirty="0"/>
              <a:t> sequence on the previous slide is an example. The actual implementation is table-driven, with the table specifying the operation to perform on each readout in the exposure. This enables logarithmic spacing of groups of reads, for example.</a:t>
            </a:r>
          </a:p>
          <a:p>
            <a:r>
              <a:rPr lang="en-US" dirty="0"/>
              <a:t>The SCA readout employs 32 channels at a clock rate of 200kHz. Interleaving readout of a 16x16 pixel guide window every 256 rows of the full-frame readout gives a guide star update rate of ~5.8Hz and a full frame time of 3.04 seconds.  </a:t>
            </a:r>
          </a:p>
          <a:p>
            <a:endParaRPr lang="en-US" dirty="0"/>
          </a:p>
        </p:txBody>
      </p:sp>
      <p:sp>
        <p:nvSpPr>
          <p:cNvPr id="3" name="Title 2">
            <a:extLst>
              <a:ext uri="{FF2B5EF4-FFF2-40B4-BE49-F238E27FC236}">
                <a16:creationId xmlns:a16="http://schemas.microsoft.com/office/drawing/2014/main" id="{C09F767A-1535-0440-A2EC-00EFD20A932A}"/>
              </a:ext>
            </a:extLst>
          </p:cNvPr>
          <p:cNvSpPr>
            <a:spLocks noGrp="1"/>
          </p:cNvSpPr>
          <p:nvPr>
            <p:ph type="title"/>
          </p:nvPr>
        </p:nvSpPr>
        <p:spPr/>
        <p:txBody>
          <a:bodyPr/>
          <a:lstStyle/>
          <a:p>
            <a:r>
              <a:rPr lang="en-US" dirty="0"/>
              <a:t>WFI Multi-</a:t>
            </a:r>
            <a:r>
              <a:rPr lang="en-US" dirty="0" err="1"/>
              <a:t>Accum</a:t>
            </a:r>
            <a:r>
              <a:rPr lang="en-US" dirty="0"/>
              <a:t> Cont.</a:t>
            </a:r>
          </a:p>
        </p:txBody>
      </p:sp>
    </p:spTree>
    <p:extLst>
      <p:ext uri="{BB962C8B-B14F-4D97-AF65-F5344CB8AC3E}">
        <p14:creationId xmlns:p14="http://schemas.microsoft.com/office/powerpoint/2010/main" val="337397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BEEE-0854-D840-BA43-A70F7DB381A7}"/>
              </a:ext>
            </a:extLst>
          </p:cNvPr>
          <p:cNvSpPr>
            <a:spLocks noGrp="1"/>
          </p:cNvSpPr>
          <p:nvPr>
            <p:ph type="title"/>
          </p:nvPr>
        </p:nvSpPr>
        <p:spPr/>
        <p:txBody>
          <a:bodyPr/>
          <a:lstStyle/>
          <a:p>
            <a:r>
              <a:rPr lang="en-US" dirty="0"/>
              <a:t>Variance estimate for multi-</a:t>
            </a:r>
            <a:r>
              <a:rPr lang="en-US" dirty="0" err="1"/>
              <a:t>accum</a:t>
            </a:r>
            <a:r>
              <a:rPr lang="en-US" dirty="0"/>
              <a:t> readout</a:t>
            </a:r>
          </a:p>
        </p:txBody>
      </p:sp>
      <p:graphicFrame>
        <p:nvGraphicFramePr>
          <p:cNvPr id="3" name="Object 2">
            <a:extLst>
              <a:ext uri="{FF2B5EF4-FFF2-40B4-BE49-F238E27FC236}">
                <a16:creationId xmlns:a16="http://schemas.microsoft.com/office/drawing/2014/main" id="{FFBBEE22-30BA-7B41-8CA4-B91672E0108E}"/>
              </a:ext>
            </a:extLst>
          </p:cNvPr>
          <p:cNvGraphicFramePr>
            <a:graphicFrameLocks noChangeAspect="1"/>
          </p:cNvGraphicFramePr>
          <p:nvPr>
            <p:extLst>
              <p:ext uri="{D42A27DB-BD31-4B8C-83A1-F6EECF244321}">
                <p14:modId xmlns:p14="http://schemas.microsoft.com/office/powerpoint/2010/main" val="3767844977"/>
              </p:ext>
            </p:extLst>
          </p:nvPr>
        </p:nvGraphicFramePr>
        <p:xfrm>
          <a:off x="287437" y="914400"/>
          <a:ext cx="8569126" cy="964736"/>
        </p:xfrm>
        <a:graphic>
          <a:graphicData uri="http://schemas.openxmlformats.org/presentationml/2006/ole">
            <mc:AlternateContent xmlns:mc="http://schemas.openxmlformats.org/markup-compatibility/2006">
              <mc:Choice xmlns:v="urn:schemas-microsoft-com:vml" Requires="v">
                <p:oleObj spid="_x0000_s2058" name="Equation" r:id="rId3" imgW="3835400" imgH="431800" progId="Equation.3">
                  <p:embed/>
                </p:oleObj>
              </mc:Choice>
              <mc:Fallback>
                <p:oleObj name="Equation" r:id="rId3" imgW="3835400" imgH="431800" progId="Equation.3">
                  <p:embed/>
                  <p:pic>
                    <p:nvPicPr>
                      <p:cNvPr id="7" name="Object 6"/>
                      <p:cNvPicPr/>
                      <p:nvPr/>
                    </p:nvPicPr>
                    <p:blipFill>
                      <a:blip r:embed="rId4"/>
                      <a:stretch>
                        <a:fillRect/>
                      </a:stretch>
                    </p:blipFill>
                    <p:spPr>
                      <a:xfrm>
                        <a:off x="287437" y="914400"/>
                        <a:ext cx="8569126" cy="964736"/>
                      </a:xfrm>
                      <a:prstGeom prst="rect">
                        <a:avLst/>
                      </a:prstGeom>
                    </p:spPr>
                  </p:pic>
                </p:oleObj>
              </mc:Fallback>
            </mc:AlternateContent>
          </a:graphicData>
        </a:graphic>
      </p:graphicFrame>
      <p:sp>
        <p:nvSpPr>
          <p:cNvPr id="4" name="Content Placeholder 2">
            <a:extLst>
              <a:ext uri="{FF2B5EF4-FFF2-40B4-BE49-F238E27FC236}">
                <a16:creationId xmlns:a16="http://schemas.microsoft.com/office/drawing/2014/main" id="{61F314C8-0FA1-354D-AFD3-B9C7AFE6946C}"/>
              </a:ext>
            </a:extLst>
          </p:cNvPr>
          <p:cNvSpPr txBox="1">
            <a:spLocks/>
          </p:cNvSpPr>
          <p:nvPr/>
        </p:nvSpPr>
        <p:spPr>
          <a:xfrm>
            <a:off x="233352" y="2226186"/>
            <a:ext cx="6238898" cy="4006065"/>
          </a:xfrm>
          <a:prstGeom prst="rect">
            <a:avLst/>
          </a:prstGeom>
        </p:spPr>
        <p:txBody>
          <a:bodyPr>
            <a:normAutofit fontScale="92500" lnSpcReduction="20000"/>
          </a:bodyPr>
          <a:lstStyle>
            <a:lvl1pPr marL="342900" indent="-342900" algn="l" defTabSz="457200" rtl="0" eaLnBrk="1" latinLnBrk="0" hangingPunct="1">
              <a:spcBef>
                <a:spcPct val="20000"/>
              </a:spcBef>
              <a:buFont typeface="Wingdings" charset="2"/>
              <a:buChar char="Ø"/>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l-GR" sz="3000" dirty="0"/>
              <a:t>σ</a:t>
            </a:r>
            <a:r>
              <a:rPr lang="en-US" sz="3000" baseline="30000" dirty="0"/>
              <a:t>2</a:t>
            </a:r>
            <a:r>
              <a:rPr lang="en-US" sz="3000" baseline="-25000" dirty="0"/>
              <a:t>total </a:t>
            </a:r>
            <a:r>
              <a:rPr lang="en-US" sz="3000" dirty="0"/>
              <a:t>= Total Variance for pixel </a:t>
            </a:r>
          </a:p>
          <a:p>
            <a:pPr marL="0" indent="0">
              <a:buFont typeface="Wingdings" charset="2"/>
              <a:buNone/>
            </a:pPr>
            <a:r>
              <a:rPr lang="el-GR" sz="3000" dirty="0"/>
              <a:t>σ</a:t>
            </a:r>
            <a:r>
              <a:rPr lang="en-US" sz="3000" baseline="-25000" dirty="0"/>
              <a:t>read</a:t>
            </a:r>
            <a:r>
              <a:rPr lang="en-US" sz="3000" dirty="0"/>
              <a:t> = </a:t>
            </a:r>
            <a:r>
              <a:rPr lang="en-US" sz="3000" dirty="0" err="1"/>
              <a:t>Readnoise</a:t>
            </a:r>
            <a:r>
              <a:rPr lang="en-US" sz="3000" dirty="0"/>
              <a:t> (1 read, not CDS)</a:t>
            </a:r>
          </a:p>
          <a:p>
            <a:pPr marL="0" indent="0">
              <a:buFont typeface="Wingdings" charset="2"/>
              <a:buNone/>
            </a:pPr>
            <a:r>
              <a:rPr lang="en-US" sz="3000" dirty="0"/>
              <a:t>m =  number of used reads per group</a:t>
            </a:r>
          </a:p>
          <a:p>
            <a:pPr marL="0" indent="0">
              <a:buFont typeface="Wingdings" charset="2"/>
              <a:buNone/>
            </a:pPr>
            <a:r>
              <a:rPr lang="en-US" sz="3000" dirty="0"/>
              <a:t>d = number of ‘dropped’ reads per group</a:t>
            </a:r>
          </a:p>
          <a:p>
            <a:pPr marL="0" indent="0">
              <a:buFont typeface="Wingdings" charset="2"/>
              <a:buNone/>
            </a:pPr>
            <a:r>
              <a:rPr lang="en-US" sz="3000" dirty="0" err="1"/>
              <a:t>t</a:t>
            </a:r>
            <a:r>
              <a:rPr lang="en-US" sz="3000" baseline="-25000" dirty="0" err="1"/>
              <a:t>f</a:t>
            </a:r>
            <a:r>
              <a:rPr lang="en-US" sz="3000" baseline="-25000" dirty="0"/>
              <a:t> </a:t>
            </a:r>
            <a:r>
              <a:rPr lang="en-US" sz="3000" dirty="0"/>
              <a:t>= duration of 1 frame read</a:t>
            </a:r>
          </a:p>
          <a:p>
            <a:pPr marL="0" indent="0">
              <a:buFont typeface="Wingdings" charset="2"/>
              <a:buNone/>
            </a:pPr>
            <a:r>
              <a:rPr lang="en-US" sz="3000" dirty="0" err="1"/>
              <a:t>t</a:t>
            </a:r>
            <a:r>
              <a:rPr lang="en-US" sz="3000" baseline="-25000" dirty="0" err="1"/>
              <a:t>g</a:t>
            </a:r>
            <a:r>
              <a:rPr lang="en-US" sz="3000" baseline="-25000" dirty="0"/>
              <a:t> </a:t>
            </a:r>
            <a:r>
              <a:rPr lang="en-US" sz="3000" dirty="0"/>
              <a:t>= duration of group = </a:t>
            </a:r>
            <a:r>
              <a:rPr lang="en-US" sz="3000" dirty="0" err="1"/>
              <a:t>t</a:t>
            </a:r>
            <a:r>
              <a:rPr lang="en-US" sz="3000" baseline="-25000" dirty="0" err="1"/>
              <a:t>f</a:t>
            </a:r>
            <a:r>
              <a:rPr lang="en-US" sz="3000" dirty="0"/>
              <a:t> × (m + d)</a:t>
            </a:r>
          </a:p>
          <a:p>
            <a:pPr marL="0" indent="0">
              <a:buFont typeface="Wingdings" charset="2"/>
              <a:buNone/>
            </a:pPr>
            <a:r>
              <a:rPr lang="en-US" sz="3000" dirty="0"/>
              <a:t>n = number of groups in integration</a:t>
            </a:r>
          </a:p>
          <a:p>
            <a:pPr marL="0" indent="0">
              <a:buFont typeface="Wingdings" charset="2"/>
              <a:buNone/>
            </a:pPr>
            <a:r>
              <a:rPr lang="en-US" sz="3000" dirty="0"/>
              <a:t>f = total flux in e-/sec </a:t>
            </a:r>
          </a:p>
          <a:p>
            <a:pPr marL="0" indent="0">
              <a:buFont typeface="Wingdings" charset="2"/>
              <a:buNone/>
            </a:pPr>
            <a:r>
              <a:rPr lang="en-US" sz="2600" dirty="0"/>
              <a:t>Ref: Rauscher et al. 2007 PASP 119 768</a:t>
            </a:r>
          </a:p>
        </p:txBody>
      </p:sp>
      <p:sp>
        <p:nvSpPr>
          <p:cNvPr id="6" name="TextBox 5">
            <a:extLst>
              <a:ext uri="{FF2B5EF4-FFF2-40B4-BE49-F238E27FC236}">
                <a16:creationId xmlns:a16="http://schemas.microsoft.com/office/drawing/2014/main" id="{1339DDC6-C42E-3144-B79C-BAA210A52869}"/>
              </a:ext>
            </a:extLst>
          </p:cNvPr>
          <p:cNvSpPr txBox="1"/>
          <p:nvPr/>
        </p:nvSpPr>
        <p:spPr>
          <a:xfrm>
            <a:off x="5791200" y="4658090"/>
            <a:ext cx="3212378" cy="1754326"/>
          </a:xfrm>
          <a:prstGeom prst="rect">
            <a:avLst/>
          </a:prstGeom>
          <a:noFill/>
        </p:spPr>
        <p:txBody>
          <a:bodyPr wrap="square" rtlCol="0">
            <a:spAutoFit/>
          </a:bodyPr>
          <a:lstStyle/>
          <a:p>
            <a:r>
              <a:rPr lang="en-US" dirty="0"/>
              <a:t>This is for Gaussian noise only!</a:t>
            </a:r>
          </a:p>
          <a:p>
            <a:r>
              <a:rPr lang="en-US" dirty="0"/>
              <a:t>Correlated noise requires 4</a:t>
            </a:r>
            <a:r>
              <a:rPr lang="en-US" baseline="30000" dirty="0"/>
              <a:t>th</a:t>
            </a:r>
            <a:r>
              <a:rPr lang="en-US" dirty="0"/>
              <a:t> term: </a:t>
            </a:r>
            <a:r>
              <a:rPr lang="el-GR" dirty="0"/>
              <a:t>σ</a:t>
            </a:r>
            <a:r>
              <a:rPr lang="en-US" baseline="30000" dirty="0"/>
              <a:t>2</a:t>
            </a:r>
            <a:r>
              <a:rPr lang="en-US" baseline="-25000" dirty="0"/>
              <a:t>noise_floor</a:t>
            </a:r>
            <a:r>
              <a:rPr lang="en-US" dirty="0"/>
              <a:t> </a:t>
            </a:r>
          </a:p>
          <a:p>
            <a:r>
              <a:rPr lang="en-US" dirty="0"/>
              <a:t>Presently assuming 5e- for </a:t>
            </a:r>
            <a:r>
              <a:rPr lang="el-GR" dirty="0"/>
              <a:t>σ</a:t>
            </a:r>
            <a:r>
              <a:rPr lang="en-US" baseline="-25000" dirty="0" err="1"/>
              <a:t>noise_floor</a:t>
            </a:r>
            <a:endParaRPr lang="en-US" dirty="0"/>
          </a:p>
        </p:txBody>
      </p:sp>
    </p:spTree>
    <p:extLst>
      <p:ext uri="{BB962C8B-B14F-4D97-AF65-F5344CB8AC3E}">
        <p14:creationId xmlns:p14="http://schemas.microsoft.com/office/powerpoint/2010/main" val="3448719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B76A-29AD-4848-9D1E-91130716E52F}"/>
              </a:ext>
            </a:extLst>
          </p:cNvPr>
          <p:cNvSpPr>
            <a:spLocks noGrp="1"/>
          </p:cNvSpPr>
          <p:nvPr>
            <p:ph type="title"/>
          </p:nvPr>
        </p:nvSpPr>
        <p:spPr/>
        <p:txBody>
          <a:bodyPr/>
          <a:lstStyle/>
          <a:p>
            <a:r>
              <a:rPr lang="en-US" dirty="0"/>
              <a:t>Zodiacal Light</a:t>
            </a:r>
          </a:p>
        </p:txBody>
      </p:sp>
      <p:pic>
        <p:nvPicPr>
          <p:cNvPr id="3" name="Content Placeholder 4" descr="zodi_spec_min.eps">
            <a:extLst>
              <a:ext uri="{FF2B5EF4-FFF2-40B4-BE49-F238E27FC236}">
                <a16:creationId xmlns:a16="http://schemas.microsoft.com/office/drawing/2014/main" id="{EB8EC49B-6500-9F48-84F5-C25131EE967E}"/>
              </a:ext>
            </a:extLst>
          </p:cNvPr>
          <p:cNvPicPr>
            <a:picLocks noChangeAspect="1"/>
          </p:cNvPicPr>
          <p:nvPr/>
        </p:nvPicPr>
        <p:blipFill rotWithShape="1">
          <a:blip r:embed="rId2">
            <a:extLst>
              <a:ext uri="{28A0092B-C50C-407E-A947-70E740481C1C}">
                <a14:useLocalDpi xmlns:a14="http://schemas.microsoft.com/office/drawing/2010/main" val="0"/>
              </a:ext>
            </a:extLst>
          </a:blip>
          <a:srcRect t="-1484" b="116"/>
          <a:stretch/>
        </p:blipFill>
        <p:spPr>
          <a:xfrm>
            <a:off x="34159" y="864789"/>
            <a:ext cx="4625065" cy="3125565"/>
          </a:xfrm>
          <a:prstGeom prst="rect">
            <a:avLst/>
          </a:prstGeom>
        </p:spPr>
      </p:pic>
      <p:pic>
        <p:nvPicPr>
          <p:cNvPr id="4" name="Content Placeholder 5" descr="zodi_spec_min_ab.eps">
            <a:extLst>
              <a:ext uri="{FF2B5EF4-FFF2-40B4-BE49-F238E27FC236}">
                <a16:creationId xmlns:a16="http://schemas.microsoft.com/office/drawing/2014/main" id="{B8FC358D-3D77-9440-B1B1-B19E85C656F5}"/>
              </a:ext>
            </a:extLst>
          </p:cNvPr>
          <p:cNvPicPr>
            <a:picLocks noChangeAspect="1"/>
          </p:cNvPicPr>
          <p:nvPr/>
        </p:nvPicPr>
        <p:blipFill rotWithShape="1">
          <a:blip r:embed="rId3">
            <a:extLst>
              <a:ext uri="{28A0092B-C50C-407E-A947-70E740481C1C}">
                <a14:useLocalDpi xmlns:a14="http://schemas.microsoft.com/office/drawing/2010/main" val="0"/>
              </a:ext>
            </a:extLst>
          </a:blip>
          <a:srcRect t="-520" b="-308"/>
          <a:stretch/>
        </p:blipFill>
        <p:spPr>
          <a:xfrm>
            <a:off x="4566053" y="936103"/>
            <a:ext cx="4543788" cy="3054251"/>
          </a:xfrm>
          <a:prstGeom prst="rect">
            <a:avLst/>
          </a:prstGeom>
        </p:spPr>
      </p:pic>
      <p:sp>
        <p:nvSpPr>
          <p:cNvPr id="5" name="TextBox 4">
            <a:extLst>
              <a:ext uri="{FF2B5EF4-FFF2-40B4-BE49-F238E27FC236}">
                <a16:creationId xmlns:a16="http://schemas.microsoft.com/office/drawing/2014/main" id="{479BABAB-BEBE-9D49-8F49-CF77B486998C}"/>
              </a:ext>
            </a:extLst>
          </p:cNvPr>
          <p:cNvSpPr txBox="1"/>
          <p:nvPr/>
        </p:nvSpPr>
        <p:spPr>
          <a:xfrm>
            <a:off x="864467" y="3886200"/>
            <a:ext cx="7403171" cy="1477328"/>
          </a:xfrm>
          <a:prstGeom prst="rect">
            <a:avLst/>
          </a:prstGeom>
          <a:noFill/>
        </p:spPr>
        <p:txBody>
          <a:bodyPr wrap="square" rtlCol="0">
            <a:spAutoFit/>
          </a:bodyPr>
          <a:lstStyle/>
          <a:p>
            <a:r>
              <a:rPr lang="en-US" dirty="0"/>
              <a:t>Zodiacal light is sunlight scattered by dust.</a:t>
            </a:r>
          </a:p>
          <a:p>
            <a:r>
              <a:rPr lang="en-US" dirty="0"/>
              <a:t>Brightest in ecliptic plane, &amp; brighter the closer the LOS to the Sun.</a:t>
            </a:r>
          </a:p>
          <a:p>
            <a:endParaRPr lang="en-US" dirty="0"/>
          </a:p>
          <a:p>
            <a:pPr algn="ctr"/>
            <a:r>
              <a:rPr lang="en-US" dirty="0"/>
              <a:t>Typical </a:t>
            </a:r>
            <a:r>
              <a:rPr lang="en-US" dirty="0" err="1"/>
              <a:t>Zodi</a:t>
            </a:r>
            <a:r>
              <a:rPr lang="en-US" dirty="0"/>
              <a:t> intensity will be:</a:t>
            </a:r>
          </a:p>
          <a:p>
            <a:pPr algn="ctr"/>
            <a:r>
              <a:rPr lang="en-US" dirty="0"/>
              <a:t> ~1.5 x minimum in the HLS           2.5-7 x min for microlensing</a:t>
            </a:r>
          </a:p>
        </p:txBody>
      </p:sp>
      <p:graphicFrame>
        <p:nvGraphicFramePr>
          <p:cNvPr id="6" name="Table 5">
            <a:extLst>
              <a:ext uri="{FF2B5EF4-FFF2-40B4-BE49-F238E27FC236}">
                <a16:creationId xmlns:a16="http://schemas.microsoft.com/office/drawing/2014/main" id="{E1DEA87F-9A09-A14D-B5F5-B65FC9BE0ECC}"/>
              </a:ext>
            </a:extLst>
          </p:cNvPr>
          <p:cNvGraphicFramePr>
            <a:graphicFrameLocks noGrp="1"/>
          </p:cNvGraphicFramePr>
          <p:nvPr>
            <p:extLst>
              <p:ext uri="{D42A27DB-BD31-4B8C-83A1-F6EECF244321}">
                <p14:modId xmlns:p14="http://schemas.microsoft.com/office/powerpoint/2010/main" val="2832054150"/>
              </p:ext>
            </p:extLst>
          </p:nvPr>
        </p:nvGraphicFramePr>
        <p:xfrm>
          <a:off x="957639" y="5436951"/>
          <a:ext cx="7403170" cy="1112520"/>
        </p:xfrm>
        <a:graphic>
          <a:graphicData uri="http://schemas.openxmlformats.org/drawingml/2006/table">
            <a:tbl>
              <a:tblPr bandRow="1">
                <a:tableStyleId>{5C22544A-7EE6-4342-B048-85BDC9FD1C3A}</a:tableStyleId>
              </a:tblPr>
              <a:tblGrid>
                <a:gridCol w="740317">
                  <a:extLst>
                    <a:ext uri="{9D8B030D-6E8A-4147-A177-3AD203B41FA5}">
                      <a16:colId xmlns:a16="http://schemas.microsoft.com/office/drawing/2014/main" val="20000"/>
                    </a:ext>
                  </a:extLst>
                </a:gridCol>
                <a:gridCol w="740317">
                  <a:extLst>
                    <a:ext uri="{9D8B030D-6E8A-4147-A177-3AD203B41FA5}">
                      <a16:colId xmlns:a16="http://schemas.microsoft.com/office/drawing/2014/main" val="20001"/>
                    </a:ext>
                  </a:extLst>
                </a:gridCol>
                <a:gridCol w="740317">
                  <a:extLst>
                    <a:ext uri="{9D8B030D-6E8A-4147-A177-3AD203B41FA5}">
                      <a16:colId xmlns:a16="http://schemas.microsoft.com/office/drawing/2014/main" val="20002"/>
                    </a:ext>
                  </a:extLst>
                </a:gridCol>
                <a:gridCol w="740317">
                  <a:extLst>
                    <a:ext uri="{9D8B030D-6E8A-4147-A177-3AD203B41FA5}">
                      <a16:colId xmlns:a16="http://schemas.microsoft.com/office/drawing/2014/main" val="20003"/>
                    </a:ext>
                  </a:extLst>
                </a:gridCol>
                <a:gridCol w="740317">
                  <a:extLst>
                    <a:ext uri="{9D8B030D-6E8A-4147-A177-3AD203B41FA5}">
                      <a16:colId xmlns:a16="http://schemas.microsoft.com/office/drawing/2014/main" val="20004"/>
                    </a:ext>
                  </a:extLst>
                </a:gridCol>
                <a:gridCol w="740317">
                  <a:extLst>
                    <a:ext uri="{9D8B030D-6E8A-4147-A177-3AD203B41FA5}">
                      <a16:colId xmlns:a16="http://schemas.microsoft.com/office/drawing/2014/main" val="20005"/>
                    </a:ext>
                  </a:extLst>
                </a:gridCol>
                <a:gridCol w="740317">
                  <a:extLst>
                    <a:ext uri="{9D8B030D-6E8A-4147-A177-3AD203B41FA5}">
                      <a16:colId xmlns:a16="http://schemas.microsoft.com/office/drawing/2014/main" val="20006"/>
                    </a:ext>
                  </a:extLst>
                </a:gridCol>
                <a:gridCol w="740317">
                  <a:extLst>
                    <a:ext uri="{9D8B030D-6E8A-4147-A177-3AD203B41FA5}">
                      <a16:colId xmlns:a16="http://schemas.microsoft.com/office/drawing/2014/main" val="3756237499"/>
                    </a:ext>
                  </a:extLst>
                </a:gridCol>
                <a:gridCol w="740317">
                  <a:extLst>
                    <a:ext uri="{9D8B030D-6E8A-4147-A177-3AD203B41FA5}">
                      <a16:colId xmlns:a16="http://schemas.microsoft.com/office/drawing/2014/main" val="1329004004"/>
                    </a:ext>
                  </a:extLst>
                </a:gridCol>
                <a:gridCol w="740317">
                  <a:extLst>
                    <a:ext uri="{9D8B030D-6E8A-4147-A177-3AD203B41FA5}">
                      <a16:colId xmlns:a16="http://schemas.microsoft.com/office/drawing/2014/main" val="2884309429"/>
                    </a:ext>
                  </a:extLst>
                </a:gridCol>
              </a:tblGrid>
              <a:tr h="370840">
                <a:tc gridSpan="10">
                  <a:txBody>
                    <a:bodyPr/>
                    <a:lstStyle/>
                    <a:p>
                      <a:pPr algn="ctr"/>
                      <a:r>
                        <a:rPr lang="en-US" dirty="0"/>
                        <a:t>Count rate per pixel at minimum zodiacal light</a:t>
                      </a:r>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370840">
                <a:tc>
                  <a:txBody>
                    <a:bodyPr/>
                    <a:lstStyle/>
                    <a:p>
                      <a:r>
                        <a:rPr lang="en-US" dirty="0"/>
                        <a:t>F062</a:t>
                      </a:r>
                    </a:p>
                  </a:txBody>
                  <a:tcPr/>
                </a:tc>
                <a:tc>
                  <a:txBody>
                    <a:bodyPr/>
                    <a:lstStyle/>
                    <a:p>
                      <a:r>
                        <a:rPr lang="en-US" dirty="0"/>
                        <a:t>F087</a:t>
                      </a:r>
                    </a:p>
                  </a:txBody>
                  <a:tcPr/>
                </a:tc>
                <a:tc>
                  <a:txBody>
                    <a:bodyPr/>
                    <a:lstStyle/>
                    <a:p>
                      <a:r>
                        <a:rPr lang="en-US" dirty="0"/>
                        <a:t>F106</a:t>
                      </a:r>
                    </a:p>
                  </a:txBody>
                  <a:tcPr/>
                </a:tc>
                <a:tc>
                  <a:txBody>
                    <a:bodyPr/>
                    <a:lstStyle/>
                    <a:p>
                      <a:r>
                        <a:rPr lang="en-US" dirty="0"/>
                        <a:t>F129</a:t>
                      </a:r>
                    </a:p>
                  </a:txBody>
                  <a:tcPr/>
                </a:tc>
                <a:tc>
                  <a:txBody>
                    <a:bodyPr/>
                    <a:lstStyle/>
                    <a:p>
                      <a:r>
                        <a:rPr lang="en-US" dirty="0"/>
                        <a:t>F158</a:t>
                      </a:r>
                    </a:p>
                  </a:txBody>
                  <a:tcPr/>
                </a:tc>
                <a:tc>
                  <a:txBody>
                    <a:bodyPr/>
                    <a:lstStyle/>
                    <a:p>
                      <a:r>
                        <a:rPr lang="en-US" dirty="0"/>
                        <a:t>F184</a:t>
                      </a:r>
                    </a:p>
                  </a:txBody>
                  <a:tcPr/>
                </a:tc>
                <a:tc>
                  <a:txBody>
                    <a:bodyPr/>
                    <a:lstStyle/>
                    <a:p>
                      <a:r>
                        <a:rPr lang="en-US" dirty="0"/>
                        <a:t>F146</a:t>
                      </a:r>
                    </a:p>
                  </a:txBody>
                  <a:tcPr/>
                </a:tc>
                <a:tc>
                  <a:txBody>
                    <a:bodyPr/>
                    <a:lstStyle/>
                    <a:p>
                      <a:r>
                        <a:rPr lang="en-US" dirty="0"/>
                        <a:t>F213</a:t>
                      </a:r>
                    </a:p>
                  </a:txBody>
                  <a:tcPr/>
                </a:tc>
                <a:tc>
                  <a:txBody>
                    <a:bodyPr/>
                    <a:lstStyle/>
                    <a:p>
                      <a:r>
                        <a:rPr lang="en-US" dirty="0"/>
                        <a:t>Prism</a:t>
                      </a:r>
                    </a:p>
                  </a:txBody>
                  <a:tcPr/>
                </a:tc>
                <a:tc>
                  <a:txBody>
                    <a:bodyPr/>
                    <a:lstStyle/>
                    <a:p>
                      <a:r>
                        <a:rPr lang="en-US" dirty="0" err="1"/>
                        <a:t>Grism</a:t>
                      </a:r>
                      <a:endParaRPr lang="en-US" dirty="0"/>
                    </a:p>
                  </a:txBody>
                  <a:tcPr/>
                </a:tc>
                <a:extLst>
                  <a:ext uri="{0D108BD9-81ED-4DB2-BD59-A6C34878D82A}">
                    <a16:rowId xmlns:a16="http://schemas.microsoft.com/office/drawing/2014/main" val="10001"/>
                  </a:ext>
                </a:extLst>
              </a:tr>
              <a:tr h="370840">
                <a:tc>
                  <a:txBody>
                    <a:bodyPr/>
                    <a:lstStyle/>
                    <a:p>
                      <a:r>
                        <a:rPr lang="en-US" dirty="0"/>
                        <a:t>0.27</a:t>
                      </a:r>
                    </a:p>
                  </a:txBody>
                  <a:tcPr/>
                </a:tc>
                <a:tc>
                  <a:txBody>
                    <a:bodyPr/>
                    <a:lstStyle/>
                    <a:p>
                      <a:r>
                        <a:rPr lang="en-US" dirty="0"/>
                        <a:t>0.27</a:t>
                      </a:r>
                    </a:p>
                  </a:txBody>
                  <a:tcPr/>
                </a:tc>
                <a:tc>
                  <a:txBody>
                    <a:bodyPr/>
                    <a:lstStyle/>
                    <a:p>
                      <a:r>
                        <a:rPr lang="en-US" dirty="0"/>
                        <a:t>0.29</a:t>
                      </a:r>
                    </a:p>
                  </a:txBody>
                  <a:tcPr/>
                </a:tc>
                <a:tc>
                  <a:txBody>
                    <a:bodyPr/>
                    <a:lstStyle/>
                    <a:p>
                      <a:r>
                        <a:rPr lang="en-US" dirty="0"/>
                        <a:t>0.28</a:t>
                      </a:r>
                    </a:p>
                  </a:txBody>
                  <a:tcPr/>
                </a:tc>
                <a:tc>
                  <a:txBody>
                    <a:bodyPr/>
                    <a:lstStyle/>
                    <a:p>
                      <a:r>
                        <a:rPr lang="en-US" dirty="0"/>
                        <a:t>0.26</a:t>
                      </a:r>
                    </a:p>
                  </a:txBody>
                  <a:tcPr/>
                </a:tc>
                <a:tc>
                  <a:txBody>
                    <a:bodyPr/>
                    <a:lstStyle/>
                    <a:p>
                      <a:r>
                        <a:rPr lang="en-US" dirty="0"/>
                        <a:t>0.15</a:t>
                      </a:r>
                    </a:p>
                  </a:txBody>
                  <a:tcPr/>
                </a:tc>
                <a:tc>
                  <a:txBody>
                    <a:bodyPr/>
                    <a:lstStyle/>
                    <a:p>
                      <a:r>
                        <a:rPr lang="en-US" dirty="0"/>
                        <a:t>0.85</a:t>
                      </a:r>
                    </a:p>
                  </a:txBody>
                  <a:tcPr/>
                </a:tc>
                <a:tc>
                  <a:txBody>
                    <a:bodyPr/>
                    <a:lstStyle/>
                    <a:p>
                      <a:r>
                        <a:rPr lang="en-US" dirty="0"/>
                        <a:t>0.13</a:t>
                      </a:r>
                    </a:p>
                  </a:txBody>
                  <a:tcPr/>
                </a:tc>
                <a:tc>
                  <a:txBody>
                    <a:bodyPr/>
                    <a:lstStyle/>
                    <a:p>
                      <a:r>
                        <a:rPr lang="en-US" dirty="0"/>
                        <a:t>0.95</a:t>
                      </a:r>
                    </a:p>
                  </a:txBody>
                  <a:tcPr/>
                </a:tc>
                <a:tc>
                  <a:txBody>
                    <a:bodyPr/>
                    <a:lstStyle/>
                    <a:p>
                      <a:r>
                        <a:rPr lang="en-US" dirty="0"/>
                        <a:t>0.65</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893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5637-B031-FD47-978F-BCB9D98BF067}"/>
              </a:ext>
            </a:extLst>
          </p:cNvPr>
          <p:cNvSpPr>
            <a:spLocks noGrp="1"/>
          </p:cNvSpPr>
          <p:nvPr>
            <p:ph type="title"/>
          </p:nvPr>
        </p:nvSpPr>
        <p:spPr/>
        <p:txBody>
          <a:bodyPr/>
          <a:lstStyle/>
          <a:p>
            <a:r>
              <a:rPr lang="en-US" dirty="0"/>
              <a:t>Representative Continuum Sensitivity</a:t>
            </a:r>
          </a:p>
        </p:txBody>
      </p:sp>
      <p:sp>
        <p:nvSpPr>
          <p:cNvPr id="3" name="TextBox 2">
            <a:extLst>
              <a:ext uri="{FF2B5EF4-FFF2-40B4-BE49-F238E27FC236}">
                <a16:creationId xmlns:a16="http://schemas.microsoft.com/office/drawing/2014/main" id="{4F0C8C3B-BD88-1C48-81D3-DC8BEAE0DB67}"/>
              </a:ext>
            </a:extLst>
          </p:cNvPr>
          <p:cNvSpPr txBox="1"/>
          <p:nvPr/>
        </p:nvSpPr>
        <p:spPr>
          <a:xfrm>
            <a:off x="457200" y="1371600"/>
            <a:ext cx="8229600" cy="830997"/>
          </a:xfrm>
          <a:prstGeom prst="rect">
            <a:avLst/>
          </a:prstGeom>
          <a:noFill/>
        </p:spPr>
        <p:txBody>
          <a:bodyPr wrap="square" rtlCol="0">
            <a:spAutoFit/>
          </a:bodyPr>
          <a:lstStyle/>
          <a:p>
            <a:r>
              <a:rPr lang="en-US" sz="2400" b="1" dirty="0"/>
              <a:t>Limiting point-source sensitivity (AB mag) in 1 hour of exposure time, Zodiacal light set at twice minimum.</a:t>
            </a:r>
          </a:p>
        </p:txBody>
      </p:sp>
      <p:graphicFrame>
        <p:nvGraphicFramePr>
          <p:cNvPr id="4" name="Table 3">
            <a:extLst>
              <a:ext uri="{FF2B5EF4-FFF2-40B4-BE49-F238E27FC236}">
                <a16:creationId xmlns:a16="http://schemas.microsoft.com/office/drawing/2014/main" id="{4E6A4733-6E88-2F4A-B4B4-BCE2AEBB47FD}"/>
              </a:ext>
            </a:extLst>
          </p:cNvPr>
          <p:cNvGraphicFramePr>
            <a:graphicFrameLocks noGrp="1"/>
          </p:cNvGraphicFramePr>
          <p:nvPr>
            <p:extLst>
              <p:ext uri="{D42A27DB-BD31-4B8C-83A1-F6EECF244321}">
                <p14:modId xmlns:p14="http://schemas.microsoft.com/office/powerpoint/2010/main" val="888318256"/>
              </p:ext>
            </p:extLst>
          </p:nvPr>
        </p:nvGraphicFramePr>
        <p:xfrm>
          <a:off x="1199364" y="2598003"/>
          <a:ext cx="6745272" cy="1303020"/>
        </p:xfrm>
        <a:graphic>
          <a:graphicData uri="http://schemas.openxmlformats.org/drawingml/2006/table">
            <a:tbl>
              <a:tblPr firstRow="1" bandRow="1">
                <a:tableStyleId>{5C22544A-7EE6-4342-B048-85BDC9FD1C3A}</a:tableStyleId>
              </a:tblPr>
              <a:tblGrid>
                <a:gridCol w="843159">
                  <a:extLst>
                    <a:ext uri="{9D8B030D-6E8A-4147-A177-3AD203B41FA5}">
                      <a16:colId xmlns:a16="http://schemas.microsoft.com/office/drawing/2014/main" val="20000"/>
                    </a:ext>
                  </a:extLst>
                </a:gridCol>
                <a:gridCol w="843159">
                  <a:extLst>
                    <a:ext uri="{9D8B030D-6E8A-4147-A177-3AD203B41FA5}">
                      <a16:colId xmlns:a16="http://schemas.microsoft.com/office/drawing/2014/main" val="20001"/>
                    </a:ext>
                  </a:extLst>
                </a:gridCol>
                <a:gridCol w="843159">
                  <a:extLst>
                    <a:ext uri="{9D8B030D-6E8A-4147-A177-3AD203B41FA5}">
                      <a16:colId xmlns:a16="http://schemas.microsoft.com/office/drawing/2014/main" val="20002"/>
                    </a:ext>
                  </a:extLst>
                </a:gridCol>
                <a:gridCol w="843159">
                  <a:extLst>
                    <a:ext uri="{9D8B030D-6E8A-4147-A177-3AD203B41FA5}">
                      <a16:colId xmlns:a16="http://schemas.microsoft.com/office/drawing/2014/main" val="20003"/>
                    </a:ext>
                  </a:extLst>
                </a:gridCol>
                <a:gridCol w="843159">
                  <a:extLst>
                    <a:ext uri="{9D8B030D-6E8A-4147-A177-3AD203B41FA5}">
                      <a16:colId xmlns:a16="http://schemas.microsoft.com/office/drawing/2014/main" val="20004"/>
                    </a:ext>
                  </a:extLst>
                </a:gridCol>
                <a:gridCol w="843159">
                  <a:extLst>
                    <a:ext uri="{9D8B030D-6E8A-4147-A177-3AD203B41FA5}">
                      <a16:colId xmlns:a16="http://schemas.microsoft.com/office/drawing/2014/main" val="20005"/>
                    </a:ext>
                  </a:extLst>
                </a:gridCol>
                <a:gridCol w="843159">
                  <a:extLst>
                    <a:ext uri="{9D8B030D-6E8A-4147-A177-3AD203B41FA5}">
                      <a16:colId xmlns:a16="http://schemas.microsoft.com/office/drawing/2014/main" val="20006"/>
                    </a:ext>
                  </a:extLst>
                </a:gridCol>
                <a:gridCol w="843159">
                  <a:extLst>
                    <a:ext uri="{9D8B030D-6E8A-4147-A177-3AD203B41FA5}">
                      <a16:colId xmlns:a16="http://schemas.microsoft.com/office/drawing/2014/main" val="2836778434"/>
                    </a:ext>
                  </a:extLst>
                </a:gridCol>
              </a:tblGrid>
              <a:tr h="342900">
                <a:tc gridSpan="8">
                  <a:txBody>
                    <a:bodyPr/>
                    <a:lstStyle/>
                    <a:p>
                      <a:pPr algn="ctr"/>
                      <a:r>
                        <a:rPr lang="en-US" sz="2400" b="1" dirty="0"/>
                        <a:t>Imaging, 5σ</a:t>
                      </a:r>
                    </a:p>
                  </a:txBody>
                  <a:tcPr marL="68580" marR="68580" marT="34290" marB="3429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b="1" dirty="0"/>
                    </a:p>
                  </a:txBody>
                  <a:tcPr marL="68580" marR="68580" marT="34290" marB="34290"/>
                </a:tc>
                <a:extLst>
                  <a:ext uri="{0D108BD9-81ED-4DB2-BD59-A6C34878D82A}">
                    <a16:rowId xmlns:a16="http://schemas.microsoft.com/office/drawing/2014/main" val="10000"/>
                  </a:ext>
                </a:extLst>
              </a:tr>
              <a:tr h="342900">
                <a:tc>
                  <a:txBody>
                    <a:bodyPr/>
                    <a:lstStyle/>
                    <a:p>
                      <a:pPr algn="ctr"/>
                      <a:r>
                        <a:rPr lang="en-US" sz="2400" b="1" dirty="0"/>
                        <a:t>F062</a:t>
                      </a:r>
                    </a:p>
                  </a:txBody>
                  <a:tcPr marL="68580" marR="68580" marT="34290" marB="34290"/>
                </a:tc>
                <a:tc>
                  <a:txBody>
                    <a:bodyPr/>
                    <a:lstStyle/>
                    <a:p>
                      <a:pPr algn="ctr"/>
                      <a:r>
                        <a:rPr lang="en-US" sz="2400" b="1" dirty="0"/>
                        <a:t>F087</a:t>
                      </a:r>
                    </a:p>
                  </a:txBody>
                  <a:tcPr marL="68580" marR="68580" marT="34290" marB="34290"/>
                </a:tc>
                <a:tc>
                  <a:txBody>
                    <a:bodyPr/>
                    <a:lstStyle/>
                    <a:p>
                      <a:pPr algn="ctr"/>
                      <a:r>
                        <a:rPr lang="en-US" sz="2400" b="1" dirty="0"/>
                        <a:t>F106</a:t>
                      </a:r>
                    </a:p>
                  </a:txBody>
                  <a:tcPr marL="68580" marR="68580" marT="34290" marB="34290"/>
                </a:tc>
                <a:tc>
                  <a:txBody>
                    <a:bodyPr/>
                    <a:lstStyle/>
                    <a:p>
                      <a:pPr algn="ctr"/>
                      <a:r>
                        <a:rPr lang="en-US" sz="2400" b="1" dirty="0"/>
                        <a:t>F129</a:t>
                      </a:r>
                    </a:p>
                  </a:txBody>
                  <a:tcPr marL="68580" marR="68580" marT="34290" marB="34290"/>
                </a:tc>
                <a:tc>
                  <a:txBody>
                    <a:bodyPr/>
                    <a:lstStyle/>
                    <a:p>
                      <a:pPr algn="ctr"/>
                      <a:r>
                        <a:rPr lang="en-US" sz="2400" b="1" dirty="0"/>
                        <a:t>F158</a:t>
                      </a:r>
                    </a:p>
                  </a:txBody>
                  <a:tcPr marL="68580" marR="68580" marT="34290" marB="34290"/>
                </a:tc>
                <a:tc>
                  <a:txBody>
                    <a:bodyPr/>
                    <a:lstStyle/>
                    <a:p>
                      <a:pPr algn="ctr"/>
                      <a:r>
                        <a:rPr lang="en-US" sz="2400" b="1" dirty="0"/>
                        <a:t>F184</a:t>
                      </a:r>
                    </a:p>
                  </a:txBody>
                  <a:tcPr marL="68580" marR="68580" marT="34290" marB="34290"/>
                </a:tc>
                <a:tc>
                  <a:txBody>
                    <a:bodyPr/>
                    <a:lstStyle/>
                    <a:p>
                      <a:pPr algn="ctr"/>
                      <a:r>
                        <a:rPr lang="en-US" sz="2400" b="1" dirty="0"/>
                        <a:t>F146</a:t>
                      </a:r>
                    </a:p>
                  </a:txBody>
                  <a:tcPr marL="68580" marR="68580" marT="34290" marB="34290"/>
                </a:tc>
                <a:tc>
                  <a:txBody>
                    <a:bodyPr/>
                    <a:lstStyle/>
                    <a:p>
                      <a:pPr algn="ctr"/>
                      <a:r>
                        <a:rPr lang="en-US" sz="2400" b="1" dirty="0"/>
                        <a:t>F213</a:t>
                      </a:r>
                    </a:p>
                  </a:txBody>
                  <a:tcPr marL="68580" marR="68580" marT="34290" marB="34290"/>
                </a:tc>
                <a:extLst>
                  <a:ext uri="{0D108BD9-81ED-4DB2-BD59-A6C34878D82A}">
                    <a16:rowId xmlns:a16="http://schemas.microsoft.com/office/drawing/2014/main" val="10001"/>
                  </a:ext>
                </a:extLst>
              </a:tr>
              <a:tr h="342900">
                <a:tc>
                  <a:txBody>
                    <a:bodyPr/>
                    <a:lstStyle/>
                    <a:p>
                      <a:pPr algn="ctr"/>
                      <a:r>
                        <a:rPr lang="en-US" sz="2400" b="1" dirty="0"/>
                        <a:t>28.6</a:t>
                      </a:r>
                    </a:p>
                  </a:txBody>
                  <a:tcPr marL="68580" marR="68580" marT="34290" marB="34290"/>
                </a:tc>
                <a:tc>
                  <a:txBody>
                    <a:bodyPr/>
                    <a:lstStyle/>
                    <a:p>
                      <a:pPr algn="ctr"/>
                      <a:r>
                        <a:rPr lang="en-US" sz="2400" b="1" dirty="0"/>
                        <a:t>28.2</a:t>
                      </a:r>
                    </a:p>
                  </a:txBody>
                  <a:tcPr marL="68580" marR="68580" marT="34290" marB="34290"/>
                </a:tc>
                <a:tc>
                  <a:txBody>
                    <a:bodyPr/>
                    <a:lstStyle/>
                    <a:p>
                      <a:pPr algn="ctr"/>
                      <a:r>
                        <a:rPr lang="en-US" sz="2400" b="1" dirty="0"/>
                        <a:t>28.1</a:t>
                      </a:r>
                    </a:p>
                  </a:txBody>
                  <a:tcPr marL="68580" marR="68580" marT="34290" marB="34290"/>
                </a:tc>
                <a:tc>
                  <a:txBody>
                    <a:bodyPr/>
                    <a:lstStyle/>
                    <a:p>
                      <a:pPr algn="ctr"/>
                      <a:r>
                        <a:rPr lang="en-US" sz="2400" b="1" dirty="0"/>
                        <a:t>28.0</a:t>
                      </a:r>
                    </a:p>
                  </a:txBody>
                  <a:tcPr marL="68580" marR="68580" marT="34290" marB="34290"/>
                </a:tc>
                <a:tc>
                  <a:txBody>
                    <a:bodyPr/>
                    <a:lstStyle/>
                    <a:p>
                      <a:pPr algn="ctr"/>
                      <a:r>
                        <a:rPr lang="en-US" sz="2400" b="1" dirty="0"/>
                        <a:t>28.0</a:t>
                      </a:r>
                    </a:p>
                  </a:txBody>
                  <a:tcPr marL="68580" marR="68580" marT="34290" marB="34290"/>
                </a:tc>
                <a:tc>
                  <a:txBody>
                    <a:bodyPr/>
                    <a:lstStyle/>
                    <a:p>
                      <a:pPr algn="ctr"/>
                      <a:r>
                        <a:rPr lang="en-US" sz="2400" b="1" dirty="0"/>
                        <a:t>27.5</a:t>
                      </a:r>
                    </a:p>
                  </a:txBody>
                  <a:tcPr marL="68580" marR="68580" marT="34290" marB="34290"/>
                </a:tc>
                <a:tc>
                  <a:txBody>
                    <a:bodyPr/>
                    <a:lstStyle/>
                    <a:p>
                      <a:pPr algn="ctr"/>
                      <a:r>
                        <a:rPr lang="en-US" sz="2400" b="1" dirty="0"/>
                        <a:t>28.3</a:t>
                      </a:r>
                    </a:p>
                  </a:txBody>
                  <a:tcPr marL="68580" marR="68580" marT="34290" marB="34290"/>
                </a:tc>
                <a:tc>
                  <a:txBody>
                    <a:bodyPr/>
                    <a:lstStyle/>
                    <a:p>
                      <a:pPr algn="ctr"/>
                      <a:r>
                        <a:rPr lang="en-US" sz="2400" b="1" dirty="0"/>
                        <a:t>26.2</a:t>
                      </a: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39498B76-E322-B846-925D-92B3E39F6CC4}"/>
              </a:ext>
            </a:extLst>
          </p:cNvPr>
          <p:cNvGraphicFramePr>
            <a:graphicFrameLocks noGrp="1"/>
          </p:cNvGraphicFramePr>
          <p:nvPr>
            <p:extLst>
              <p:ext uri="{D42A27DB-BD31-4B8C-83A1-F6EECF244321}">
                <p14:modId xmlns:p14="http://schemas.microsoft.com/office/powerpoint/2010/main" val="1495610571"/>
              </p:ext>
            </p:extLst>
          </p:nvPr>
        </p:nvGraphicFramePr>
        <p:xfrm>
          <a:off x="2133600" y="4114800"/>
          <a:ext cx="4876800" cy="16154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187107272"/>
                    </a:ext>
                  </a:extLst>
                </a:gridCol>
                <a:gridCol w="1219200">
                  <a:extLst>
                    <a:ext uri="{9D8B030D-6E8A-4147-A177-3AD203B41FA5}">
                      <a16:colId xmlns:a16="http://schemas.microsoft.com/office/drawing/2014/main" val="2419364316"/>
                    </a:ext>
                  </a:extLst>
                </a:gridCol>
                <a:gridCol w="1219200">
                  <a:extLst>
                    <a:ext uri="{9D8B030D-6E8A-4147-A177-3AD203B41FA5}">
                      <a16:colId xmlns:a16="http://schemas.microsoft.com/office/drawing/2014/main" val="1901854412"/>
                    </a:ext>
                  </a:extLst>
                </a:gridCol>
                <a:gridCol w="1219200">
                  <a:extLst>
                    <a:ext uri="{9D8B030D-6E8A-4147-A177-3AD203B41FA5}">
                      <a16:colId xmlns:a16="http://schemas.microsoft.com/office/drawing/2014/main" val="298906236"/>
                    </a:ext>
                  </a:extLst>
                </a:gridCol>
              </a:tblGrid>
              <a:tr h="297180">
                <a:tc gridSpan="4">
                  <a:txBody>
                    <a:bodyPr/>
                    <a:lstStyle/>
                    <a:p>
                      <a:pPr algn="ctr"/>
                      <a:r>
                        <a:rPr lang="en-US" sz="2000" dirty="0"/>
                        <a:t>Spectroscopy, 10𝛔 per pixel in continuum</a:t>
                      </a:r>
                    </a:p>
                  </a:txBody>
                  <a:tcPr marL="68580" marR="68580" marT="34290" marB="34290"/>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36139983"/>
                  </a:ext>
                </a:extLst>
              </a:tr>
              <a:tr h="278130">
                <a:tc>
                  <a:txBody>
                    <a:bodyPr/>
                    <a:lstStyle/>
                    <a:p>
                      <a:pPr algn="ctr"/>
                      <a:endParaRPr lang="en-US" sz="1400" b="1" dirty="0"/>
                    </a:p>
                  </a:txBody>
                  <a:tcPr marL="68580" marR="68580" marT="34290" marB="34290"/>
                </a:tc>
                <a:tc>
                  <a:txBody>
                    <a:bodyPr/>
                    <a:lstStyle/>
                    <a:p>
                      <a:pPr algn="ctr"/>
                      <a:r>
                        <a:rPr lang="en-US" sz="2000" b="1" dirty="0"/>
                        <a:t>0.8 𝞵m</a:t>
                      </a:r>
                    </a:p>
                  </a:txBody>
                  <a:tcPr marL="68580" marR="68580" marT="34290" marB="34290"/>
                </a:tc>
                <a:tc>
                  <a:txBody>
                    <a:bodyPr/>
                    <a:lstStyle/>
                    <a:p>
                      <a:pPr algn="ctr"/>
                      <a:r>
                        <a:rPr lang="en-US" sz="2000" b="1" dirty="0"/>
                        <a:t>1.2 𝞵m</a:t>
                      </a:r>
                    </a:p>
                  </a:txBody>
                  <a:tcPr marL="68580" marR="68580" marT="34290" marB="34290"/>
                </a:tc>
                <a:tc>
                  <a:txBody>
                    <a:bodyPr/>
                    <a:lstStyle/>
                    <a:p>
                      <a:pPr algn="ctr"/>
                      <a:r>
                        <a:rPr lang="en-US" sz="2000" b="1" dirty="0"/>
                        <a:t>1.5 𝞵m</a:t>
                      </a:r>
                    </a:p>
                  </a:txBody>
                  <a:tcPr marL="68580" marR="68580" marT="34290" marB="34290"/>
                </a:tc>
                <a:extLst>
                  <a:ext uri="{0D108BD9-81ED-4DB2-BD59-A6C34878D82A}">
                    <a16:rowId xmlns:a16="http://schemas.microsoft.com/office/drawing/2014/main" val="248785991"/>
                  </a:ext>
                </a:extLst>
              </a:tr>
              <a:tr h="297180">
                <a:tc>
                  <a:txBody>
                    <a:bodyPr/>
                    <a:lstStyle/>
                    <a:p>
                      <a:pPr algn="ctr"/>
                      <a:r>
                        <a:rPr lang="en-US" sz="2400" b="1" dirty="0" err="1"/>
                        <a:t>Grism</a:t>
                      </a:r>
                      <a:endParaRPr lang="en-US" sz="2400" b="1" dirty="0"/>
                    </a:p>
                  </a:txBody>
                  <a:tcPr marL="68580" marR="68580" marT="34290" marB="34290"/>
                </a:tc>
                <a:tc>
                  <a:txBody>
                    <a:bodyPr/>
                    <a:lstStyle/>
                    <a:p>
                      <a:pPr algn="ctr"/>
                      <a:r>
                        <a:rPr lang="en-US" sz="2000" b="1" dirty="0"/>
                        <a:t>N/A</a:t>
                      </a:r>
                    </a:p>
                  </a:txBody>
                  <a:tcPr marL="68580" marR="68580" marT="34290" marB="34290"/>
                </a:tc>
                <a:tc>
                  <a:txBody>
                    <a:bodyPr/>
                    <a:lstStyle/>
                    <a:p>
                      <a:pPr algn="ctr"/>
                      <a:r>
                        <a:rPr lang="en-US" sz="2000" b="1" dirty="0"/>
                        <a:t>21.0</a:t>
                      </a:r>
                    </a:p>
                  </a:txBody>
                  <a:tcPr marL="68580" marR="68580" marT="34290" marB="34290"/>
                </a:tc>
                <a:tc>
                  <a:txBody>
                    <a:bodyPr/>
                    <a:lstStyle/>
                    <a:p>
                      <a:pPr algn="ctr"/>
                      <a:r>
                        <a:rPr lang="en-US" sz="2000" b="1" dirty="0"/>
                        <a:t>20.7</a:t>
                      </a:r>
                    </a:p>
                  </a:txBody>
                  <a:tcPr marL="68580" marR="68580" marT="34290" marB="34290"/>
                </a:tc>
                <a:extLst>
                  <a:ext uri="{0D108BD9-81ED-4DB2-BD59-A6C34878D82A}">
                    <a16:rowId xmlns:a16="http://schemas.microsoft.com/office/drawing/2014/main" val="2603874772"/>
                  </a:ext>
                </a:extLst>
              </a:tr>
              <a:tr h="297180">
                <a:tc>
                  <a:txBody>
                    <a:bodyPr/>
                    <a:lstStyle/>
                    <a:p>
                      <a:pPr algn="ctr"/>
                      <a:r>
                        <a:rPr lang="en-US" sz="2400" b="1" dirty="0">
                          <a:solidFill>
                            <a:schemeClr val="tx1"/>
                          </a:solidFill>
                        </a:rPr>
                        <a:t>Prism</a:t>
                      </a:r>
                    </a:p>
                  </a:txBody>
                  <a:tcPr marL="68580" marR="68580" marT="34290" marB="34290"/>
                </a:tc>
                <a:tc>
                  <a:txBody>
                    <a:bodyPr/>
                    <a:lstStyle/>
                    <a:p>
                      <a:pPr algn="ctr"/>
                      <a:r>
                        <a:rPr lang="en-US" sz="2000" b="1" dirty="0">
                          <a:solidFill>
                            <a:schemeClr val="tx1"/>
                          </a:solidFill>
                        </a:rPr>
                        <a:t>22.2</a:t>
                      </a:r>
                    </a:p>
                  </a:txBody>
                  <a:tcPr marL="68580" marR="68580" marT="34290" marB="34290"/>
                </a:tc>
                <a:tc>
                  <a:txBody>
                    <a:bodyPr/>
                    <a:lstStyle/>
                    <a:p>
                      <a:pPr algn="ctr"/>
                      <a:r>
                        <a:rPr lang="en-US" sz="2000" b="1" dirty="0">
                          <a:solidFill>
                            <a:schemeClr val="tx1"/>
                          </a:solidFill>
                        </a:rPr>
                        <a:t>23.0</a:t>
                      </a:r>
                    </a:p>
                  </a:txBody>
                  <a:tcPr marL="68580" marR="68580" marT="34290" marB="34290"/>
                </a:tc>
                <a:tc>
                  <a:txBody>
                    <a:bodyPr/>
                    <a:lstStyle/>
                    <a:p>
                      <a:pPr algn="ctr"/>
                      <a:r>
                        <a:rPr lang="en-US" sz="2000" b="1" dirty="0">
                          <a:solidFill>
                            <a:schemeClr val="tx1"/>
                          </a:solidFill>
                        </a:rPr>
                        <a:t>23.0</a:t>
                      </a:r>
                    </a:p>
                  </a:txBody>
                  <a:tcPr marL="68580" marR="68580" marT="34290" marB="34290"/>
                </a:tc>
                <a:extLst>
                  <a:ext uri="{0D108BD9-81ED-4DB2-BD59-A6C34878D82A}">
                    <a16:rowId xmlns:a16="http://schemas.microsoft.com/office/drawing/2014/main" val="2856037559"/>
                  </a:ext>
                </a:extLst>
              </a:tr>
            </a:tbl>
          </a:graphicData>
        </a:graphic>
      </p:graphicFrame>
    </p:spTree>
    <p:extLst>
      <p:ext uri="{BB962C8B-B14F-4D97-AF65-F5344CB8AC3E}">
        <p14:creationId xmlns:p14="http://schemas.microsoft.com/office/powerpoint/2010/main" val="429463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A718-3618-E042-B319-4E9BF85BBED8}"/>
              </a:ext>
            </a:extLst>
          </p:cNvPr>
          <p:cNvSpPr>
            <a:spLocks noGrp="1"/>
          </p:cNvSpPr>
          <p:nvPr>
            <p:ph type="title"/>
          </p:nvPr>
        </p:nvSpPr>
        <p:spPr/>
        <p:txBody>
          <a:bodyPr/>
          <a:lstStyle/>
          <a:p>
            <a:r>
              <a:rPr lang="en-US" dirty="0"/>
              <a:t>Representative Emission Line Sensitivity (</a:t>
            </a:r>
            <a:r>
              <a:rPr lang="en-US" dirty="0" err="1"/>
              <a:t>grism</a:t>
            </a:r>
            <a:r>
              <a:rPr lang="en-US" dirty="0"/>
              <a:t>)</a:t>
            </a:r>
          </a:p>
        </p:txBody>
      </p:sp>
      <p:sp>
        <p:nvSpPr>
          <p:cNvPr id="3" name="TextBox 2">
            <a:extLst>
              <a:ext uri="{FF2B5EF4-FFF2-40B4-BE49-F238E27FC236}">
                <a16:creationId xmlns:a16="http://schemas.microsoft.com/office/drawing/2014/main" id="{0FF5BAA5-F554-BD4E-9CBC-948B59B98201}"/>
              </a:ext>
            </a:extLst>
          </p:cNvPr>
          <p:cNvSpPr txBox="1"/>
          <p:nvPr/>
        </p:nvSpPr>
        <p:spPr>
          <a:xfrm>
            <a:off x="1143000" y="1219200"/>
            <a:ext cx="7100208" cy="923330"/>
          </a:xfrm>
          <a:prstGeom prst="rect">
            <a:avLst/>
          </a:prstGeom>
          <a:noFill/>
        </p:spPr>
        <p:txBody>
          <a:bodyPr wrap="square" rtlCol="0">
            <a:spAutoFit/>
          </a:bodyPr>
          <a:lstStyle/>
          <a:p>
            <a:r>
              <a:rPr lang="en-US" b="1" dirty="0"/>
              <a:t>Emission line flux detected at 6.5𝛔 in one hour, with zodiacal light set at twice minimum.   </a:t>
            </a:r>
          </a:p>
          <a:p>
            <a:r>
              <a:rPr lang="en-US" b="1" dirty="0"/>
              <a:t>Units are 10</a:t>
            </a:r>
            <a:r>
              <a:rPr lang="en-US" b="1" baseline="30000" dirty="0"/>
              <a:t>-17 </a:t>
            </a:r>
            <a:r>
              <a:rPr lang="en-US" b="1" dirty="0"/>
              <a:t>ergs/cm</a:t>
            </a:r>
            <a:r>
              <a:rPr lang="en-US" b="1" baseline="30000" dirty="0"/>
              <a:t>2</a:t>
            </a:r>
            <a:r>
              <a:rPr lang="en-US" b="1" dirty="0"/>
              <a:t>/sec</a:t>
            </a:r>
          </a:p>
        </p:txBody>
      </p:sp>
      <p:graphicFrame>
        <p:nvGraphicFramePr>
          <p:cNvPr id="4" name="Table 3">
            <a:extLst>
              <a:ext uri="{FF2B5EF4-FFF2-40B4-BE49-F238E27FC236}">
                <a16:creationId xmlns:a16="http://schemas.microsoft.com/office/drawing/2014/main" id="{09FE4B35-18FD-B245-8152-B80639D74814}"/>
              </a:ext>
            </a:extLst>
          </p:cNvPr>
          <p:cNvGraphicFramePr>
            <a:graphicFrameLocks noGrp="1"/>
          </p:cNvGraphicFramePr>
          <p:nvPr>
            <p:extLst>
              <p:ext uri="{D42A27DB-BD31-4B8C-83A1-F6EECF244321}">
                <p14:modId xmlns:p14="http://schemas.microsoft.com/office/powerpoint/2010/main" val="1241417020"/>
              </p:ext>
            </p:extLst>
          </p:nvPr>
        </p:nvGraphicFramePr>
        <p:xfrm>
          <a:off x="2597679" y="2590800"/>
          <a:ext cx="4190850" cy="3578063"/>
        </p:xfrm>
        <a:graphic>
          <a:graphicData uri="http://schemas.openxmlformats.org/drawingml/2006/table">
            <a:tbl>
              <a:tblPr firstRow="1" bandRow="1">
                <a:tableStyleId>{5C22544A-7EE6-4342-B048-85BDC9FD1C3A}</a:tableStyleId>
              </a:tblPr>
              <a:tblGrid>
                <a:gridCol w="1396950">
                  <a:extLst>
                    <a:ext uri="{9D8B030D-6E8A-4147-A177-3AD203B41FA5}">
                      <a16:colId xmlns:a16="http://schemas.microsoft.com/office/drawing/2014/main" val="2347338044"/>
                    </a:ext>
                  </a:extLst>
                </a:gridCol>
                <a:gridCol w="1396950">
                  <a:extLst>
                    <a:ext uri="{9D8B030D-6E8A-4147-A177-3AD203B41FA5}">
                      <a16:colId xmlns:a16="http://schemas.microsoft.com/office/drawing/2014/main" val="2472057743"/>
                    </a:ext>
                  </a:extLst>
                </a:gridCol>
                <a:gridCol w="1396950">
                  <a:extLst>
                    <a:ext uri="{9D8B030D-6E8A-4147-A177-3AD203B41FA5}">
                      <a16:colId xmlns:a16="http://schemas.microsoft.com/office/drawing/2014/main" val="1625383009"/>
                    </a:ext>
                  </a:extLst>
                </a:gridCol>
              </a:tblGrid>
              <a:tr h="359635">
                <a:tc>
                  <a:txBody>
                    <a:bodyPr/>
                    <a:lstStyle/>
                    <a:p>
                      <a:r>
                        <a:rPr lang="en-US" sz="1500" dirty="0"/>
                        <a:t>Wavelength</a:t>
                      </a:r>
                    </a:p>
                  </a:txBody>
                  <a:tcPr marL="68580" marR="68580" marT="34290" marB="34290"/>
                </a:tc>
                <a:tc gridSpan="2">
                  <a:txBody>
                    <a:bodyPr/>
                    <a:lstStyle/>
                    <a:p>
                      <a:pPr algn="ctr"/>
                      <a:r>
                        <a:rPr lang="en-US" sz="1500" dirty="0"/>
                        <a:t>Limiting flux for source half-light radius of 0, 0.2”</a:t>
                      </a:r>
                    </a:p>
                  </a:txBody>
                  <a:tcPr marL="68580" marR="68580" marT="34290" marB="34290"/>
                </a:tc>
                <a:tc hMerge="1">
                  <a:txBody>
                    <a:bodyPr/>
                    <a:lstStyle/>
                    <a:p>
                      <a:endParaRPr lang="en-US" dirty="0"/>
                    </a:p>
                  </a:txBody>
                  <a:tcPr/>
                </a:tc>
                <a:extLst>
                  <a:ext uri="{0D108BD9-81ED-4DB2-BD59-A6C34878D82A}">
                    <a16:rowId xmlns:a16="http://schemas.microsoft.com/office/drawing/2014/main" val="1653377244"/>
                  </a:ext>
                </a:extLst>
              </a:tr>
              <a:tr h="359635">
                <a:tc>
                  <a:txBody>
                    <a:bodyPr/>
                    <a:lstStyle/>
                    <a:p>
                      <a:r>
                        <a:rPr lang="en-US" sz="1600" b="1" dirty="0">
                          <a:solidFill>
                            <a:schemeClr val="tx1"/>
                          </a:solidFill>
                        </a:rPr>
                        <a:t>𝛍m</a:t>
                      </a:r>
                    </a:p>
                  </a:txBody>
                  <a:tcPr marL="68580" marR="68580" marT="34290" marB="34290"/>
                </a:tc>
                <a:tc>
                  <a:txBody>
                    <a:bodyPr/>
                    <a:lstStyle/>
                    <a:p>
                      <a:pPr algn="ctr"/>
                      <a:r>
                        <a:rPr lang="en-US" sz="1600" b="1" dirty="0">
                          <a:solidFill>
                            <a:schemeClr val="tx1"/>
                          </a:solidFill>
                        </a:rPr>
                        <a:t>0.0”</a:t>
                      </a:r>
                    </a:p>
                  </a:txBody>
                  <a:tcPr marL="68580" marR="68580" marT="34290" marB="34290"/>
                </a:tc>
                <a:tc>
                  <a:txBody>
                    <a:bodyPr/>
                    <a:lstStyle/>
                    <a:p>
                      <a:pPr algn="ctr"/>
                      <a:r>
                        <a:rPr lang="en-US" sz="1600" b="1" dirty="0">
                          <a:solidFill>
                            <a:schemeClr val="tx1"/>
                          </a:solidFill>
                        </a:rPr>
                        <a:t>0.2”</a:t>
                      </a:r>
                    </a:p>
                  </a:txBody>
                  <a:tcPr marL="68580" marR="68580" marT="34290" marB="34290"/>
                </a:tc>
                <a:extLst>
                  <a:ext uri="{0D108BD9-81ED-4DB2-BD59-A6C34878D82A}">
                    <a16:rowId xmlns:a16="http://schemas.microsoft.com/office/drawing/2014/main" val="3799667410"/>
                  </a:ext>
                </a:extLst>
              </a:tr>
              <a:tr h="336581">
                <a:tc>
                  <a:txBody>
                    <a:bodyPr/>
                    <a:lstStyle/>
                    <a:p>
                      <a:r>
                        <a:rPr lang="en-US" sz="1600" b="1" dirty="0"/>
                        <a:t>1.10</a:t>
                      </a:r>
                    </a:p>
                  </a:txBody>
                  <a:tcPr marL="68580" marR="68580" marT="34290" marB="34290"/>
                </a:tc>
                <a:tc>
                  <a:txBody>
                    <a:bodyPr/>
                    <a:lstStyle/>
                    <a:p>
                      <a:pPr algn="ctr"/>
                      <a:r>
                        <a:rPr lang="en-US" sz="1600" b="1" dirty="0"/>
                        <a:t>5.7</a:t>
                      </a:r>
                    </a:p>
                  </a:txBody>
                  <a:tcPr marL="68580" marR="68580" marT="34290" marB="34290"/>
                </a:tc>
                <a:tc>
                  <a:txBody>
                    <a:bodyPr/>
                    <a:lstStyle/>
                    <a:p>
                      <a:pPr algn="ctr"/>
                      <a:r>
                        <a:rPr lang="en-US" sz="1600" b="1" dirty="0"/>
                        <a:t>11.0</a:t>
                      </a:r>
                    </a:p>
                  </a:txBody>
                  <a:tcPr marL="68580" marR="68580" marT="34290" marB="34290"/>
                </a:tc>
                <a:extLst>
                  <a:ext uri="{0D108BD9-81ED-4DB2-BD59-A6C34878D82A}">
                    <a16:rowId xmlns:a16="http://schemas.microsoft.com/office/drawing/2014/main" val="1532455741"/>
                  </a:ext>
                </a:extLst>
              </a:tr>
              <a:tr h="336581">
                <a:tc>
                  <a:txBody>
                    <a:bodyPr/>
                    <a:lstStyle/>
                    <a:p>
                      <a:r>
                        <a:rPr lang="en-US" sz="1600" b="1" dirty="0"/>
                        <a:t>1.20</a:t>
                      </a:r>
                    </a:p>
                  </a:txBody>
                  <a:tcPr marL="68580" marR="68580" marT="34290" marB="34290"/>
                </a:tc>
                <a:tc>
                  <a:txBody>
                    <a:bodyPr/>
                    <a:lstStyle/>
                    <a:p>
                      <a:pPr algn="ctr"/>
                      <a:r>
                        <a:rPr lang="en-US" sz="1600" b="1" dirty="0"/>
                        <a:t>4.3</a:t>
                      </a:r>
                    </a:p>
                  </a:txBody>
                  <a:tcPr marL="68580" marR="68580" marT="34290" marB="34290"/>
                </a:tc>
                <a:tc>
                  <a:txBody>
                    <a:bodyPr/>
                    <a:lstStyle/>
                    <a:p>
                      <a:pPr algn="ctr"/>
                      <a:r>
                        <a:rPr lang="en-US" sz="1600" b="1" dirty="0"/>
                        <a:t>8.2</a:t>
                      </a:r>
                    </a:p>
                  </a:txBody>
                  <a:tcPr marL="68580" marR="68580" marT="34290" marB="34290"/>
                </a:tc>
                <a:extLst>
                  <a:ext uri="{0D108BD9-81ED-4DB2-BD59-A6C34878D82A}">
                    <a16:rowId xmlns:a16="http://schemas.microsoft.com/office/drawing/2014/main" val="1694408472"/>
                  </a:ext>
                </a:extLst>
              </a:tr>
              <a:tr h="336581">
                <a:tc>
                  <a:txBody>
                    <a:bodyPr/>
                    <a:lstStyle/>
                    <a:p>
                      <a:r>
                        <a:rPr lang="en-US" sz="1600" b="1" dirty="0"/>
                        <a:t>1.30</a:t>
                      </a:r>
                    </a:p>
                  </a:txBody>
                  <a:tcPr marL="68580" marR="68580" marT="34290" marB="34290"/>
                </a:tc>
                <a:tc>
                  <a:txBody>
                    <a:bodyPr/>
                    <a:lstStyle/>
                    <a:p>
                      <a:pPr algn="ctr"/>
                      <a:r>
                        <a:rPr lang="en-US" sz="1600" b="1" dirty="0"/>
                        <a:t>3.8</a:t>
                      </a:r>
                    </a:p>
                  </a:txBody>
                  <a:tcPr marL="68580" marR="68580" marT="34290" marB="34290"/>
                </a:tc>
                <a:tc>
                  <a:txBody>
                    <a:bodyPr/>
                    <a:lstStyle/>
                    <a:p>
                      <a:pPr algn="ctr"/>
                      <a:r>
                        <a:rPr lang="en-US" sz="1600" b="1" dirty="0"/>
                        <a:t>7.1</a:t>
                      </a:r>
                    </a:p>
                  </a:txBody>
                  <a:tcPr marL="68580" marR="68580" marT="34290" marB="34290"/>
                </a:tc>
                <a:extLst>
                  <a:ext uri="{0D108BD9-81ED-4DB2-BD59-A6C34878D82A}">
                    <a16:rowId xmlns:a16="http://schemas.microsoft.com/office/drawing/2014/main" val="772529178"/>
                  </a:ext>
                </a:extLst>
              </a:tr>
              <a:tr h="336581">
                <a:tc>
                  <a:txBody>
                    <a:bodyPr/>
                    <a:lstStyle/>
                    <a:p>
                      <a:r>
                        <a:rPr lang="en-US" sz="1600" b="1" dirty="0"/>
                        <a:t>1.40</a:t>
                      </a:r>
                    </a:p>
                  </a:txBody>
                  <a:tcPr marL="68580" marR="68580" marT="34290" marB="34290"/>
                </a:tc>
                <a:tc>
                  <a:txBody>
                    <a:bodyPr/>
                    <a:lstStyle/>
                    <a:p>
                      <a:pPr algn="ctr"/>
                      <a:r>
                        <a:rPr lang="en-US" sz="1600" b="1" dirty="0"/>
                        <a:t>3.6</a:t>
                      </a:r>
                    </a:p>
                  </a:txBody>
                  <a:tcPr marL="68580" marR="68580" marT="34290" marB="34290"/>
                </a:tc>
                <a:tc>
                  <a:txBody>
                    <a:bodyPr/>
                    <a:lstStyle/>
                    <a:p>
                      <a:pPr algn="ctr"/>
                      <a:r>
                        <a:rPr lang="en-US" sz="1600" b="1" dirty="0"/>
                        <a:t>6.7</a:t>
                      </a:r>
                    </a:p>
                  </a:txBody>
                  <a:tcPr marL="68580" marR="68580" marT="34290" marB="34290"/>
                </a:tc>
                <a:extLst>
                  <a:ext uri="{0D108BD9-81ED-4DB2-BD59-A6C34878D82A}">
                    <a16:rowId xmlns:a16="http://schemas.microsoft.com/office/drawing/2014/main" val="1497782537"/>
                  </a:ext>
                </a:extLst>
              </a:tr>
              <a:tr h="336581">
                <a:tc>
                  <a:txBody>
                    <a:bodyPr/>
                    <a:lstStyle/>
                    <a:p>
                      <a:r>
                        <a:rPr lang="en-US" sz="1600" b="1" dirty="0"/>
                        <a:t>1.50</a:t>
                      </a:r>
                    </a:p>
                  </a:txBody>
                  <a:tcPr marL="68580" marR="68580" marT="34290" marB="34290"/>
                </a:tc>
                <a:tc>
                  <a:txBody>
                    <a:bodyPr/>
                    <a:lstStyle/>
                    <a:p>
                      <a:pPr algn="ctr"/>
                      <a:r>
                        <a:rPr lang="en-US" sz="1600" b="1" dirty="0"/>
                        <a:t> 3.6</a:t>
                      </a:r>
                    </a:p>
                  </a:txBody>
                  <a:tcPr marL="68580" marR="68580" marT="34290" marB="34290"/>
                </a:tc>
                <a:tc>
                  <a:txBody>
                    <a:bodyPr/>
                    <a:lstStyle/>
                    <a:p>
                      <a:pPr algn="ctr"/>
                      <a:r>
                        <a:rPr lang="en-US" sz="1600" b="1" dirty="0"/>
                        <a:t>7.0</a:t>
                      </a:r>
                    </a:p>
                  </a:txBody>
                  <a:tcPr marL="68580" marR="68580" marT="34290" marB="34290"/>
                </a:tc>
                <a:extLst>
                  <a:ext uri="{0D108BD9-81ED-4DB2-BD59-A6C34878D82A}">
                    <a16:rowId xmlns:a16="http://schemas.microsoft.com/office/drawing/2014/main" val="3955257668"/>
                  </a:ext>
                </a:extLst>
              </a:tr>
              <a:tr h="336581">
                <a:tc>
                  <a:txBody>
                    <a:bodyPr/>
                    <a:lstStyle/>
                    <a:p>
                      <a:r>
                        <a:rPr lang="en-US" sz="1600" b="1" dirty="0"/>
                        <a:t>1.60</a:t>
                      </a:r>
                    </a:p>
                  </a:txBody>
                  <a:tcPr marL="68580" marR="68580" marT="34290" marB="34290"/>
                </a:tc>
                <a:tc>
                  <a:txBody>
                    <a:bodyPr/>
                    <a:lstStyle/>
                    <a:p>
                      <a:pPr algn="ctr"/>
                      <a:r>
                        <a:rPr lang="en-US" sz="1600" b="1" dirty="0"/>
                        <a:t> 3.9</a:t>
                      </a:r>
                    </a:p>
                  </a:txBody>
                  <a:tcPr marL="68580" marR="68580" marT="34290" marB="34290"/>
                </a:tc>
                <a:tc>
                  <a:txBody>
                    <a:bodyPr/>
                    <a:lstStyle/>
                    <a:p>
                      <a:pPr algn="ctr"/>
                      <a:r>
                        <a:rPr lang="en-US" sz="1600" b="1" dirty="0"/>
                        <a:t>7.2</a:t>
                      </a:r>
                    </a:p>
                  </a:txBody>
                  <a:tcPr marL="68580" marR="68580" marT="34290" marB="34290"/>
                </a:tc>
                <a:extLst>
                  <a:ext uri="{0D108BD9-81ED-4DB2-BD59-A6C34878D82A}">
                    <a16:rowId xmlns:a16="http://schemas.microsoft.com/office/drawing/2014/main" val="2763737529"/>
                  </a:ext>
                </a:extLst>
              </a:tr>
              <a:tr h="336581">
                <a:tc>
                  <a:txBody>
                    <a:bodyPr/>
                    <a:lstStyle/>
                    <a:p>
                      <a:r>
                        <a:rPr lang="en-US" sz="1600" b="1" dirty="0"/>
                        <a:t>1.70</a:t>
                      </a:r>
                    </a:p>
                  </a:txBody>
                  <a:tcPr marL="68580" marR="68580" marT="34290" marB="34290"/>
                </a:tc>
                <a:tc>
                  <a:txBody>
                    <a:bodyPr/>
                    <a:lstStyle/>
                    <a:p>
                      <a:pPr algn="ctr"/>
                      <a:r>
                        <a:rPr lang="en-US" sz="1600" b="1" dirty="0"/>
                        <a:t>4.2</a:t>
                      </a:r>
                    </a:p>
                  </a:txBody>
                  <a:tcPr marL="68580" marR="68580" marT="34290" marB="34290"/>
                </a:tc>
                <a:tc>
                  <a:txBody>
                    <a:bodyPr/>
                    <a:lstStyle/>
                    <a:p>
                      <a:pPr algn="ctr"/>
                      <a:r>
                        <a:rPr lang="en-US" sz="1600" b="1" dirty="0"/>
                        <a:t>7.2</a:t>
                      </a:r>
                    </a:p>
                  </a:txBody>
                  <a:tcPr marL="68580" marR="68580" marT="34290" marB="34290"/>
                </a:tc>
                <a:extLst>
                  <a:ext uri="{0D108BD9-81ED-4DB2-BD59-A6C34878D82A}">
                    <a16:rowId xmlns:a16="http://schemas.microsoft.com/office/drawing/2014/main" val="3408162319"/>
                  </a:ext>
                </a:extLst>
              </a:tr>
              <a:tr h="336581">
                <a:tc>
                  <a:txBody>
                    <a:bodyPr/>
                    <a:lstStyle/>
                    <a:p>
                      <a:r>
                        <a:rPr lang="en-US" sz="1600" b="1" dirty="0"/>
                        <a:t>1.80</a:t>
                      </a:r>
                    </a:p>
                  </a:txBody>
                  <a:tcPr marL="68580" marR="68580" marT="34290" marB="34290"/>
                </a:tc>
                <a:tc>
                  <a:txBody>
                    <a:bodyPr/>
                    <a:lstStyle/>
                    <a:p>
                      <a:pPr algn="ctr"/>
                      <a:r>
                        <a:rPr lang="en-US" sz="1600" b="1" dirty="0"/>
                        <a:t>5.0</a:t>
                      </a:r>
                    </a:p>
                  </a:txBody>
                  <a:tcPr marL="68580" marR="68580" marT="34290" marB="34290"/>
                </a:tc>
                <a:tc>
                  <a:txBody>
                    <a:bodyPr/>
                    <a:lstStyle/>
                    <a:p>
                      <a:pPr algn="ctr"/>
                      <a:r>
                        <a:rPr lang="en-US" sz="1600" b="1" dirty="0"/>
                        <a:t>8.4</a:t>
                      </a:r>
                    </a:p>
                  </a:txBody>
                  <a:tcPr marL="68580" marR="68580" marT="34290" marB="34290"/>
                </a:tc>
                <a:extLst>
                  <a:ext uri="{0D108BD9-81ED-4DB2-BD59-A6C34878D82A}">
                    <a16:rowId xmlns:a16="http://schemas.microsoft.com/office/drawing/2014/main" val="586090050"/>
                  </a:ext>
                </a:extLst>
              </a:tr>
            </a:tbl>
          </a:graphicData>
        </a:graphic>
      </p:graphicFrame>
    </p:spTree>
    <p:extLst>
      <p:ext uri="{BB962C8B-B14F-4D97-AF65-F5344CB8AC3E}">
        <p14:creationId xmlns:p14="http://schemas.microsoft.com/office/powerpoint/2010/main" val="93367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002258-E47C-824A-BEF1-A7C957270B89}"/>
              </a:ext>
            </a:extLst>
          </p:cNvPr>
          <p:cNvSpPr>
            <a:spLocks noGrp="1"/>
          </p:cNvSpPr>
          <p:nvPr>
            <p:ph idx="1"/>
          </p:nvPr>
        </p:nvSpPr>
        <p:spPr/>
        <p:txBody>
          <a:bodyPr/>
          <a:lstStyle/>
          <a:p>
            <a:r>
              <a:rPr lang="en-US" dirty="0"/>
              <a:t>Large imaging field of view (FOV) (0.8° x 0.4°) </a:t>
            </a:r>
          </a:p>
          <a:p>
            <a:r>
              <a:rPr lang="en-US" dirty="0"/>
              <a:t>Spatial sampling: 0.11 arcsec/pixel; 288 </a:t>
            </a:r>
            <a:r>
              <a:rPr lang="en-US" dirty="0" err="1"/>
              <a:t>Mpix</a:t>
            </a:r>
            <a:r>
              <a:rPr lang="en-US" dirty="0"/>
              <a:t> focal plane</a:t>
            </a:r>
          </a:p>
          <a:p>
            <a:r>
              <a:rPr lang="en-US" dirty="0"/>
              <a:t>Image stability: 1.0 nm RMS wave front error (WFE) variation in 180 sec</a:t>
            </a:r>
          </a:p>
          <a:p>
            <a:r>
              <a:rPr lang="en-US" dirty="0"/>
              <a:t>Visible and Near-infrared (NIR) pass band (0.48 </a:t>
            </a:r>
            <a:r>
              <a:rPr lang="en-US"/>
              <a:t>to 2.3μm</a:t>
            </a:r>
            <a:r>
              <a:rPr lang="en-US" dirty="0"/>
              <a:t>)</a:t>
            </a:r>
          </a:p>
          <a:p>
            <a:r>
              <a:rPr lang="en-US" dirty="0"/>
              <a:t>8 imaging filters </a:t>
            </a:r>
          </a:p>
          <a:p>
            <a:r>
              <a:rPr lang="en-US" dirty="0"/>
              <a:t>blank position for dark current, flat-field, and other calibrations w/internal light source</a:t>
            </a:r>
          </a:p>
          <a:p>
            <a:r>
              <a:rPr lang="en-US" dirty="0" err="1"/>
              <a:t>Grating+prism</a:t>
            </a:r>
            <a:r>
              <a:rPr lang="en-US" dirty="0"/>
              <a:t> (</a:t>
            </a:r>
            <a:r>
              <a:rPr lang="en-US" dirty="0" err="1"/>
              <a:t>grism</a:t>
            </a:r>
            <a:r>
              <a:rPr lang="en-US" dirty="0"/>
              <a:t>) for multi-object spectroscopy at medium spectral resolution</a:t>
            </a:r>
          </a:p>
          <a:p>
            <a:r>
              <a:rPr lang="en-US" dirty="0"/>
              <a:t>Prism, lower-dispersion, for multi-object spectroscopy</a:t>
            </a:r>
          </a:p>
          <a:p>
            <a:r>
              <a:rPr lang="en-US" dirty="0"/>
              <a:t>Guide star sensing interleaved with science data collection</a:t>
            </a:r>
          </a:p>
          <a:p>
            <a:endParaRPr lang="en-US" dirty="0"/>
          </a:p>
        </p:txBody>
      </p:sp>
      <p:sp>
        <p:nvSpPr>
          <p:cNvPr id="3" name="Title 2">
            <a:extLst>
              <a:ext uri="{FF2B5EF4-FFF2-40B4-BE49-F238E27FC236}">
                <a16:creationId xmlns:a16="http://schemas.microsoft.com/office/drawing/2014/main" id="{3528AC93-8162-C845-84C2-262B9CCE1F4B}"/>
              </a:ext>
            </a:extLst>
          </p:cNvPr>
          <p:cNvSpPr>
            <a:spLocks noGrp="1"/>
          </p:cNvSpPr>
          <p:nvPr>
            <p:ph type="title"/>
          </p:nvPr>
        </p:nvSpPr>
        <p:spPr/>
        <p:txBody>
          <a:bodyPr/>
          <a:lstStyle/>
          <a:p>
            <a:r>
              <a:rPr lang="en-US" dirty="0"/>
              <a:t>Wide-Field Instrument Overview</a:t>
            </a:r>
          </a:p>
        </p:txBody>
      </p:sp>
    </p:spTree>
    <p:extLst>
      <p:ext uri="{BB962C8B-B14F-4D97-AF65-F5344CB8AC3E}">
        <p14:creationId xmlns:p14="http://schemas.microsoft.com/office/powerpoint/2010/main" val="293633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3360-5EAF-674A-953F-4EC5186E52E1}"/>
              </a:ext>
            </a:extLst>
          </p:cNvPr>
          <p:cNvSpPr>
            <a:spLocks noGrp="1"/>
          </p:cNvSpPr>
          <p:nvPr>
            <p:ph type="title"/>
          </p:nvPr>
        </p:nvSpPr>
        <p:spPr/>
        <p:txBody>
          <a:bodyPr/>
          <a:lstStyle/>
          <a:p>
            <a:r>
              <a:rPr lang="en-US" dirty="0"/>
              <a:t>WFI Filters and dispersers</a:t>
            </a:r>
          </a:p>
        </p:txBody>
      </p:sp>
      <p:graphicFrame>
        <p:nvGraphicFramePr>
          <p:cNvPr id="3" name="Table 2">
            <a:extLst>
              <a:ext uri="{FF2B5EF4-FFF2-40B4-BE49-F238E27FC236}">
                <a16:creationId xmlns:a16="http://schemas.microsoft.com/office/drawing/2014/main" id="{B14F8867-DCFD-5D48-A80A-52E52DE2FC25}"/>
              </a:ext>
            </a:extLst>
          </p:cNvPr>
          <p:cNvGraphicFramePr>
            <a:graphicFrameLocks noGrp="1"/>
          </p:cNvGraphicFramePr>
          <p:nvPr>
            <p:extLst>
              <p:ext uri="{D42A27DB-BD31-4B8C-83A1-F6EECF244321}">
                <p14:modId xmlns:p14="http://schemas.microsoft.com/office/powerpoint/2010/main" val="2855863461"/>
              </p:ext>
            </p:extLst>
          </p:nvPr>
        </p:nvGraphicFramePr>
        <p:xfrm>
          <a:off x="901871" y="1371600"/>
          <a:ext cx="7251529" cy="4348480"/>
        </p:xfrm>
        <a:graphic>
          <a:graphicData uri="http://schemas.openxmlformats.org/drawingml/2006/table">
            <a:tbl>
              <a:tblPr firstRow="1" bandRow="1">
                <a:tableStyleId>{5C22544A-7EE6-4342-B048-85BDC9FD1C3A}</a:tableStyleId>
              </a:tblPr>
              <a:tblGrid>
                <a:gridCol w="1153048">
                  <a:extLst>
                    <a:ext uri="{9D8B030D-6E8A-4147-A177-3AD203B41FA5}">
                      <a16:colId xmlns:a16="http://schemas.microsoft.com/office/drawing/2014/main" val="20001"/>
                    </a:ext>
                  </a:extLst>
                </a:gridCol>
                <a:gridCol w="1153048">
                  <a:extLst>
                    <a:ext uri="{9D8B030D-6E8A-4147-A177-3AD203B41FA5}">
                      <a16:colId xmlns:a16="http://schemas.microsoft.com/office/drawing/2014/main" val="20002"/>
                    </a:ext>
                  </a:extLst>
                </a:gridCol>
                <a:gridCol w="1153048">
                  <a:extLst>
                    <a:ext uri="{9D8B030D-6E8A-4147-A177-3AD203B41FA5}">
                      <a16:colId xmlns:a16="http://schemas.microsoft.com/office/drawing/2014/main" val="20003"/>
                    </a:ext>
                  </a:extLst>
                </a:gridCol>
                <a:gridCol w="1153048">
                  <a:extLst>
                    <a:ext uri="{9D8B030D-6E8A-4147-A177-3AD203B41FA5}">
                      <a16:colId xmlns:a16="http://schemas.microsoft.com/office/drawing/2014/main" val="20004"/>
                    </a:ext>
                  </a:extLst>
                </a:gridCol>
                <a:gridCol w="1153048">
                  <a:extLst>
                    <a:ext uri="{9D8B030D-6E8A-4147-A177-3AD203B41FA5}">
                      <a16:colId xmlns:a16="http://schemas.microsoft.com/office/drawing/2014/main" val="20005"/>
                    </a:ext>
                  </a:extLst>
                </a:gridCol>
                <a:gridCol w="1486289">
                  <a:extLst>
                    <a:ext uri="{9D8B030D-6E8A-4147-A177-3AD203B41FA5}">
                      <a16:colId xmlns:a16="http://schemas.microsoft.com/office/drawing/2014/main" val="20006"/>
                    </a:ext>
                  </a:extLst>
                </a:gridCol>
              </a:tblGrid>
              <a:tr h="370840">
                <a:tc>
                  <a:txBody>
                    <a:bodyPr/>
                    <a:lstStyle/>
                    <a:p>
                      <a:pPr algn="ctr"/>
                      <a:r>
                        <a:rPr lang="en-US" dirty="0"/>
                        <a:t>Element</a:t>
                      </a:r>
                      <a:r>
                        <a:rPr lang="en-US" baseline="0" dirty="0"/>
                        <a:t> name</a:t>
                      </a:r>
                      <a:endParaRPr lang="en-US" dirty="0"/>
                    </a:p>
                  </a:txBody>
                  <a:tcPr/>
                </a:tc>
                <a:tc>
                  <a:txBody>
                    <a:bodyPr/>
                    <a:lstStyle/>
                    <a:p>
                      <a:pPr algn="ctr"/>
                      <a:r>
                        <a:rPr lang="en-US" dirty="0"/>
                        <a:t>Min (</a:t>
                      </a:r>
                      <a:r>
                        <a:rPr lang="en-US" dirty="0" err="1"/>
                        <a:t>μm</a:t>
                      </a:r>
                      <a:r>
                        <a:rPr lang="en-US" dirty="0"/>
                        <a:t>)</a:t>
                      </a:r>
                    </a:p>
                  </a:txBody>
                  <a:tcPr/>
                </a:tc>
                <a:tc>
                  <a:txBody>
                    <a:bodyPr/>
                    <a:lstStyle/>
                    <a:p>
                      <a:pPr algn="ctr"/>
                      <a:r>
                        <a:rPr lang="en-US" dirty="0"/>
                        <a:t>Max (</a:t>
                      </a:r>
                      <a:r>
                        <a:rPr lang="en-US" dirty="0" err="1"/>
                        <a:t>μm</a:t>
                      </a:r>
                      <a:r>
                        <a:rPr lang="en-US" dirty="0"/>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Center (</a:t>
                      </a:r>
                      <a:r>
                        <a:rPr lang="en-US" dirty="0" err="1"/>
                        <a:t>μm</a:t>
                      </a:r>
                      <a:r>
                        <a:rPr lang="en-US" dirty="0"/>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Width (</a:t>
                      </a:r>
                      <a:r>
                        <a:rPr lang="en-US" dirty="0" err="1"/>
                        <a:t>μm</a:t>
                      </a:r>
                      <a:r>
                        <a:rPr lang="en-US" dirty="0"/>
                        <a:t>)</a:t>
                      </a:r>
                    </a:p>
                  </a:txBody>
                  <a:tcPr/>
                </a:tc>
                <a:tc>
                  <a:txBody>
                    <a:bodyPr/>
                    <a:lstStyle/>
                    <a:p>
                      <a:pPr algn="ctr"/>
                      <a:r>
                        <a:rPr lang="en-US" dirty="0"/>
                        <a:t>R</a:t>
                      </a:r>
                    </a:p>
                  </a:txBody>
                  <a:tcPr/>
                </a:tc>
                <a:extLst>
                  <a:ext uri="{0D108BD9-81ED-4DB2-BD59-A6C34878D82A}">
                    <a16:rowId xmlns:a16="http://schemas.microsoft.com/office/drawing/2014/main" val="10000"/>
                  </a:ext>
                </a:extLst>
              </a:tr>
              <a:tr h="370840">
                <a:tc>
                  <a:txBody>
                    <a:bodyPr/>
                    <a:lstStyle/>
                    <a:p>
                      <a:pPr algn="ctr"/>
                      <a:r>
                        <a:rPr lang="en-US" dirty="0"/>
                        <a:t>F062</a:t>
                      </a:r>
                    </a:p>
                  </a:txBody>
                  <a:tcPr/>
                </a:tc>
                <a:tc>
                  <a:txBody>
                    <a:bodyPr/>
                    <a:lstStyle/>
                    <a:p>
                      <a:pPr algn="ctr"/>
                      <a:r>
                        <a:rPr lang="en-US" dirty="0"/>
                        <a:t>0.48</a:t>
                      </a:r>
                    </a:p>
                  </a:txBody>
                  <a:tcPr/>
                </a:tc>
                <a:tc>
                  <a:txBody>
                    <a:bodyPr/>
                    <a:lstStyle/>
                    <a:p>
                      <a:pPr algn="ctr"/>
                      <a:r>
                        <a:rPr lang="en-US" dirty="0"/>
                        <a:t>0.76</a:t>
                      </a:r>
                    </a:p>
                  </a:txBody>
                  <a:tcPr/>
                </a:tc>
                <a:tc>
                  <a:txBody>
                    <a:bodyPr/>
                    <a:lstStyle/>
                    <a:p>
                      <a:pPr algn="ctr"/>
                      <a:r>
                        <a:rPr lang="en-US" dirty="0"/>
                        <a:t>0.620</a:t>
                      </a:r>
                    </a:p>
                  </a:txBody>
                  <a:tcPr/>
                </a:tc>
                <a:tc>
                  <a:txBody>
                    <a:bodyPr/>
                    <a:lstStyle/>
                    <a:p>
                      <a:pPr algn="ctr"/>
                      <a:r>
                        <a:rPr lang="en-US" dirty="0"/>
                        <a:t>0.280</a:t>
                      </a:r>
                    </a:p>
                  </a:txBody>
                  <a:tcPr/>
                </a:tc>
                <a:tc>
                  <a:txBody>
                    <a:bodyPr/>
                    <a:lstStyle/>
                    <a:p>
                      <a:pPr algn="ctr"/>
                      <a:r>
                        <a:rPr lang="en-US" dirty="0"/>
                        <a:t>2.2</a:t>
                      </a:r>
                    </a:p>
                  </a:txBody>
                  <a:tcPr/>
                </a:tc>
                <a:extLst>
                  <a:ext uri="{0D108BD9-81ED-4DB2-BD59-A6C34878D82A}">
                    <a16:rowId xmlns:a16="http://schemas.microsoft.com/office/drawing/2014/main" val="10001"/>
                  </a:ext>
                </a:extLst>
              </a:tr>
              <a:tr h="370840">
                <a:tc>
                  <a:txBody>
                    <a:bodyPr/>
                    <a:lstStyle/>
                    <a:p>
                      <a:pPr algn="ctr"/>
                      <a:r>
                        <a:rPr lang="en-US" dirty="0"/>
                        <a:t>F087</a:t>
                      </a:r>
                    </a:p>
                  </a:txBody>
                  <a:tcPr/>
                </a:tc>
                <a:tc>
                  <a:txBody>
                    <a:bodyPr/>
                    <a:lstStyle/>
                    <a:p>
                      <a:pPr algn="ctr"/>
                      <a:r>
                        <a:rPr lang="en-US" dirty="0"/>
                        <a:t>0.76</a:t>
                      </a:r>
                    </a:p>
                  </a:txBody>
                  <a:tcPr/>
                </a:tc>
                <a:tc>
                  <a:txBody>
                    <a:bodyPr/>
                    <a:lstStyle/>
                    <a:p>
                      <a:pPr algn="ctr"/>
                      <a:r>
                        <a:rPr lang="en-US" dirty="0"/>
                        <a:t>0.977</a:t>
                      </a:r>
                    </a:p>
                  </a:txBody>
                  <a:tcPr/>
                </a:tc>
                <a:tc>
                  <a:txBody>
                    <a:bodyPr/>
                    <a:lstStyle/>
                    <a:p>
                      <a:pPr algn="ctr"/>
                      <a:r>
                        <a:rPr lang="en-US" dirty="0"/>
                        <a:t>0.869</a:t>
                      </a:r>
                    </a:p>
                  </a:txBody>
                  <a:tcPr/>
                </a:tc>
                <a:tc>
                  <a:txBody>
                    <a:bodyPr/>
                    <a:lstStyle/>
                    <a:p>
                      <a:pPr algn="ctr"/>
                      <a:r>
                        <a:rPr lang="en-US" dirty="0"/>
                        <a:t>0.217</a:t>
                      </a:r>
                    </a:p>
                  </a:txBody>
                  <a:tcPr/>
                </a:tc>
                <a:tc>
                  <a:txBody>
                    <a:bodyPr/>
                    <a:lstStyle/>
                    <a:p>
                      <a:pPr algn="ctr"/>
                      <a:r>
                        <a:rPr lang="en-US" dirty="0"/>
                        <a:t>4</a:t>
                      </a:r>
                    </a:p>
                  </a:txBody>
                  <a:tcPr/>
                </a:tc>
                <a:extLst>
                  <a:ext uri="{0D108BD9-81ED-4DB2-BD59-A6C34878D82A}">
                    <a16:rowId xmlns:a16="http://schemas.microsoft.com/office/drawing/2014/main" val="10002"/>
                  </a:ext>
                </a:extLst>
              </a:tr>
              <a:tr h="370840">
                <a:tc>
                  <a:txBody>
                    <a:bodyPr/>
                    <a:lstStyle/>
                    <a:p>
                      <a:pPr algn="ctr"/>
                      <a:r>
                        <a:rPr lang="en-US" dirty="0"/>
                        <a:t>F106</a:t>
                      </a:r>
                    </a:p>
                  </a:txBody>
                  <a:tcPr/>
                </a:tc>
                <a:tc>
                  <a:txBody>
                    <a:bodyPr/>
                    <a:lstStyle/>
                    <a:p>
                      <a:pPr algn="ctr"/>
                      <a:r>
                        <a:rPr lang="en-US" dirty="0"/>
                        <a:t>0.927</a:t>
                      </a:r>
                    </a:p>
                  </a:txBody>
                  <a:tcPr/>
                </a:tc>
                <a:tc>
                  <a:txBody>
                    <a:bodyPr/>
                    <a:lstStyle/>
                    <a:p>
                      <a:pPr algn="ctr"/>
                      <a:r>
                        <a:rPr lang="en-US" dirty="0"/>
                        <a:t>1.192</a:t>
                      </a:r>
                    </a:p>
                  </a:txBody>
                  <a:tcPr/>
                </a:tc>
                <a:tc>
                  <a:txBody>
                    <a:bodyPr/>
                    <a:lstStyle/>
                    <a:p>
                      <a:pPr algn="ctr"/>
                      <a:r>
                        <a:rPr lang="en-US" dirty="0"/>
                        <a:t>1.060</a:t>
                      </a:r>
                    </a:p>
                  </a:txBody>
                  <a:tcPr/>
                </a:tc>
                <a:tc>
                  <a:txBody>
                    <a:bodyPr/>
                    <a:lstStyle/>
                    <a:p>
                      <a:pPr algn="ctr"/>
                      <a:r>
                        <a:rPr lang="en-US" dirty="0"/>
                        <a:t>0.265</a:t>
                      </a:r>
                    </a:p>
                  </a:txBody>
                  <a:tcPr/>
                </a:tc>
                <a:tc>
                  <a:txBody>
                    <a:bodyPr/>
                    <a:lstStyle/>
                    <a:p>
                      <a:pPr algn="ctr"/>
                      <a:r>
                        <a:rPr lang="en-US" dirty="0"/>
                        <a:t>4</a:t>
                      </a:r>
                    </a:p>
                  </a:txBody>
                  <a:tcPr/>
                </a:tc>
                <a:extLst>
                  <a:ext uri="{0D108BD9-81ED-4DB2-BD59-A6C34878D82A}">
                    <a16:rowId xmlns:a16="http://schemas.microsoft.com/office/drawing/2014/main" val="10003"/>
                  </a:ext>
                </a:extLst>
              </a:tr>
              <a:tr h="370840">
                <a:tc>
                  <a:txBody>
                    <a:bodyPr/>
                    <a:lstStyle/>
                    <a:p>
                      <a:pPr algn="ctr"/>
                      <a:r>
                        <a:rPr lang="en-US" dirty="0"/>
                        <a:t>F129</a:t>
                      </a:r>
                    </a:p>
                  </a:txBody>
                  <a:tcPr/>
                </a:tc>
                <a:tc>
                  <a:txBody>
                    <a:bodyPr/>
                    <a:lstStyle/>
                    <a:p>
                      <a:pPr algn="ctr"/>
                      <a:r>
                        <a:rPr lang="en-US" dirty="0"/>
                        <a:t>1.131</a:t>
                      </a:r>
                    </a:p>
                  </a:txBody>
                  <a:tcPr/>
                </a:tc>
                <a:tc>
                  <a:txBody>
                    <a:bodyPr/>
                    <a:lstStyle/>
                    <a:p>
                      <a:pPr algn="ctr"/>
                      <a:r>
                        <a:rPr lang="en-US" dirty="0"/>
                        <a:t>1.454</a:t>
                      </a:r>
                    </a:p>
                  </a:txBody>
                  <a:tcPr/>
                </a:tc>
                <a:tc>
                  <a:txBody>
                    <a:bodyPr/>
                    <a:lstStyle/>
                    <a:p>
                      <a:pPr algn="ctr"/>
                      <a:r>
                        <a:rPr lang="en-US" dirty="0"/>
                        <a:t>1.293</a:t>
                      </a:r>
                    </a:p>
                  </a:txBody>
                  <a:tcPr/>
                </a:tc>
                <a:tc>
                  <a:txBody>
                    <a:bodyPr/>
                    <a:lstStyle/>
                    <a:p>
                      <a:pPr algn="ctr"/>
                      <a:r>
                        <a:rPr lang="en-US" dirty="0"/>
                        <a:t>0.323</a:t>
                      </a:r>
                    </a:p>
                  </a:txBody>
                  <a:tcPr/>
                </a:tc>
                <a:tc>
                  <a:txBody>
                    <a:bodyPr/>
                    <a:lstStyle/>
                    <a:p>
                      <a:pPr algn="ctr"/>
                      <a:r>
                        <a:rPr lang="en-US" dirty="0"/>
                        <a:t>4</a:t>
                      </a:r>
                    </a:p>
                  </a:txBody>
                  <a:tcPr/>
                </a:tc>
                <a:extLst>
                  <a:ext uri="{0D108BD9-81ED-4DB2-BD59-A6C34878D82A}">
                    <a16:rowId xmlns:a16="http://schemas.microsoft.com/office/drawing/2014/main" val="10004"/>
                  </a:ext>
                </a:extLst>
              </a:tr>
              <a:tr h="370840">
                <a:tc>
                  <a:txBody>
                    <a:bodyPr/>
                    <a:lstStyle/>
                    <a:p>
                      <a:pPr algn="ctr"/>
                      <a:r>
                        <a:rPr lang="en-US" dirty="0"/>
                        <a:t>F158</a:t>
                      </a:r>
                    </a:p>
                  </a:txBody>
                  <a:tcPr/>
                </a:tc>
                <a:tc>
                  <a:txBody>
                    <a:bodyPr/>
                    <a:lstStyle/>
                    <a:p>
                      <a:pPr algn="ctr"/>
                      <a:r>
                        <a:rPr lang="en-US" dirty="0"/>
                        <a:t>1.380</a:t>
                      </a:r>
                    </a:p>
                  </a:txBody>
                  <a:tcPr/>
                </a:tc>
                <a:tc>
                  <a:txBody>
                    <a:bodyPr/>
                    <a:lstStyle/>
                    <a:p>
                      <a:pPr algn="ctr"/>
                      <a:r>
                        <a:rPr lang="en-US" dirty="0"/>
                        <a:t>1.774</a:t>
                      </a:r>
                    </a:p>
                  </a:txBody>
                  <a:tcPr/>
                </a:tc>
                <a:tc>
                  <a:txBody>
                    <a:bodyPr/>
                    <a:lstStyle/>
                    <a:p>
                      <a:pPr algn="ctr"/>
                      <a:r>
                        <a:rPr lang="en-US" dirty="0"/>
                        <a:t>1.577</a:t>
                      </a:r>
                    </a:p>
                  </a:txBody>
                  <a:tcPr/>
                </a:tc>
                <a:tc>
                  <a:txBody>
                    <a:bodyPr/>
                    <a:lstStyle/>
                    <a:p>
                      <a:pPr algn="ctr"/>
                      <a:r>
                        <a:rPr lang="en-US" dirty="0"/>
                        <a:t>0.394</a:t>
                      </a:r>
                    </a:p>
                  </a:txBody>
                  <a:tcPr/>
                </a:tc>
                <a:tc>
                  <a:txBody>
                    <a:bodyPr/>
                    <a:lstStyle/>
                    <a:p>
                      <a:pPr algn="ctr"/>
                      <a:r>
                        <a:rPr lang="en-US" dirty="0"/>
                        <a:t>4</a:t>
                      </a:r>
                    </a:p>
                  </a:txBody>
                  <a:tcPr/>
                </a:tc>
                <a:extLst>
                  <a:ext uri="{0D108BD9-81ED-4DB2-BD59-A6C34878D82A}">
                    <a16:rowId xmlns:a16="http://schemas.microsoft.com/office/drawing/2014/main" val="10005"/>
                  </a:ext>
                </a:extLst>
              </a:tr>
              <a:tr h="370840">
                <a:tc>
                  <a:txBody>
                    <a:bodyPr/>
                    <a:lstStyle/>
                    <a:p>
                      <a:pPr algn="ctr"/>
                      <a:r>
                        <a:rPr lang="en-US" dirty="0"/>
                        <a:t>F184</a:t>
                      </a:r>
                    </a:p>
                  </a:txBody>
                  <a:tcPr/>
                </a:tc>
                <a:tc>
                  <a:txBody>
                    <a:bodyPr/>
                    <a:lstStyle/>
                    <a:p>
                      <a:pPr algn="ctr"/>
                      <a:r>
                        <a:rPr lang="en-US" dirty="0"/>
                        <a:t>1.683</a:t>
                      </a:r>
                    </a:p>
                  </a:txBody>
                  <a:tcPr/>
                </a:tc>
                <a:tc>
                  <a:txBody>
                    <a:bodyPr/>
                    <a:lstStyle/>
                    <a:p>
                      <a:pPr algn="ctr"/>
                      <a:r>
                        <a:rPr lang="en-US" dirty="0"/>
                        <a:t>2.000</a:t>
                      </a:r>
                    </a:p>
                  </a:txBody>
                  <a:tcPr/>
                </a:tc>
                <a:tc>
                  <a:txBody>
                    <a:bodyPr/>
                    <a:lstStyle/>
                    <a:p>
                      <a:pPr algn="ctr"/>
                      <a:r>
                        <a:rPr lang="en-US" dirty="0"/>
                        <a:t>1.842</a:t>
                      </a:r>
                    </a:p>
                  </a:txBody>
                  <a:tcPr/>
                </a:tc>
                <a:tc>
                  <a:txBody>
                    <a:bodyPr/>
                    <a:lstStyle/>
                    <a:p>
                      <a:pPr algn="ctr"/>
                      <a:r>
                        <a:rPr lang="en-US" dirty="0"/>
                        <a:t>0.317</a:t>
                      </a:r>
                    </a:p>
                  </a:txBody>
                  <a:tcPr/>
                </a:tc>
                <a:tc>
                  <a:txBody>
                    <a:bodyPr/>
                    <a:lstStyle/>
                    <a:p>
                      <a:pPr algn="ctr"/>
                      <a:r>
                        <a:rPr lang="en-US" dirty="0"/>
                        <a:t>5.81</a:t>
                      </a:r>
                    </a:p>
                  </a:txBody>
                  <a:tcPr/>
                </a:tc>
                <a:extLst>
                  <a:ext uri="{0D108BD9-81ED-4DB2-BD59-A6C34878D82A}">
                    <a16:rowId xmlns:a16="http://schemas.microsoft.com/office/drawing/2014/main" val="10006"/>
                  </a:ext>
                </a:extLst>
              </a:tr>
              <a:tr h="370840">
                <a:tc>
                  <a:txBody>
                    <a:bodyPr/>
                    <a:lstStyle/>
                    <a:p>
                      <a:pPr algn="ctr"/>
                      <a:r>
                        <a:rPr lang="en-US" dirty="0"/>
                        <a:t>F213</a:t>
                      </a:r>
                    </a:p>
                  </a:txBody>
                  <a:tcPr/>
                </a:tc>
                <a:tc>
                  <a:txBody>
                    <a:bodyPr/>
                    <a:lstStyle/>
                    <a:p>
                      <a:pPr algn="ctr"/>
                      <a:r>
                        <a:rPr lang="en-US" dirty="0"/>
                        <a:t>1.95</a:t>
                      </a:r>
                    </a:p>
                  </a:txBody>
                  <a:tcPr/>
                </a:tc>
                <a:tc>
                  <a:txBody>
                    <a:bodyPr/>
                    <a:lstStyle/>
                    <a:p>
                      <a:pPr algn="ctr"/>
                      <a:r>
                        <a:rPr lang="en-US" dirty="0"/>
                        <a:t>2.30</a:t>
                      </a:r>
                    </a:p>
                  </a:txBody>
                  <a:tcPr/>
                </a:tc>
                <a:tc>
                  <a:txBody>
                    <a:bodyPr/>
                    <a:lstStyle/>
                    <a:p>
                      <a:pPr algn="ctr"/>
                      <a:r>
                        <a:rPr lang="en-US" dirty="0"/>
                        <a:t>2.125</a:t>
                      </a:r>
                    </a:p>
                  </a:txBody>
                  <a:tcPr/>
                </a:tc>
                <a:tc>
                  <a:txBody>
                    <a:bodyPr/>
                    <a:lstStyle/>
                    <a:p>
                      <a:pPr algn="ctr"/>
                      <a:r>
                        <a:rPr lang="en-US" dirty="0"/>
                        <a:t>0.35</a:t>
                      </a:r>
                    </a:p>
                  </a:txBody>
                  <a:tcPr/>
                </a:tc>
                <a:tc>
                  <a:txBody>
                    <a:bodyPr/>
                    <a:lstStyle/>
                    <a:p>
                      <a:pPr algn="ctr"/>
                      <a:r>
                        <a:rPr lang="en-US" dirty="0"/>
                        <a:t>6.07</a:t>
                      </a:r>
                    </a:p>
                  </a:txBody>
                  <a:tcPr/>
                </a:tc>
                <a:extLst>
                  <a:ext uri="{0D108BD9-81ED-4DB2-BD59-A6C34878D82A}">
                    <a16:rowId xmlns:a16="http://schemas.microsoft.com/office/drawing/2014/main" val="1382903692"/>
                  </a:ext>
                </a:extLst>
              </a:tr>
              <a:tr h="370840">
                <a:tc>
                  <a:txBody>
                    <a:bodyPr/>
                    <a:lstStyle/>
                    <a:p>
                      <a:pPr algn="ctr"/>
                      <a:r>
                        <a:rPr lang="en-US" dirty="0"/>
                        <a:t>F146</a:t>
                      </a:r>
                    </a:p>
                  </a:txBody>
                  <a:tcPr/>
                </a:tc>
                <a:tc>
                  <a:txBody>
                    <a:bodyPr/>
                    <a:lstStyle/>
                    <a:p>
                      <a:pPr algn="ctr"/>
                      <a:r>
                        <a:rPr lang="en-US" dirty="0"/>
                        <a:t>0.927</a:t>
                      </a:r>
                    </a:p>
                  </a:txBody>
                  <a:tcPr/>
                </a:tc>
                <a:tc>
                  <a:txBody>
                    <a:bodyPr/>
                    <a:lstStyle/>
                    <a:p>
                      <a:pPr algn="ctr"/>
                      <a:r>
                        <a:rPr lang="en-US" dirty="0"/>
                        <a:t>2.000</a:t>
                      </a:r>
                    </a:p>
                  </a:txBody>
                  <a:tcPr/>
                </a:tc>
                <a:tc>
                  <a:txBody>
                    <a:bodyPr/>
                    <a:lstStyle/>
                    <a:p>
                      <a:pPr algn="ctr"/>
                      <a:r>
                        <a:rPr lang="en-US" dirty="0"/>
                        <a:t>1.464</a:t>
                      </a:r>
                    </a:p>
                  </a:txBody>
                  <a:tcPr/>
                </a:tc>
                <a:tc>
                  <a:txBody>
                    <a:bodyPr/>
                    <a:lstStyle/>
                    <a:p>
                      <a:pPr algn="ctr"/>
                      <a:r>
                        <a:rPr lang="en-US" dirty="0"/>
                        <a:t>1.030</a:t>
                      </a:r>
                    </a:p>
                  </a:txBody>
                  <a:tcPr/>
                </a:tc>
                <a:tc>
                  <a:txBody>
                    <a:bodyPr/>
                    <a:lstStyle/>
                    <a:p>
                      <a:pPr algn="ctr"/>
                      <a:r>
                        <a:rPr lang="en-US" dirty="0"/>
                        <a:t>1.42</a:t>
                      </a:r>
                    </a:p>
                  </a:txBody>
                  <a:tcPr/>
                </a:tc>
                <a:extLst>
                  <a:ext uri="{0D108BD9-81ED-4DB2-BD59-A6C34878D82A}">
                    <a16:rowId xmlns:a16="http://schemas.microsoft.com/office/drawing/2014/main" val="10007"/>
                  </a:ext>
                </a:extLst>
              </a:tr>
              <a:tr h="370840">
                <a:tc>
                  <a:txBody>
                    <a:bodyPr/>
                    <a:lstStyle/>
                    <a:p>
                      <a:pPr algn="ctr"/>
                      <a:r>
                        <a:rPr lang="en-US" dirty="0"/>
                        <a:t>G150</a:t>
                      </a:r>
                    </a:p>
                  </a:txBody>
                  <a:tcPr/>
                </a:tc>
                <a:tc>
                  <a:txBody>
                    <a:bodyPr/>
                    <a:lstStyle/>
                    <a:p>
                      <a:pPr algn="ctr"/>
                      <a:r>
                        <a:rPr lang="en-US" dirty="0"/>
                        <a:t>1.0</a:t>
                      </a:r>
                    </a:p>
                  </a:txBody>
                  <a:tcPr/>
                </a:tc>
                <a:tc>
                  <a:txBody>
                    <a:bodyPr/>
                    <a:lstStyle/>
                    <a:p>
                      <a:pPr algn="ctr"/>
                      <a:r>
                        <a:rPr lang="en-US" dirty="0"/>
                        <a:t>1.93</a:t>
                      </a:r>
                    </a:p>
                  </a:txBody>
                  <a:tcPr/>
                </a:tc>
                <a:tc>
                  <a:txBody>
                    <a:bodyPr/>
                    <a:lstStyle/>
                    <a:p>
                      <a:pPr algn="ctr"/>
                      <a:r>
                        <a:rPr lang="en-US" dirty="0"/>
                        <a:t>1.465</a:t>
                      </a:r>
                    </a:p>
                  </a:txBody>
                  <a:tcPr/>
                </a:tc>
                <a:tc>
                  <a:txBody>
                    <a:bodyPr/>
                    <a:lstStyle/>
                    <a:p>
                      <a:pPr algn="ctr"/>
                      <a:r>
                        <a:rPr lang="en-US" dirty="0"/>
                        <a:t>0.930</a:t>
                      </a:r>
                    </a:p>
                  </a:txBody>
                  <a:tcPr/>
                </a:tc>
                <a:tc>
                  <a:txBody>
                    <a:bodyPr/>
                    <a:lstStyle/>
                    <a:p>
                      <a:pPr algn="ctr"/>
                      <a:r>
                        <a:rPr lang="en-US" dirty="0"/>
                        <a:t>461λ(2pix)</a:t>
                      </a:r>
                    </a:p>
                  </a:txBody>
                  <a:tcPr/>
                </a:tc>
                <a:extLst>
                  <a:ext uri="{0D108BD9-81ED-4DB2-BD59-A6C34878D82A}">
                    <a16:rowId xmlns:a16="http://schemas.microsoft.com/office/drawing/2014/main" val="10008"/>
                  </a:ext>
                </a:extLst>
              </a:tr>
              <a:tr h="370840">
                <a:tc>
                  <a:txBody>
                    <a:bodyPr/>
                    <a:lstStyle/>
                    <a:p>
                      <a:pPr algn="ctr"/>
                      <a:r>
                        <a:rPr lang="en-US" dirty="0"/>
                        <a:t>P127</a:t>
                      </a:r>
                    </a:p>
                  </a:txBody>
                  <a:tcPr/>
                </a:tc>
                <a:tc>
                  <a:txBody>
                    <a:bodyPr/>
                    <a:lstStyle/>
                    <a:p>
                      <a:pPr algn="ctr"/>
                      <a:r>
                        <a:rPr lang="en-US" dirty="0"/>
                        <a:t>0.75</a:t>
                      </a:r>
                    </a:p>
                  </a:txBody>
                  <a:tcPr/>
                </a:tc>
                <a:tc>
                  <a:txBody>
                    <a:bodyPr/>
                    <a:lstStyle/>
                    <a:p>
                      <a:pPr algn="ctr"/>
                      <a:r>
                        <a:rPr lang="en-US" dirty="0"/>
                        <a:t>1.80</a:t>
                      </a:r>
                    </a:p>
                  </a:txBody>
                  <a:tcPr/>
                </a:tc>
                <a:tc>
                  <a:txBody>
                    <a:bodyPr/>
                    <a:lstStyle/>
                    <a:p>
                      <a:pPr algn="ctr"/>
                      <a:r>
                        <a:rPr lang="en-US" dirty="0"/>
                        <a:t>1.275</a:t>
                      </a:r>
                    </a:p>
                  </a:txBody>
                  <a:tcPr/>
                </a:tc>
                <a:tc>
                  <a:txBody>
                    <a:bodyPr/>
                    <a:lstStyle/>
                    <a:p>
                      <a:pPr algn="ctr"/>
                      <a:r>
                        <a:rPr lang="en-US" dirty="0"/>
                        <a:t>1.05</a:t>
                      </a:r>
                    </a:p>
                  </a:txBody>
                  <a:tcPr/>
                </a:tc>
                <a:tc>
                  <a:txBody>
                    <a:bodyPr/>
                    <a:lstStyle/>
                    <a:p>
                      <a:pPr algn="ctr"/>
                      <a:r>
                        <a:rPr lang="en-US" dirty="0"/>
                        <a:t>80-180 (2pix)</a:t>
                      </a:r>
                    </a:p>
                  </a:txBody>
                  <a:tcPr/>
                </a:tc>
                <a:extLst>
                  <a:ext uri="{0D108BD9-81ED-4DB2-BD59-A6C34878D82A}">
                    <a16:rowId xmlns:a16="http://schemas.microsoft.com/office/drawing/2014/main" val="2304716570"/>
                  </a:ext>
                </a:extLst>
              </a:tr>
            </a:tbl>
          </a:graphicData>
        </a:graphic>
      </p:graphicFrame>
    </p:spTree>
    <p:extLst>
      <p:ext uri="{BB962C8B-B14F-4D97-AF65-F5344CB8AC3E}">
        <p14:creationId xmlns:p14="http://schemas.microsoft.com/office/powerpoint/2010/main" val="184556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7E818E-7B69-9E41-9025-272C74AABE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5" y="1295400"/>
            <a:ext cx="7715250" cy="5143500"/>
          </a:xfrm>
        </p:spPr>
      </p:pic>
      <p:sp>
        <p:nvSpPr>
          <p:cNvPr id="3" name="Title 2">
            <a:extLst>
              <a:ext uri="{FF2B5EF4-FFF2-40B4-BE49-F238E27FC236}">
                <a16:creationId xmlns:a16="http://schemas.microsoft.com/office/drawing/2014/main" id="{0E7EC9BA-0D6D-374F-9DAD-9602D000038B}"/>
              </a:ext>
            </a:extLst>
          </p:cNvPr>
          <p:cNvSpPr>
            <a:spLocks noGrp="1"/>
          </p:cNvSpPr>
          <p:nvPr>
            <p:ph type="title"/>
          </p:nvPr>
        </p:nvSpPr>
        <p:spPr/>
        <p:txBody>
          <a:bodyPr/>
          <a:lstStyle/>
          <a:p>
            <a:r>
              <a:rPr lang="en-US" dirty="0"/>
              <a:t>Effective area</a:t>
            </a:r>
          </a:p>
        </p:txBody>
      </p:sp>
    </p:spTree>
    <p:extLst>
      <p:ext uri="{BB962C8B-B14F-4D97-AF65-F5344CB8AC3E}">
        <p14:creationId xmlns:p14="http://schemas.microsoft.com/office/powerpoint/2010/main" val="2509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1043-0173-0740-9A4E-296800BEF874}"/>
              </a:ext>
            </a:extLst>
          </p:cNvPr>
          <p:cNvSpPr>
            <a:spLocks noGrp="1"/>
          </p:cNvSpPr>
          <p:nvPr>
            <p:ph type="title"/>
          </p:nvPr>
        </p:nvSpPr>
        <p:spPr/>
        <p:txBody>
          <a:bodyPr/>
          <a:lstStyle/>
          <a:p>
            <a:r>
              <a:rPr lang="en-US" dirty="0"/>
              <a:t>Low-dispersion prism</a:t>
            </a:r>
          </a:p>
        </p:txBody>
      </p:sp>
      <p:sp>
        <p:nvSpPr>
          <p:cNvPr id="3" name="Content Placeholder 5">
            <a:extLst>
              <a:ext uri="{FF2B5EF4-FFF2-40B4-BE49-F238E27FC236}">
                <a16:creationId xmlns:a16="http://schemas.microsoft.com/office/drawing/2014/main" id="{3C68CDAE-C18C-2946-B370-B8BDDB3D9624}"/>
              </a:ext>
            </a:extLst>
          </p:cNvPr>
          <p:cNvSpPr txBox="1">
            <a:spLocks/>
          </p:cNvSpPr>
          <p:nvPr/>
        </p:nvSpPr>
        <p:spPr>
          <a:xfrm>
            <a:off x="457200" y="1219200"/>
            <a:ext cx="8229599" cy="1564522"/>
          </a:xfrm>
          <a:prstGeom prst="rect">
            <a:avLst/>
          </a:prstGeom>
        </p:spPr>
        <p:txBody>
          <a:bodyPr>
            <a:normAutofit fontScale="77500" lnSpcReduction="20000"/>
          </a:bodyPr>
          <a:lstStyle>
            <a:lvl1pPr marL="347663" indent="-347663" algn="l" rtl="0" eaLnBrk="0" fontAlgn="base" hangingPunct="0">
              <a:spcBef>
                <a:spcPct val="20000"/>
              </a:spcBef>
              <a:spcAft>
                <a:spcPct val="0"/>
              </a:spcAft>
              <a:buFont typeface="Arial" pitchFamily="34" charset="0"/>
              <a:buChar char="•"/>
              <a:tabLst/>
              <a:defRPr sz="20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33463" indent="-225425" algn="l" rtl="0" eaLnBrk="0" fontAlgn="base" hangingPunct="0">
              <a:spcBef>
                <a:spcPct val="20000"/>
              </a:spcBef>
              <a:spcAft>
                <a:spcPct val="0"/>
              </a:spcAft>
              <a:buFont typeface="Arial"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373188" indent="-234950" algn="l" rtl="0" eaLnBrk="0" fontAlgn="base" hangingPunct="0">
              <a:spcBef>
                <a:spcPct val="20000"/>
              </a:spcBef>
              <a:spcAft>
                <a:spcPct val="0"/>
              </a:spcAft>
              <a:buFont typeface="Arial"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833563" indent="-215900" algn="l" rtl="0" eaLnBrk="0" fontAlgn="base" hangingPunct="0">
              <a:spcBef>
                <a:spcPct val="20000"/>
              </a:spcBef>
              <a:spcAft>
                <a:spcPct val="0"/>
              </a:spcAft>
              <a:buFont typeface="Arial"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t>The prism provides higher throughput and lower dispersion than the grism.</a:t>
            </a:r>
          </a:p>
          <a:p>
            <a:r>
              <a:rPr lang="en-US" sz="2800"/>
              <a:t>The figure shows the resolving power per two pixels</a:t>
            </a:r>
          </a:p>
          <a:p>
            <a:pPr lvl="1"/>
            <a:r>
              <a:rPr lang="en-US" sz="2400"/>
              <a:t>The FWHM of the LSF is ~2 pixels from 0.8-1.1μm and increases to ~3 pixels at either end of the spectrum.</a:t>
            </a:r>
            <a:endParaRPr lang="en-US" sz="2400" dirty="0"/>
          </a:p>
        </p:txBody>
      </p:sp>
      <p:sp>
        <p:nvSpPr>
          <p:cNvPr id="4" name="TextBox 3">
            <a:extLst>
              <a:ext uri="{FF2B5EF4-FFF2-40B4-BE49-F238E27FC236}">
                <a16:creationId xmlns:a16="http://schemas.microsoft.com/office/drawing/2014/main" id="{5ECDF86F-B4D0-614D-A583-81650EDD5143}"/>
              </a:ext>
            </a:extLst>
          </p:cNvPr>
          <p:cNvSpPr txBox="1"/>
          <p:nvPr/>
        </p:nvSpPr>
        <p:spPr>
          <a:xfrm>
            <a:off x="299506" y="3429000"/>
            <a:ext cx="4055592" cy="1754326"/>
          </a:xfrm>
          <a:prstGeom prst="rect">
            <a:avLst/>
          </a:prstGeom>
          <a:noFill/>
        </p:spPr>
        <p:txBody>
          <a:bodyPr wrap="square" rtlCol="0">
            <a:spAutoFit/>
          </a:bodyPr>
          <a:lstStyle/>
          <a:p>
            <a:r>
              <a:rPr lang="en-US" dirty="0"/>
              <a:t>Unlike the </a:t>
            </a:r>
            <a:r>
              <a:rPr lang="en-US" dirty="0" err="1"/>
              <a:t>grism</a:t>
            </a:r>
            <a:r>
              <a:rPr lang="en-US" dirty="0"/>
              <a:t>, which has constant dispersion and linearly increasing resolving power, the prism dispersion will vary with wavelength. The plot shows the dispersion at the center of the field, it varies slightly with field angle.</a:t>
            </a:r>
          </a:p>
        </p:txBody>
      </p:sp>
      <p:pic>
        <p:nvPicPr>
          <p:cNvPr id="5" name="Picture 4">
            <a:extLst>
              <a:ext uri="{FF2B5EF4-FFF2-40B4-BE49-F238E27FC236}">
                <a16:creationId xmlns:a16="http://schemas.microsoft.com/office/drawing/2014/main" id="{87B6386C-6EFE-464D-BDF9-DE12B6B9CBD6}"/>
              </a:ext>
            </a:extLst>
          </p:cNvPr>
          <p:cNvPicPr>
            <a:picLocks noChangeAspect="1"/>
          </p:cNvPicPr>
          <p:nvPr/>
        </p:nvPicPr>
        <p:blipFill>
          <a:blip r:embed="rId2"/>
          <a:stretch>
            <a:fillRect/>
          </a:stretch>
        </p:blipFill>
        <p:spPr>
          <a:xfrm>
            <a:off x="4197404" y="2783722"/>
            <a:ext cx="4572000" cy="3657600"/>
          </a:xfrm>
          <a:prstGeom prst="rect">
            <a:avLst/>
          </a:prstGeom>
        </p:spPr>
      </p:pic>
    </p:spTree>
    <p:extLst>
      <p:ext uri="{BB962C8B-B14F-4D97-AF65-F5344CB8AC3E}">
        <p14:creationId xmlns:p14="http://schemas.microsoft.com/office/powerpoint/2010/main" val="192174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FC7F-F273-6F4B-80B0-D75A35C045BB}"/>
              </a:ext>
            </a:extLst>
          </p:cNvPr>
          <p:cNvSpPr>
            <a:spLocks noGrp="1"/>
          </p:cNvSpPr>
          <p:nvPr>
            <p:ph type="title"/>
          </p:nvPr>
        </p:nvSpPr>
        <p:spPr/>
        <p:txBody>
          <a:bodyPr/>
          <a:lstStyle/>
          <a:p>
            <a:r>
              <a:rPr lang="en-US" dirty="0"/>
              <a:t>NIR detector characteristics</a:t>
            </a:r>
          </a:p>
        </p:txBody>
      </p:sp>
      <p:sp>
        <p:nvSpPr>
          <p:cNvPr id="3" name="TextBox 2">
            <a:extLst>
              <a:ext uri="{FF2B5EF4-FFF2-40B4-BE49-F238E27FC236}">
                <a16:creationId xmlns:a16="http://schemas.microsoft.com/office/drawing/2014/main" id="{6A54962A-53C4-5E46-85A8-BBA518527896}"/>
              </a:ext>
            </a:extLst>
          </p:cNvPr>
          <p:cNvSpPr txBox="1"/>
          <p:nvPr/>
        </p:nvSpPr>
        <p:spPr>
          <a:xfrm>
            <a:off x="935846" y="1659845"/>
            <a:ext cx="7750954" cy="369332"/>
          </a:xfrm>
          <a:prstGeom prst="rect">
            <a:avLst/>
          </a:prstGeom>
          <a:noFill/>
        </p:spPr>
        <p:txBody>
          <a:bodyPr wrap="square" rtlCol="0">
            <a:spAutoFit/>
          </a:bodyPr>
          <a:lstStyle/>
          <a:p>
            <a:r>
              <a:rPr lang="en-US" dirty="0"/>
              <a:t>Representative values for flight candidate HgCdTe H4RG-10 detectors</a:t>
            </a:r>
          </a:p>
        </p:txBody>
      </p:sp>
      <p:graphicFrame>
        <p:nvGraphicFramePr>
          <p:cNvPr id="4" name="Content Placeholder 6">
            <a:extLst>
              <a:ext uri="{FF2B5EF4-FFF2-40B4-BE49-F238E27FC236}">
                <a16:creationId xmlns:a16="http://schemas.microsoft.com/office/drawing/2014/main" id="{248487DD-69C6-6245-BE0B-CFC970E4DAAB}"/>
              </a:ext>
            </a:extLst>
          </p:cNvPr>
          <p:cNvGraphicFramePr>
            <a:graphicFrameLocks/>
          </p:cNvGraphicFramePr>
          <p:nvPr>
            <p:extLst>
              <p:ext uri="{D42A27DB-BD31-4B8C-83A1-F6EECF244321}">
                <p14:modId xmlns:p14="http://schemas.microsoft.com/office/powerpoint/2010/main" val="964813481"/>
              </p:ext>
            </p:extLst>
          </p:nvPr>
        </p:nvGraphicFramePr>
        <p:xfrm>
          <a:off x="457200" y="2157195"/>
          <a:ext cx="8229600" cy="2966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a:t>Quantity</a:t>
                      </a:r>
                    </a:p>
                  </a:txBody>
                  <a:tcPr/>
                </a:tc>
                <a:tc>
                  <a:txBody>
                    <a:bodyPr/>
                    <a:lstStyle/>
                    <a:p>
                      <a:r>
                        <a:rPr lang="en-US" dirty="0"/>
                        <a:t>Spec. Value</a:t>
                      </a:r>
                    </a:p>
                  </a:txBody>
                  <a:tcPr/>
                </a:tc>
                <a:tc>
                  <a:txBody>
                    <a:bodyPr/>
                    <a:lstStyle/>
                    <a:p>
                      <a:r>
                        <a:rPr lang="en-US" dirty="0"/>
                        <a:t>Units</a:t>
                      </a:r>
                    </a:p>
                  </a:txBody>
                  <a:tcPr/>
                </a:tc>
                <a:tc>
                  <a:txBody>
                    <a:bodyPr/>
                    <a:lstStyle/>
                    <a:p>
                      <a:r>
                        <a:rPr lang="en-US" dirty="0"/>
                        <a:t>Typical actual</a:t>
                      </a:r>
                    </a:p>
                  </a:txBody>
                  <a:tcPr/>
                </a:tc>
                <a:extLst>
                  <a:ext uri="{0D108BD9-81ED-4DB2-BD59-A6C34878D82A}">
                    <a16:rowId xmlns:a16="http://schemas.microsoft.com/office/drawing/2014/main" val="10000"/>
                  </a:ext>
                </a:extLst>
              </a:tr>
              <a:tr h="370840">
                <a:tc>
                  <a:txBody>
                    <a:bodyPr/>
                    <a:lstStyle/>
                    <a:p>
                      <a:r>
                        <a:rPr lang="en-US" dirty="0"/>
                        <a:t>Dark Current</a:t>
                      </a:r>
                    </a:p>
                  </a:txBody>
                  <a:tcPr/>
                </a:tc>
                <a:tc>
                  <a:txBody>
                    <a:bodyPr/>
                    <a:lstStyle/>
                    <a:p>
                      <a:r>
                        <a:rPr lang="en-US" dirty="0"/>
                        <a:t>&lt;0.1</a:t>
                      </a:r>
                    </a:p>
                  </a:txBody>
                  <a:tcPr/>
                </a:tc>
                <a:tc>
                  <a:txBody>
                    <a:bodyPr/>
                    <a:lstStyle/>
                    <a:p>
                      <a:r>
                        <a:rPr lang="en-US" dirty="0"/>
                        <a:t>e-/sec/pixel</a:t>
                      </a:r>
                    </a:p>
                  </a:txBody>
                  <a:tcPr/>
                </a:tc>
                <a:tc>
                  <a:txBody>
                    <a:bodyPr/>
                    <a:lstStyle/>
                    <a:p>
                      <a:r>
                        <a:rPr lang="en-US" dirty="0"/>
                        <a:t>&lt;0.005</a:t>
                      </a:r>
                    </a:p>
                  </a:txBody>
                  <a:tcPr/>
                </a:tc>
                <a:extLst>
                  <a:ext uri="{0D108BD9-81ED-4DB2-BD59-A6C34878D82A}">
                    <a16:rowId xmlns:a16="http://schemas.microsoft.com/office/drawing/2014/main" val="10001"/>
                  </a:ext>
                </a:extLst>
              </a:tr>
              <a:tr h="370840">
                <a:tc>
                  <a:txBody>
                    <a:bodyPr/>
                    <a:lstStyle/>
                    <a:p>
                      <a:r>
                        <a:rPr lang="en-US" dirty="0"/>
                        <a:t>CDS Read Noise</a:t>
                      </a:r>
                    </a:p>
                  </a:txBody>
                  <a:tcPr/>
                </a:tc>
                <a:tc>
                  <a:txBody>
                    <a:bodyPr/>
                    <a:lstStyle/>
                    <a:p>
                      <a:r>
                        <a:rPr lang="en-US" dirty="0"/>
                        <a:t>&lt;20</a:t>
                      </a:r>
                    </a:p>
                  </a:txBody>
                  <a:tcPr/>
                </a:tc>
                <a:tc>
                  <a:txBody>
                    <a:bodyPr/>
                    <a:lstStyle/>
                    <a:p>
                      <a:r>
                        <a:rPr lang="en-US" dirty="0"/>
                        <a:t>e- RMS</a:t>
                      </a:r>
                    </a:p>
                  </a:txBody>
                  <a:tcPr/>
                </a:tc>
                <a:tc>
                  <a:txBody>
                    <a:bodyPr/>
                    <a:lstStyle/>
                    <a:p>
                      <a:r>
                        <a:rPr lang="en-US" dirty="0"/>
                        <a:t>15-16</a:t>
                      </a:r>
                    </a:p>
                  </a:txBody>
                  <a:tcPr/>
                </a:tc>
                <a:extLst>
                  <a:ext uri="{0D108BD9-81ED-4DB2-BD59-A6C34878D82A}">
                    <a16:rowId xmlns:a16="http://schemas.microsoft.com/office/drawing/2014/main" val="10002"/>
                  </a:ext>
                </a:extLst>
              </a:tr>
              <a:tr h="370840">
                <a:tc>
                  <a:txBody>
                    <a:bodyPr/>
                    <a:lstStyle/>
                    <a:p>
                      <a:r>
                        <a:rPr lang="en-US" dirty="0"/>
                        <a:t>Total Noise in 180s</a:t>
                      </a:r>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 RMS</a:t>
                      </a:r>
                    </a:p>
                  </a:txBody>
                  <a:tcPr/>
                </a:tc>
                <a:tc>
                  <a:txBody>
                    <a:bodyPr/>
                    <a:lstStyle/>
                    <a:p>
                      <a:r>
                        <a:rPr lang="en-US" dirty="0"/>
                        <a:t>5-6</a:t>
                      </a:r>
                    </a:p>
                  </a:txBody>
                  <a:tcPr/>
                </a:tc>
                <a:extLst>
                  <a:ext uri="{0D108BD9-81ED-4DB2-BD59-A6C34878D82A}">
                    <a16:rowId xmlns:a16="http://schemas.microsoft.com/office/drawing/2014/main" val="10003"/>
                  </a:ext>
                </a:extLst>
              </a:tr>
              <a:tr h="370840">
                <a:tc>
                  <a:txBody>
                    <a:bodyPr/>
                    <a:lstStyle/>
                    <a:p>
                      <a:r>
                        <a:rPr lang="en-US" dirty="0"/>
                        <a:t>Quantum Efficiency</a:t>
                      </a:r>
                    </a:p>
                  </a:txBody>
                  <a:tcPr/>
                </a:tc>
                <a:tc>
                  <a:txBody>
                    <a:bodyPr/>
                    <a:lstStyle/>
                    <a:p>
                      <a:r>
                        <a:rPr lang="en-US" dirty="0"/>
                        <a:t>&gt;80%</a:t>
                      </a:r>
                    </a:p>
                  </a:txBody>
                  <a:tcPr/>
                </a:tc>
                <a:tc>
                  <a:txBody>
                    <a:bodyPr/>
                    <a:lstStyle/>
                    <a:p>
                      <a:r>
                        <a:rPr lang="en-US" dirty="0"/>
                        <a:t>(</a:t>
                      </a:r>
                      <a:r>
                        <a:rPr lang="en-US" dirty="0" err="1"/>
                        <a:t>avg</a:t>
                      </a:r>
                      <a:r>
                        <a:rPr lang="en-US" dirty="0"/>
                        <a:t> 0.8-2.1μm)</a:t>
                      </a:r>
                    </a:p>
                  </a:txBody>
                  <a:tcPr/>
                </a:tc>
                <a:tc>
                  <a:txBody>
                    <a:bodyPr/>
                    <a:lstStyle/>
                    <a:p>
                      <a:r>
                        <a:rPr lang="en-US" dirty="0"/>
                        <a:t>~95%</a:t>
                      </a: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Quantum Efficiency</a:t>
                      </a:r>
                    </a:p>
                  </a:txBody>
                  <a:tcPr/>
                </a:tc>
                <a:tc>
                  <a:txBody>
                    <a:bodyPr/>
                    <a:lstStyle/>
                    <a:p>
                      <a:r>
                        <a:rPr lang="en-US" dirty="0"/>
                        <a:t>&gt;60%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dirty="0" err="1"/>
                        <a:t>avg</a:t>
                      </a:r>
                      <a:r>
                        <a:rPr lang="en-US" dirty="0"/>
                        <a:t> 0.6-0.8μm)</a:t>
                      </a:r>
                    </a:p>
                  </a:txBody>
                  <a:tcPr/>
                </a:tc>
                <a:tc>
                  <a:txBody>
                    <a:bodyPr/>
                    <a:lstStyle/>
                    <a:p>
                      <a:r>
                        <a:rPr lang="en-US" dirty="0"/>
                        <a:t>75-80%</a:t>
                      </a:r>
                    </a:p>
                  </a:txBody>
                  <a:tcPr/>
                </a:tc>
                <a:extLst>
                  <a:ext uri="{0D108BD9-81ED-4DB2-BD59-A6C34878D82A}">
                    <a16:rowId xmlns:a16="http://schemas.microsoft.com/office/drawing/2014/main" val="10005"/>
                  </a:ext>
                </a:extLst>
              </a:tr>
              <a:tr h="370840">
                <a:tc>
                  <a:txBody>
                    <a:bodyPr/>
                    <a:lstStyle/>
                    <a:p>
                      <a:r>
                        <a:rPr lang="en-US" dirty="0"/>
                        <a:t>Pixel operability</a:t>
                      </a:r>
                    </a:p>
                  </a:txBody>
                  <a:tcPr/>
                </a:tc>
                <a:tc>
                  <a:txBody>
                    <a:bodyPr/>
                    <a:lstStyle/>
                    <a:p>
                      <a:r>
                        <a:rPr lang="en-US" dirty="0"/>
                        <a:t>&gt;95%</a:t>
                      </a:r>
                    </a:p>
                  </a:txBody>
                  <a:tcPr/>
                </a:tc>
                <a:tc>
                  <a:txBody>
                    <a:bodyPr/>
                    <a:lstStyle/>
                    <a:p>
                      <a:r>
                        <a:rPr lang="en-US" dirty="0"/>
                        <a:t>N/A</a:t>
                      </a:r>
                    </a:p>
                  </a:txBody>
                  <a:tcPr/>
                </a:tc>
                <a:tc>
                  <a:txBody>
                    <a:bodyPr/>
                    <a:lstStyle/>
                    <a:p>
                      <a:r>
                        <a:rPr lang="en-US" dirty="0"/>
                        <a:t>&gt;99%</a:t>
                      </a:r>
                    </a:p>
                  </a:txBody>
                  <a:tcPr/>
                </a:tc>
                <a:extLst>
                  <a:ext uri="{0D108BD9-81ED-4DB2-BD59-A6C34878D82A}">
                    <a16:rowId xmlns:a16="http://schemas.microsoft.com/office/drawing/2014/main" val="10006"/>
                  </a:ext>
                </a:extLst>
              </a:tr>
              <a:tr h="370840">
                <a:tc>
                  <a:txBody>
                    <a:bodyPr/>
                    <a:lstStyle/>
                    <a:p>
                      <a:r>
                        <a:rPr lang="en-US" dirty="0"/>
                        <a:t>Total crosstalk</a:t>
                      </a:r>
                    </a:p>
                  </a:txBody>
                  <a:tcPr/>
                </a:tc>
                <a:tc>
                  <a:txBody>
                    <a:bodyPr/>
                    <a:lstStyle/>
                    <a:p>
                      <a:r>
                        <a:rPr lang="en-US" dirty="0"/>
                        <a:t>&lt;12%</a:t>
                      </a:r>
                    </a:p>
                  </a:txBody>
                  <a:tcPr/>
                </a:tc>
                <a:tc>
                  <a:txBody>
                    <a:bodyPr/>
                    <a:lstStyle/>
                    <a:p>
                      <a:r>
                        <a:rPr lang="en-US" dirty="0"/>
                        <a:t>N/A</a:t>
                      </a:r>
                    </a:p>
                  </a:txBody>
                  <a:tcPr/>
                </a:tc>
                <a:tc>
                  <a:txBody>
                    <a:bodyPr/>
                    <a:lstStyle/>
                    <a:p>
                      <a:r>
                        <a:rPr lang="en-US" dirty="0"/>
                        <a:t>&lt;8%</a:t>
                      </a:r>
                    </a:p>
                  </a:txBody>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7FFA9701-19B7-4448-9BDB-9C5021B742B5}"/>
              </a:ext>
            </a:extLst>
          </p:cNvPr>
          <p:cNvSpPr txBox="1"/>
          <p:nvPr/>
        </p:nvSpPr>
        <p:spPr>
          <a:xfrm>
            <a:off x="457200" y="5157773"/>
            <a:ext cx="8229600" cy="584775"/>
          </a:xfrm>
          <a:prstGeom prst="rect">
            <a:avLst/>
          </a:prstGeom>
          <a:noFill/>
        </p:spPr>
        <p:txBody>
          <a:bodyPr wrap="square" rtlCol="0">
            <a:spAutoFit/>
          </a:bodyPr>
          <a:lstStyle/>
          <a:p>
            <a:r>
              <a:rPr lang="en-US" sz="1600" dirty="0"/>
              <a:t>CDS noise is the RMS noise from the difference of two successive detector readouts</a:t>
            </a:r>
          </a:p>
          <a:p>
            <a:r>
              <a:rPr lang="en-US" sz="1600" dirty="0"/>
              <a:t>Total noise is uncertainty on slope fit for an exposure time of 180 sec</a:t>
            </a:r>
          </a:p>
        </p:txBody>
      </p:sp>
      <p:sp>
        <p:nvSpPr>
          <p:cNvPr id="6" name="TextBox 5">
            <a:extLst>
              <a:ext uri="{FF2B5EF4-FFF2-40B4-BE49-F238E27FC236}">
                <a16:creationId xmlns:a16="http://schemas.microsoft.com/office/drawing/2014/main" id="{3C2DB387-422C-F041-8A79-23DCA75F2223}"/>
              </a:ext>
            </a:extLst>
          </p:cNvPr>
          <p:cNvSpPr txBox="1"/>
          <p:nvPr/>
        </p:nvSpPr>
        <p:spPr>
          <a:xfrm>
            <a:off x="533400" y="5943600"/>
            <a:ext cx="7924800" cy="646331"/>
          </a:xfrm>
          <a:prstGeom prst="rect">
            <a:avLst/>
          </a:prstGeom>
          <a:noFill/>
        </p:spPr>
        <p:txBody>
          <a:bodyPr wrap="square" rtlCol="0">
            <a:spAutoFit/>
          </a:bodyPr>
          <a:lstStyle/>
          <a:p>
            <a:r>
              <a:rPr lang="en-US" dirty="0"/>
              <a:t>For more information on Roman detectors, see Mosby et al. 2020 </a:t>
            </a:r>
          </a:p>
          <a:p>
            <a:r>
              <a:rPr lang="en-US" dirty="0"/>
              <a:t>https://</a:t>
            </a:r>
            <a:r>
              <a:rPr lang="en-US" dirty="0" err="1"/>
              <a:t>doi.org</a:t>
            </a:r>
            <a:r>
              <a:rPr lang="en-US" dirty="0"/>
              <a:t>/10.1117/1.JATIS.6.4.046001</a:t>
            </a:r>
          </a:p>
        </p:txBody>
      </p:sp>
    </p:spTree>
    <p:extLst>
      <p:ext uri="{BB962C8B-B14F-4D97-AF65-F5344CB8AC3E}">
        <p14:creationId xmlns:p14="http://schemas.microsoft.com/office/powerpoint/2010/main" val="312750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14A45-1C57-2D44-9BC0-3F1E67BFF8CF}"/>
              </a:ext>
            </a:extLst>
          </p:cNvPr>
          <p:cNvSpPr>
            <a:spLocks noGrp="1"/>
          </p:cNvSpPr>
          <p:nvPr>
            <p:ph type="title"/>
          </p:nvPr>
        </p:nvSpPr>
        <p:spPr/>
        <p:txBody>
          <a:bodyPr/>
          <a:lstStyle/>
          <a:p>
            <a:r>
              <a:rPr lang="en-US" dirty="0"/>
              <a:t>NIR Detectors – inter-pixel capacitance</a:t>
            </a:r>
          </a:p>
        </p:txBody>
      </p:sp>
      <p:sp>
        <p:nvSpPr>
          <p:cNvPr id="4" name="Content Placeholder 5">
            <a:extLst>
              <a:ext uri="{FF2B5EF4-FFF2-40B4-BE49-F238E27FC236}">
                <a16:creationId xmlns:a16="http://schemas.microsoft.com/office/drawing/2014/main" id="{ECC437AA-C541-4B49-9C73-FF23E7D5894C}"/>
              </a:ext>
            </a:extLst>
          </p:cNvPr>
          <p:cNvSpPr>
            <a:spLocks noGrp="1"/>
          </p:cNvSpPr>
          <p:nvPr>
            <p:ph idx="1"/>
          </p:nvPr>
        </p:nvSpPr>
        <p:spPr>
          <a:xfrm>
            <a:off x="381000" y="990600"/>
            <a:ext cx="8382000" cy="2895600"/>
          </a:xfrm>
        </p:spPr>
        <p:txBody>
          <a:bodyPr>
            <a:normAutofit/>
          </a:bodyPr>
          <a:lstStyle/>
          <a:p>
            <a:r>
              <a:rPr lang="en-US" dirty="0"/>
              <a:t>Inter-pixel capacitance</a:t>
            </a:r>
          </a:p>
          <a:p>
            <a:pPr lvl="1"/>
            <a:r>
              <a:rPr lang="en-US" dirty="0"/>
              <a:t>Parasitic capacitance redistributes signal among neighboring pixels</a:t>
            </a:r>
          </a:p>
          <a:p>
            <a:pPr lvl="1"/>
            <a:r>
              <a:rPr lang="en-US" dirty="0"/>
              <a:t>Total flux is conserved, but:</a:t>
            </a:r>
          </a:p>
          <a:p>
            <a:pPr lvl="2"/>
            <a:r>
              <a:rPr lang="en-US" dirty="0"/>
              <a:t>correlates signal among pixels</a:t>
            </a:r>
          </a:p>
          <a:p>
            <a:pPr lvl="2"/>
            <a:r>
              <a:rPr lang="en-US" dirty="0"/>
              <a:t>Signal distribution is centered on pixel, not center of light</a:t>
            </a:r>
          </a:p>
          <a:p>
            <a:pPr lvl="1"/>
            <a:r>
              <a:rPr lang="en-US" dirty="0"/>
              <a:t>Useful references:</a:t>
            </a:r>
          </a:p>
          <a:p>
            <a:pPr lvl="2"/>
            <a:r>
              <a:rPr lang="en-US" dirty="0"/>
              <a:t>Moore et al 2006 Optical Engineering 45 076402</a:t>
            </a:r>
          </a:p>
          <a:p>
            <a:pPr lvl="2"/>
            <a:r>
              <a:rPr lang="en-US" dirty="0"/>
              <a:t>Fox et al 2009 PASP 121 743</a:t>
            </a:r>
          </a:p>
          <a:p>
            <a:pPr lvl="2"/>
            <a:r>
              <a:rPr lang="en-US" dirty="0" err="1"/>
              <a:t>Kannawadi</a:t>
            </a:r>
            <a:r>
              <a:rPr lang="en-US" dirty="0"/>
              <a:t> et al 2016 PASP 128 095001</a:t>
            </a:r>
          </a:p>
        </p:txBody>
      </p:sp>
      <p:graphicFrame>
        <p:nvGraphicFramePr>
          <p:cNvPr id="6" name="Table 5">
            <a:extLst>
              <a:ext uri="{FF2B5EF4-FFF2-40B4-BE49-F238E27FC236}">
                <a16:creationId xmlns:a16="http://schemas.microsoft.com/office/drawing/2014/main" id="{E3AF2480-97AF-0A49-929A-6BE44363FD36}"/>
              </a:ext>
            </a:extLst>
          </p:cNvPr>
          <p:cNvGraphicFramePr>
            <a:graphicFrameLocks noGrp="1"/>
          </p:cNvGraphicFramePr>
          <p:nvPr>
            <p:extLst>
              <p:ext uri="{D42A27DB-BD31-4B8C-83A1-F6EECF244321}">
                <p14:modId xmlns:p14="http://schemas.microsoft.com/office/powerpoint/2010/main" val="1318566197"/>
              </p:ext>
            </p:extLst>
          </p:nvPr>
        </p:nvGraphicFramePr>
        <p:xfrm>
          <a:off x="922385" y="4610187"/>
          <a:ext cx="4815246" cy="1483360"/>
        </p:xfrm>
        <a:graphic>
          <a:graphicData uri="http://schemas.openxmlformats.org/drawingml/2006/table">
            <a:tbl>
              <a:tblPr firstRow="1" bandRow="1">
                <a:tableStyleId>{5C22544A-7EE6-4342-B048-85BDC9FD1C3A}</a:tableStyleId>
              </a:tblPr>
              <a:tblGrid>
                <a:gridCol w="1605082">
                  <a:extLst>
                    <a:ext uri="{9D8B030D-6E8A-4147-A177-3AD203B41FA5}">
                      <a16:colId xmlns:a16="http://schemas.microsoft.com/office/drawing/2014/main" val="20000"/>
                    </a:ext>
                  </a:extLst>
                </a:gridCol>
                <a:gridCol w="1605082">
                  <a:extLst>
                    <a:ext uri="{9D8B030D-6E8A-4147-A177-3AD203B41FA5}">
                      <a16:colId xmlns:a16="http://schemas.microsoft.com/office/drawing/2014/main" val="20001"/>
                    </a:ext>
                  </a:extLst>
                </a:gridCol>
                <a:gridCol w="1605082">
                  <a:extLst>
                    <a:ext uri="{9D8B030D-6E8A-4147-A177-3AD203B41FA5}">
                      <a16:colId xmlns:a16="http://schemas.microsoft.com/office/drawing/2014/main" val="20002"/>
                    </a:ext>
                  </a:extLst>
                </a:gridCol>
              </a:tblGrid>
              <a:tr h="370840">
                <a:tc gridSpan="3">
                  <a:txBody>
                    <a:bodyPr/>
                    <a:lstStyle/>
                    <a:p>
                      <a:r>
                        <a:rPr lang="en-US" dirty="0"/>
                        <a:t>Charge of 100 deposited</a:t>
                      </a:r>
                      <a:r>
                        <a:rPr lang="en-US" baseline="0" dirty="0"/>
                        <a:t> in central pixel gives: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t>0.20</a:t>
                      </a:r>
                    </a:p>
                  </a:txBody>
                  <a:tcPr/>
                </a:tc>
                <a:tc>
                  <a:txBody>
                    <a:bodyPr/>
                    <a:lstStyle/>
                    <a:p>
                      <a:pPr algn="ctr"/>
                      <a:r>
                        <a:rPr lang="en-US" dirty="0"/>
                        <a:t>1.90</a:t>
                      </a:r>
                    </a:p>
                  </a:txBody>
                  <a:tcPr/>
                </a:tc>
                <a:tc>
                  <a:txBody>
                    <a:bodyPr/>
                    <a:lstStyle/>
                    <a:p>
                      <a:pPr algn="ctr"/>
                      <a:r>
                        <a:rPr lang="en-US" dirty="0"/>
                        <a:t>0.21</a:t>
                      </a:r>
                    </a:p>
                  </a:txBody>
                  <a:tcPr/>
                </a:tc>
                <a:extLst>
                  <a:ext uri="{0D108BD9-81ED-4DB2-BD59-A6C34878D82A}">
                    <a16:rowId xmlns:a16="http://schemas.microsoft.com/office/drawing/2014/main" val="10001"/>
                  </a:ext>
                </a:extLst>
              </a:tr>
              <a:tr h="370840">
                <a:tc>
                  <a:txBody>
                    <a:bodyPr/>
                    <a:lstStyle/>
                    <a:p>
                      <a:pPr algn="ctr"/>
                      <a:r>
                        <a:rPr lang="en-US" dirty="0"/>
                        <a:t>1.84</a:t>
                      </a:r>
                    </a:p>
                  </a:txBody>
                  <a:tcPr/>
                </a:tc>
                <a:tc>
                  <a:txBody>
                    <a:bodyPr/>
                    <a:lstStyle/>
                    <a:p>
                      <a:pPr algn="ctr"/>
                      <a:r>
                        <a:rPr lang="en-US" dirty="0"/>
                        <a:t>91.19</a:t>
                      </a:r>
                    </a:p>
                  </a:txBody>
                  <a:tcPr/>
                </a:tc>
                <a:tc>
                  <a:txBody>
                    <a:bodyPr/>
                    <a:lstStyle/>
                    <a:p>
                      <a:pPr algn="ctr"/>
                      <a:r>
                        <a:rPr lang="en-US" dirty="0"/>
                        <a:t>1.82</a:t>
                      </a:r>
                    </a:p>
                  </a:txBody>
                  <a:tcPr/>
                </a:tc>
                <a:extLst>
                  <a:ext uri="{0D108BD9-81ED-4DB2-BD59-A6C34878D82A}">
                    <a16:rowId xmlns:a16="http://schemas.microsoft.com/office/drawing/2014/main" val="10002"/>
                  </a:ext>
                </a:extLst>
              </a:tr>
              <a:tr h="370840">
                <a:tc>
                  <a:txBody>
                    <a:bodyPr/>
                    <a:lstStyle/>
                    <a:p>
                      <a:pPr algn="ctr"/>
                      <a:r>
                        <a:rPr lang="en-US" dirty="0"/>
                        <a:t>0.22</a:t>
                      </a:r>
                    </a:p>
                  </a:txBody>
                  <a:tcPr/>
                </a:tc>
                <a:tc>
                  <a:txBody>
                    <a:bodyPr/>
                    <a:lstStyle/>
                    <a:p>
                      <a:pPr algn="ctr"/>
                      <a:r>
                        <a:rPr lang="en-US" dirty="0"/>
                        <a:t>1.98</a:t>
                      </a:r>
                    </a:p>
                  </a:txBody>
                  <a:tcPr/>
                </a:tc>
                <a:tc>
                  <a:txBody>
                    <a:bodyPr/>
                    <a:lstStyle/>
                    <a:p>
                      <a:pPr algn="ctr"/>
                      <a:r>
                        <a:rPr lang="en-US" dirty="0"/>
                        <a:t>0.22</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C5E30AB0-3829-2B4D-8A0E-FEAE37DE1D36}"/>
              </a:ext>
            </a:extLst>
          </p:cNvPr>
          <p:cNvSpPr txBox="1"/>
          <p:nvPr/>
        </p:nvSpPr>
        <p:spPr>
          <a:xfrm>
            <a:off x="6027297" y="4745597"/>
            <a:ext cx="2751834" cy="1200329"/>
          </a:xfrm>
          <a:prstGeom prst="rect">
            <a:avLst/>
          </a:prstGeom>
          <a:noFill/>
        </p:spPr>
        <p:txBody>
          <a:bodyPr wrap="square" rtlCol="0">
            <a:spAutoFit/>
          </a:bodyPr>
          <a:lstStyle/>
          <a:p>
            <a:r>
              <a:rPr lang="en-US" dirty="0"/>
              <a:t>Note that effect is not symmetric.</a:t>
            </a:r>
          </a:p>
          <a:p>
            <a:r>
              <a:rPr lang="en-US" dirty="0"/>
              <a:t>Individual detectors may exhibit greater asymmetry.</a:t>
            </a:r>
          </a:p>
        </p:txBody>
      </p:sp>
      <p:sp>
        <p:nvSpPr>
          <p:cNvPr id="8" name="TextBox 7">
            <a:extLst>
              <a:ext uri="{FF2B5EF4-FFF2-40B4-BE49-F238E27FC236}">
                <a16:creationId xmlns:a16="http://schemas.microsoft.com/office/drawing/2014/main" id="{D1B27D7F-D045-F54C-810A-956FB167E233}"/>
              </a:ext>
            </a:extLst>
          </p:cNvPr>
          <p:cNvSpPr txBox="1"/>
          <p:nvPr/>
        </p:nvSpPr>
        <p:spPr>
          <a:xfrm>
            <a:off x="1120184" y="4191591"/>
            <a:ext cx="5890215" cy="369332"/>
          </a:xfrm>
          <a:prstGeom prst="rect">
            <a:avLst/>
          </a:prstGeom>
          <a:noFill/>
        </p:spPr>
        <p:txBody>
          <a:bodyPr wrap="square" rtlCol="0">
            <a:spAutoFit/>
          </a:bodyPr>
          <a:lstStyle/>
          <a:p>
            <a:r>
              <a:rPr lang="en-US" dirty="0"/>
              <a:t>Results from sample of flight candidate detectors</a:t>
            </a:r>
          </a:p>
        </p:txBody>
      </p:sp>
    </p:spTree>
    <p:extLst>
      <p:ext uri="{BB962C8B-B14F-4D97-AF65-F5344CB8AC3E}">
        <p14:creationId xmlns:p14="http://schemas.microsoft.com/office/powerpoint/2010/main" val="339534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ABB72-5762-274A-9CAD-FE1CD50A9FFC}"/>
              </a:ext>
            </a:extLst>
          </p:cNvPr>
          <p:cNvSpPr>
            <a:spLocks noGrp="1"/>
          </p:cNvSpPr>
          <p:nvPr>
            <p:ph type="title"/>
          </p:nvPr>
        </p:nvSpPr>
        <p:spPr/>
        <p:txBody>
          <a:bodyPr/>
          <a:lstStyle/>
          <a:p>
            <a:r>
              <a:rPr lang="en-US" dirty="0"/>
              <a:t>NIR Detector Information - Persistence</a:t>
            </a:r>
          </a:p>
        </p:txBody>
      </p:sp>
      <p:sp>
        <p:nvSpPr>
          <p:cNvPr id="4" name="Content Placeholder 5">
            <a:extLst>
              <a:ext uri="{FF2B5EF4-FFF2-40B4-BE49-F238E27FC236}">
                <a16:creationId xmlns:a16="http://schemas.microsoft.com/office/drawing/2014/main" id="{304224E6-29CC-9F4F-833D-7B90429563D9}"/>
              </a:ext>
            </a:extLst>
          </p:cNvPr>
          <p:cNvSpPr>
            <a:spLocks noGrp="1"/>
          </p:cNvSpPr>
          <p:nvPr>
            <p:ph idx="1"/>
          </p:nvPr>
        </p:nvSpPr>
        <p:spPr>
          <a:xfrm>
            <a:off x="381000" y="990600"/>
            <a:ext cx="8382000" cy="2667000"/>
          </a:xfrm>
        </p:spPr>
        <p:txBody>
          <a:bodyPr>
            <a:normAutofit/>
          </a:bodyPr>
          <a:lstStyle/>
          <a:p>
            <a:r>
              <a:rPr lang="en-US" dirty="0"/>
              <a:t>Persistence in Roman H4RG qualitatively similar to that in WFC3-IR detector</a:t>
            </a:r>
          </a:p>
          <a:p>
            <a:r>
              <a:rPr lang="en-US" dirty="0"/>
              <a:t>Long et al 2013 found the following empirical description for the persistence signal:</a:t>
            </a:r>
          </a:p>
          <a:p>
            <a:pPr marL="0" indent="0">
              <a:buNone/>
            </a:pPr>
            <a:endParaRPr lang="en-US" dirty="0"/>
          </a:p>
          <a:p>
            <a:pPr marL="0" indent="0">
              <a:buNone/>
            </a:pPr>
            <a:endParaRPr lang="en-US" dirty="0"/>
          </a:p>
          <a:p>
            <a:pPr marL="0" indent="0">
              <a:buNone/>
            </a:pPr>
            <a:endParaRPr lang="en-US" dirty="0"/>
          </a:p>
          <a:p>
            <a:pPr marL="0" indent="0">
              <a:buNone/>
            </a:pPr>
            <a:endParaRPr lang="en-US" sz="1600" dirty="0"/>
          </a:p>
        </p:txBody>
      </p:sp>
      <p:graphicFrame>
        <p:nvGraphicFramePr>
          <p:cNvPr id="5" name="Object 4">
            <a:extLst>
              <a:ext uri="{FF2B5EF4-FFF2-40B4-BE49-F238E27FC236}">
                <a16:creationId xmlns:a16="http://schemas.microsoft.com/office/drawing/2014/main" id="{2EF54E54-E8F3-064E-A379-27698FB34B13}"/>
              </a:ext>
            </a:extLst>
          </p:cNvPr>
          <p:cNvGraphicFramePr>
            <a:graphicFrameLocks noChangeAspect="1"/>
          </p:cNvGraphicFramePr>
          <p:nvPr>
            <p:extLst>
              <p:ext uri="{D42A27DB-BD31-4B8C-83A1-F6EECF244321}">
                <p14:modId xmlns:p14="http://schemas.microsoft.com/office/powerpoint/2010/main" val="2374786917"/>
              </p:ext>
            </p:extLst>
          </p:nvPr>
        </p:nvGraphicFramePr>
        <p:xfrm>
          <a:off x="1676400" y="2362200"/>
          <a:ext cx="5505986" cy="1230388"/>
        </p:xfrm>
        <a:graphic>
          <a:graphicData uri="http://schemas.openxmlformats.org/presentationml/2006/ole">
            <mc:AlternateContent xmlns:mc="http://schemas.openxmlformats.org/markup-compatibility/2006">
              <mc:Choice xmlns:v="urn:schemas-microsoft-com:vml" Requires="v">
                <p:oleObj spid="_x0000_s1035" name="Equation" r:id="rId3" imgW="2273300" imgH="508000" progId="Equation.3">
                  <p:embed/>
                </p:oleObj>
              </mc:Choice>
              <mc:Fallback>
                <p:oleObj name="Equation" r:id="rId3" imgW="2273300" imgH="508000" progId="Equation.3">
                  <p:embed/>
                  <p:pic>
                    <p:nvPicPr>
                      <p:cNvPr id="8" name="Object 7"/>
                      <p:cNvPicPr/>
                      <p:nvPr/>
                    </p:nvPicPr>
                    <p:blipFill>
                      <a:blip r:embed="rId4"/>
                      <a:stretch>
                        <a:fillRect/>
                      </a:stretch>
                    </p:blipFill>
                    <p:spPr>
                      <a:xfrm>
                        <a:off x="1676400" y="2362200"/>
                        <a:ext cx="5505986" cy="12303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C778F3C-34D7-5247-9E13-7F3186C2C7A8}"/>
              </a:ext>
            </a:extLst>
          </p:cNvPr>
          <p:cNvSpPr txBox="1"/>
          <p:nvPr/>
        </p:nvSpPr>
        <p:spPr>
          <a:xfrm>
            <a:off x="609600" y="4964188"/>
            <a:ext cx="8229600" cy="1231106"/>
          </a:xfrm>
          <a:prstGeom prst="rect">
            <a:avLst/>
          </a:prstGeom>
          <a:noFill/>
        </p:spPr>
        <p:txBody>
          <a:bodyPr wrap="square" rtlCol="0">
            <a:spAutoFit/>
          </a:bodyPr>
          <a:lstStyle/>
          <a:p>
            <a:r>
              <a:rPr lang="en-US" dirty="0"/>
              <a:t>ISR 2013-07: Characterizing Persistence in the WFC3 IR Channel: Observations of Omega Cen</a:t>
            </a:r>
          </a:p>
          <a:p>
            <a:r>
              <a:rPr lang="en-US" sz="2000" dirty="0">
                <a:hlinkClick r:id="rId5"/>
              </a:rPr>
              <a:t>http://www.stsci.edu/hst/wfc3/ins_performance/persistence/</a:t>
            </a:r>
            <a:endParaRPr lang="en-US" sz="2000" dirty="0"/>
          </a:p>
          <a:p>
            <a:endParaRPr lang="en-US" dirty="0"/>
          </a:p>
        </p:txBody>
      </p:sp>
    </p:spTree>
    <p:extLst>
      <p:ext uri="{BB962C8B-B14F-4D97-AF65-F5344CB8AC3E}">
        <p14:creationId xmlns:p14="http://schemas.microsoft.com/office/powerpoint/2010/main" val="423327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3016-B0DD-D94D-93B7-F688A92B763B}"/>
              </a:ext>
            </a:extLst>
          </p:cNvPr>
          <p:cNvSpPr>
            <a:spLocks noGrp="1"/>
          </p:cNvSpPr>
          <p:nvPr>
            <p:ph type="title"/>
          </p:nvPr>
        </p:nvSpPr>
        <p:spPr/>
        <p:txBody>
          <a:bodyPr/>
          <a:lstStyle/>
          <a:p>
            <a:r>
              <a:rPr lang="en-US" dirty="0"/>
              <a:t>NIR Detector Information - Persistence</a:t>
            </a:r>
          </a:p>
        </p:txBody>
      </p:sp>
      <p:sp>
        <p:nvSpPr>
          <p:cNvPr id="3" name="Content Placeholder 5">
            <a:extLst>
              <a:ext uri="{FF2B5EF4-FFF2-40B4-BE49-F238E27FC236}">
                <a16:creationId xmlns:a16="http://schemas.microsoft.com/office/drawing/2014/main" id="{0925E13B-CC1E-F542-840C-4BC4A6997C9D}"/>
              </a:ext>
            </a:extLst>
          </p:cNvPr>
          <p:cNvSpPr txBox="1">
            <a:spLocks/>
          </p:cNvSpPr>
          <p:nvPr/>
        </p:nvSpPr>
        <p:spPr>
          <a:xfrm>
            <a:off x="228600" y="5105400"/>
            <a:ext cx="8460219" cy="1501295"/>
          </a:xfrm>
          <a:prstGeom prst="rect">
            <a:avLst/>
          </a:prstGeom>
        </p:spPr>
        <p:txBody>
          <a:bodyPr>
            <a:normAutofit fontScale="92500"/>
          </a:bodyPr>
          <a:lstStyle>
            <a:lvl1pPr marL="347663" indent="-347663" algn="l" rtl="0" eaLnBrk="0" fontAlgn="base" hangingPunct="0">
              <a:spcBef>
                <a:spcPct val="20000"/>
              </a:spcBef>
              <a:spcAft>
                <a:spcPct val="0"/>
              </a:spcAft>
              <a:buFont typeface="Arial" pitchFamily="34" charset="0"/>
              <a:buChar char="•"/>
              <a:tabLst/>
              <a:defRPr sz="20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33463" indent="-225425" algn="l" rtl="0" eaLnBrk="0" fontAlgn="base" hangingPunct="0">
              <a:spcBef>
                <a:spcPct val="20000"/>
              </a:spcBef>
              <a:spcAft>
                <a:spcPct val="0"/>
              </a:spcAft>
              <a:buFont typeface="Arial"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373188" indent="-234950" algn="l" rtl="0" eaLnBrk="0" fontAlgn="base" hangingPunct="0">
              <a:spcBef>
                <a:spcPct val="20000"/>
              </a:spcBef>
              <a:spcAft>
                <a:spcPct val="0"/>
              </a:spcAft>
              <a:buFont typeface="Arial"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833563" indent="-215900" algn="l" rtl="0" eaLnBrk="0" fontAlgn="base" hangingPunct="0">
              <a:spcBef>
                <a:spcPct val="20000"/>
              </a:spcBef>
              <a:spcAft>
                <a:spcPct val="0"/>
              </a:spcAft>
              <a:buFont typeface="Arial"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a:t>Persistence characteristics of the first 9 flight candidate detectors are plotted; all fall well below the requirement. The 6 flight SCAs received since this plot was made are similar.</a:t>
            </a:r>
          </a:p>
          <a:p>
            <a:pPr marL="0" indent="0">
              <a:buFont typeface="Arial" pitchFamily="34" charset="0"/>
              <a:buNone/>
            </a:pPr>
            <a:endParaRPr lang="en-US" sz="1600" dirty="0"/>
          </a:p>
          <a:p>
            <a:pPr marL="0" indent="0">
              <a:buNone/>
            </a:pPr>
            <a:r>
              <a:rPr lang="en-US" sz="1600" dirty="0"/>
              <a:t>WFC3-IR parameters from Long et al. (2013). The WFC3-IR persistence is 3.0-3.4 on this plot for prior signals &gt; 1.x10</a:t>
            </a:r>
            <a:r>
              <a:rPr lang="en-US" sz="1600" baseline="30000" dirty="0"/>
              <a:t>5</a:t>
            </a:r>
            <a:r>
              <a:rPr lang="en-US" sz="1600" dirty="0"/>
              <a:t> e-/pix</a:t>
            </a:r>
          </a:p>
          <a:p>
            <a:pPr marL="0" indent="0">
              <a:buNone/>
            </a:pPr>
            <a:endParaRPr lang="en-US" sz="1600" dirty="0"/>
          </a:p>
          <a:p>
            <a:pPr marL="0" indent="0">
              <a:buFont typeface="Arial" pitchFamily="34" charset="0"/>
              <a:buNone/>
            </a:pPr>
            <a:endParaRPr lang="en-US" dirty="0"/>
          </a:p>
        </p:txBody>
      </p:sp>
      <p:pic>
        <p:nvPicPr>
          <p:cNvPr id="5" name="Picture 4">
            <a:extLst>
              <a:ext uri="{FF2B5EF4-FFF2-40B4-BE49-F238E27FC236}">
                <a16:creationId xmlns:a16="http://schemas.microsoft.com/office/drawing/2014/main" id="{BBF1F0F5-D16F-ED40-A63C-73A4FCCC9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409" y="824186"/>
            <a:ext cx="6324600" cy="4216400"/>
          </a:xfrm>
          <a:prstGeom prst="rect">
            <a:avLst/>
          </a:prstGeom>
        </p:spPr>
      </p:pic>
    </p:spTree>
    <p:extLst>
      <p:ext uri="{BB962C8B-B14F-4D97-AF65-F5344CB8AC3E}">
        <p14:creationId xmlns:p14="http://schemas.microsoft.com/office/powerpoint/2010/main" val="215312651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05FA2591251E45B08364920D250FE3" ma:contentTypeVersion="0" ma:contentTypeDescription="Create a new document." ma:contentTypeScope="" ma:versionID="b1c915952d788a7c806566ec6ecfd62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2823E7-07D0-4268-9975-F0F3FD6F0559}">
  <ds:schemaRefs>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1098D25-3612-45AA-B2EA-B76BE2FB1545}">
  <ds:schemaRefs>
    <ds:schemaRef ds:uri="http://schemas.microsoft.com/sharepoint/v3/contenttype/forms"/>
  </ds:schemaRefs>
</ds:datastoreItem>
</file>

<file path=customXml/itemProps3.xml><?xml version="1.0" encoding="utf-8"?>
<ds:datastoreItem xmlns:ds="http://schemas.openxmlformats.org/officeDocument/2006/customXml" ds:itemID="{CE21AADF-EF7F-4A69-BBF8-6D2DB522A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124611</TotalTime>
  <Words>1259</Words>
  <Application>Microsoft Macintosh PowerPoint</Application>
  <PresentationFormat>On-screen Show (4:3)</PresentationFormat>
  <Paragraphs>281</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Arial Narrow</vt:lpstr>
      <vt:lpstr>Calibri</vt:lpstr>
      <vt:lpstr>Helvetica</vt:lpstr>
      <vt:lpstr>Wingdings</vt:lpstr>
      <vt:lpstr>1_Office Theme</vt:lpstr>
      <vt:lpstr>Equation</vt:lpstr>
      <vt:lpstr>Roman Wide-Field Instrument Reference Information</vt:lpstr>
      <vt:lpstr>Wide-Field Instrument Overview</vt:lpstr>
      <vt:lpstr>WFI Filters and dispersers</vt:lpstr>
      <vt:lpstr>Effective area</vt:lpstr>
      <vt:lpstr>Low-dispersion prism</vt:lpstr>
      <vt:lpstr>NIR detector characteristics</vt:lpstr>
      <vt:lpstr>NIR Detectors – inter-pixel capacitance</vt:lpstr>
      <vt:lpstr>NIR Detector Information - Persistence</vt:lpstr>
      <vt:lpstr>NIR Detector Information - Persistence</vt:lpstr>
      <vt:lpstr>WFI multi-accum detector readout</vt:lpstr>
      <vt:lpstr>WFI Multi-Accum Cont.</vt:lpstr>
      <vt:lpstr>Variance estimate for multi-accum readout</vt:lpstr>
      <vt:lpstr>Zodiacal Light</vt:lpstr>
      <vt:lpstr>Representative Continuum Sensitivity</vt:lpstr>
      <vt:lpstr>Representative Emission Line Sensitivity (grism)</vt:lpstr>
    </vt:vector>
  </TitlesOfParts>
  <Manager/>
  <Company>NASA/ODIN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LBARBOUR</dc:creator>
  <cp:keywords/>
  <dc:description/>
  <cp:lastModifiedBy>Kruk, Jeffrey W. (GSFC-6650)</cp:lastModifiedBy>
  <cp:revision>4578</cp:revision>
  <cp:lastPrinted>2020-03-10T11:30:50Z</cp:lastPrinted>
  <dcterms:created xsi:type="dcterms:W3CDTF">2010-11-30T13:22:03Z</dcterms:created>
  <dcterms:modified xsi:type="dcterms:W3CDTF">2021-01-26T02:31:33Z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0x010100BF05FA2591251E45B08364920D250FE3</vt:lpwstr>
  </property>
</Properties>
</file>