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Lst>
  <p:notesMasterIdLst>
    <p:notesMasterId r:id="rId27"/>
  </p:notesMasterIdLst>
  <p:handoutMasterIdLst>
    <p:handoutMasterId r:id="rId28"/>
  </p:handoutMasterIdLst>
  <p:sldIdLst>
    <p:sldId id="258" r:id="rId2"/>
    <p:sldId id="438" r:id="rId3"/>
    <p:sldId id="285" r:id="rId4"/>
    <p:sldId id="4196" r:id="rId5"/>
    <p:sldId id="4120" r:id="rId6"/>
    <p:sldId id="347" r:id="rId7"/>
    <p:sldId id="774" r:id="rId8"/>
    <p:sldId id="4123" r:id="rId9"/>
    <p:sldId id="387" r:id="rId10"/>
    <p:sldId id="4125" r:id="rId11"/>
    <p:sldId id="4114" r:id="rId12"/>
    <p:sldId id="4121" r:id="rId13"/>
    <p:sldId id="4122" r:id="rId14"/>
    <p:sldId id="4197" r:id="rId15"/>
    <p:sldId id="4198" r:id="rId16"/>
    <p:sldId id="4199" r:id="rId17"/>
    <p:sldId id="4124" r:id="rId18"/>
    <p:sldId id="343" r:id="rId19"/>
    <p:sldId id="300" r:id="rId20"/>
    <p:sldId id="344" r:id="rId21"/>
    <p:sldId id="342" r:id="rId22"/>
    <p:sldId id="287" r:id="rId23"/>
    <p:sldId id="4119" r:id="rId24"/>
    <p:sldId id="296" r:id="rId25"/>
    <p:sldId id="4116" r:id="rId26"/>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 Zellem" initials="RTZ" lastIdx="3" clrIdx="0">
    <p:extLst>
      <p:ext uri="{19B8F6BF-5375-455C-9EA6-DF929625EA0E}">
        <p15:presenceInfo xmlns:p15="http://schemas.microsoft.com/office/powerpoint/2012/main" userId="Rob Zelle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6FF"/>
    <a:srgbClr val="CCC1DA"/>
    <a:srgbClr val="C04F4E"/>
    <a:srgbClr val="ECEF00"/>
    <a:srgbClr val="F79646"/>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5" autoAdjust="0"/>
    <p:restoredTop sz="95697" autoAdjust="0"/>
  </p:normalViewPr>
  <p:slideViewPr>
    <p:cSldViewPr snapToGrid="0" snapToObjects="1">
      <p:cViewPr>
        <p:scale>
          <a:sx n="155" d="100"/>
          <a:sy n="155" d="100"/>
        </p:scale>
        <p:origin x="888" y="114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9" d="100"/>
        <a:sy n="29" d="100"/>
      </p:scale>
      <p:origin x="0" y="0"/>
    </p:cViewPr>
  </p:sorterViewPr>
  <p:notesViewPr>
    <p:cSldViewPr snapToGrid="0" snapToObjects="1">
      <p:cViewPr varScale="1">
        <p:scale>
          <a:sx n="87" d="100"/>
          <a:sy n="87"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1-25T16:59:37.654" idx="2">
    <p:pos x="4786" y="1855"/>
    <p:text>use acronyms in the figure, explain what they stand for below</p:text>
    <p:extLst>
      <p:ext uri="{C676402C-5697-4E1C-873F-D02D1690AC5C}">
        <p15:threadingInfo xmlns:p15="http://schemas.microsoft.com/office/powerpoint/2012/main" timeZoneBias="480"/>
      </p:ext>
    </p:extLst>
  </p:cm>
  <p:cm authorId="1" dt="2019-11-25T17:00:13.301" idx="3">
    <p:pos x="4786" y="1951"/>
    <p:text>OAP = off-axis parabola</p:text>
    <p:extLst>
      <p:ext uri="{C676402C-5697-4E1C-873F-D02D1690AC5C}">
        <p15:threadingInfo xmlns:p15="http://schemas.microsoft.com/office/powerpoint/2012/main" timeZoneBias="480">
          <p15:parentCm authorId="1" idx="2"/>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57DD267-1378-474F-9F91-F97A3FE688A8}" type="datetimeFigureOut">
              <a:rPr lang="en-US" smtClean="0"/>
              <a:t>2/25/21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4293ED8D-59D6-DD41-B83A-242617D37EBA}" type="slidenum">
              <a:rPr lang="en-US" smtClean="0"/>
              <a:t>‹#›</a:t>
            </a:fld>
            <a:endParaRPr lang="en-US"/>
          </a:p>
        </p:txBody>
      </p:sp>
    </p:spTree>
    <p:extLst>
      <p:ext uri="{BB962C8B-B14F-4D97-AF65-F5344CB8AC3E}">
        <p14:creationId xmlns:p14="http://schemas.microsoft.com/office/powerpoint/2010/main" val="15810390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CF6B703-5A59-4AD0-AC26-E51E79185E1E}" type="datetimeFigureOut">
              <a:rPr lang="en-US" smtClean="0"/>
              <a:t>2/25/21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FE634DC-802B-4E76-9549-72AF9455C8C2}" type="slidenum">
              <a:rPr lang="en-US" smtClean="0"/>
              <a:t>‹#›</a:t>
            </a:fld>
            <a:endParaRPr lang="en-US" dirty="0"/>
          </a:p>
        </p:txBody>
      </p:sp>
    </p:spTree>
    <p:extLst>
      <p:ext uri="{BB962C8B-B14F-4D97-AF65-F5344CB8AC3E}">
        <p14:creationId xmlns:p14="http://schemas.microsoft.com/office/powerpoint/2010/main" val="371647277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1</a:t>
            </a:fld>
            <a:endParaRPr lang="en-US" dirty="0"/>
          </a:p>
        </p:txBody>
      </p:sp>
    </p:spTree>
    <p:extLst>
      <p:ext uri="{BB962C8B-B14F-4D97-AF65-F5344CB8AC3E}">
        <p14:creationId xmlns:p14="http://schemas.microsoft.com/office/powerpoint/2010/main" val="1251631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980108C-A75E-AE44-820F-FAB23766996A}"/>
              </a:ext>
            </a:extLst>
          </p:cNvPr>
          <p:cNvSpPr>
            <a:spLocks noGrp="1" noRot="1" noChangeAspect="1" noTextEdit="1"/>
          </p:cNvSpPr>
          <p:nvPr>
            <p:ph type="sldImg"/>
          </p:nvPr>
        </p:nvSpPr>
        <p:spPr>
          <a:xfrm>
            <a:off x="717550" y="1162050"/>
            <a:ext cx="5575300" cy="3136900"/>
          </a:xfrm>
          <a:ln/>
        </p:spPr>
      </p:sp>
      <p:sp>
        <p:nvSpPr>
          <p:cNvPr id="45059" name="Notes Placeholder 2">
            <a:extLst>
              <a:ext uri="{FF2B5EF4-FFF2-40B4-BE49-F238E27FC236}">
                <a16:creationId xmlns:a16="http://schemas.microsoft.com/office/drawing/2014/main" id="{1FD08491-DAB3-6F4C-B30C-AB788DA1CC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2" charset="0"/>
              </a:rPr>
              <a:t>Actuated TCA mirror?</a:t>
            </a:r>
          </a:p>
        </p:txBody>
      </p:sp>
      <p:sp>
        <p:nvSpPr>
          <p:cNvPr id="45060" name="Slide Number Placeholder 3">
            <a:extLst>
              <a:ext uri="{FF2B5EF4-FFF2-40B4-BE49-F238E27FC236}">
                <a16:creationId xmlns:a16="http://schemas.microsoft.com/office/drawing/2014/main" id="{00AD2691-C1FA-FA47-A380-BBA49C1040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7A29C379-34B6-3644-88FD-64D53C17E38E}" type="slidenum">
              <a:rPr lang="en-US" altLang="en-US" sz="1200" smtClean="0">
                <a:solidFill>
                  <a:srgbClr val="000000"/>
                </a:solidFill>
                <a:latin typeface="Arial" panose="020B0604020202020204" pitchFamily="34" charset="0"/>
                <a:cs typeface="Arial" panose="020B0604020202020204" pitchFamily="34" charset="0"/>
              </a:rPr>
              <a:pPr eaLnBrk="1" hangingPunct="1"/>
              <a:t>17</a:t>
            </a:fld>
            <a:endParaRPr lang="en-US" alt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5403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Add reference </a:t>
            </a:r>
            <a:r>
              <a:rPr lang="en-US"/>
              <a:t>to NAS Whitepaper</a:t>
            </a:r>
            <a:endParaRPr lang="en-US" dirty="0"/>
          </a:p>
        </p:txBody>
      </p:sp>
      <p:sp>
        <p:nvSpPr>
          <p:cNvPr id="4" name="Slide Number Placeholder 3"/>
          <p:cNvSpPr>
            <a:spLocks noGrp="1"/>
          </p:cNvSpPr>
          <p:nvPr>
            <p:ph type="sldNum" sz="quarter" idx="5"/>
          </p:nvPr>
        </p:nvSpPr>
        <p:spPr/>
        <p:txBody>
          <a:bodyPr/>
          <a:lstStyle/>
          <a:p>
            <a:fld id="{7FE634DC-802B-4E76-9549-72AF9455C8C2}" type="slidenum">
              <a:rPr lang="en-US" smtClean="0"/>
              <a:t>24</a:t>
            </a:fld>
            <a:endParaRPr lang="en-US" dirty="0"/>
          </a:p>
        </p:txBody>
      </p:sp>
    </p:spTree>
    <p:extLst>
      <p:ext uri="{BB962C8B-B14F-4D97-AF65-F5344CB8AC3E}">
        <p14:creationId xmlns:p14="http://schemas.microsoft.com/office/powerpoint/2010/main" val="2001489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CGI is an advanced technology demonstrator for future missions that will directly image Earth-like exoplanets. (e.g. </a:t>
            </a:r>
            <a:r>
              <a:rPr lang="en-US" sz="1200" kern="1200" dirty="0" err="1">
                <a:solidFill>
                  <a:schemeClr val="tx1"/>
                </a:solidFill>
                <a:effectLst/>
                <a:latin typeface="+mn-lt"/>
                <a:ea typeface="+mn-ea"/>
                <a:cs typeface="+mn-cs"/>
              </a:rPr>
              <a:t>HabEx</a:t>
            </a:r>
            <a:r>
              <a:rPr lang="en-US" sz="1200" kern="1200" dirty="0">
                <a:solidFill>
                  <a:schemeClr val="tx1"/>
                </a:solidFill>
                <a:effectLst/>
                <a:latin typeface="+mn-lt"/>
                <a:ea typeface="+mn-ea"/>
                <a:cs typeface="+mn-cs"/>
              </a:rPr>
              <a:t> and LUVOIR) </a:t>
            </a:r>
          </a:p>
          <a:p>
            <a:r>
              <a:rPr lang="en-US" sz="1200" kern="1200" dirty="0">
                <a:solidFill>
                  <a:schemeClr val="tx1"/>
                </a:solidFill>
                <a:effectLst/>
                <a:latin typeface="+mn-lt"/>
                <a:ea typeface="+mn-ea"/>
                <a:cs typeface="+mn-cs"/>
              </a:rPr>
              <a:t>As discussed before, these future missions to image earth-like planets will have to perform 10,000x better than today’s facilities. By demonstrating these tools in an integrated end-to-end system and enabling scientific observing operations, NASA will validate performance models and provide the pathway for potential future flagship missions.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short, CGI achieves that capability through improvements in several areas: </a:t>
            </a:r>
          </a:p>
          <a:p>
            <a:pPr lvl="0"/>
            <a:r>
              <a:rPr lang="en-US" sz="1200" kern="1200" dirty="0">
                <a:solidFill>
                  <a:schemeClr val="tx1"/>
                </a:solidFill>
                <a:effectLst/>
                <a:latin typeface="+mn-lt"/>
                <a:ea typeface="+mn-ea"/>
                <a:cs typeface="+mn-cs"/>
              </a:rPr>
              <a:t>Hardware: space-qualified (TRL9) deformable mirrors, detectors, and coronagraphs</a:t>
            </a:r>
          </a:p>
          <a:p>
            <a:pPr lvl="0"/>
            <a:r>
              <a:rPr lang="en-US" sz="1200" kern="1200" dirty="0">
                <a:solidFill>
                  <a:schemeClr val="tx1"/>
                </a:solidFill>
                <a:effectLst/>
                <a:latin typeface="+mn-lt"/>
                <a:ea typeface="+mn-ea"/>
                <a:cs typeface="+mn-cs"/>
              </a:rPr>
              <a:t>Algorithms: wavefront sensing and control; post-processing of integral field spectrograph, polarimetric, and extended object data</a:t>
            </a:r>
          </a:p>
          <a:p>
            <a:pPr lvl="0"/>
            <a:r>
              <a:rPr lang="en-US" sz="1200" kern="1200" dirty="0">
                <a:solidFill>
                  <a:schemeClr val="tx1"/>
                </a:solidFill>
                <a:effectLst/>
                <a:latin typeface="+mn-lt"/>
                <a:ea typeface="+mn-ea"/>
                <a:cs typeface="+mn-cs"/>
              </a:rPr>
              <a:t>Validation of telescope and instrument models at high accuracy and precision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Suppressing the starlight requires a combination of two things: </a:t>
            </a:r>
          </a:p>
          <a:p>
            <a:pPr lvl="0"/>
            <a:r>
              <a:rPr lang="en-US" sz="1200" kern="1200" dirty="0">
                <a:solidFill>
                  <a:schemeClr val="tx1"/>
                </a:solidFill>
                <a:effectLst/>
                <a:latin typeface="+mn-lt"/>
                <a:ea typeface="+mn-ea"/>
                <a:cs typeface="+mn-cs"/>
              </a:rPr>
              <a:t>blocking as much starlight as possible with “coronagraph masks,” (think of how you use your hand to block the sun if you want to see a plane flying by)</a:t>
            </a:r>
          </a:p>
          <a:p>
            <a:pPr lvl="0"/>
            <a:r>
              <a:rPr lang="en-US" sz="1200" kern="1200" dirty="0">
                <a:solidFill>
                  <a:schemeClr val="tx1"/>
                </a:solidFill>
                <a:effectLst/>
                <a:latin typeface="+mn-lt"/>
                <a:ea typeface="+mn-ea"/>
                <a:cs typeface="+mn-cs"/>
              </a:rPr>
              <a:t>Automatically measuring the remaining glare and correcting for it with a “deformable mirror.” Since light is a wave, astronomers call this process “wavefront sensing and control.”  Deformable mirrors must be shaped very precisely in real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CGI will be the first space telescope with high-performance wavefront sensing and control. One of CGI’s primary goals is to figure out how to translate this ground-based technology into a hardy, space-qualified system, while simultaneously improving its performance by orders of magnitude. State of the art ground-based systems today can sense and correct wavefront errors to &lt;100 nanometers (RMS). CGI must stabilize the wavefront to &lt;100 picometers (RMS), and future </a:t>
            </a:r>
            <a:r>
              <a:rPr lang="en-US" sz="1200" kern="1200" dirty="0" err="1">
                <a:solidFill>
                  <a:schemeClr val="tx1"/>
                </a:solidFill>
                <a:effectLst/>
                <a:latin typeface="+mn-lt"/>
                <a:ea typeface="+mn-ea"/>
                <a:cs typeface="+mn-cs"/>
              </a:rPr>
              <a:t>exo</a:t>
            </a:r>
            <a:r>
              <a:rPr lang="en-US" sz="1200" kern="1200" dirty="0">
                <a:solidFill>
                  <a:schemeClr val="tx1"/>
                </a:solidFill>
                <a:effectLst/>
                <a:latin typeface="+mn-lt"/>
                <a:ea typeface="+mn-ea"/>
                <a:cs typeface="+mn-cs"/>
              </a:rPr>
              <a:t>-Earth imaging missions aim for &lt;10 pm RMS.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CGI’s specially-designed coronagraph masks block starlight much better than those on current telescopes. These designs also have to be robust to effects that aren’t important at today’s poorer level of performance (such as accounting for the differences between the image quality in each polarization of light).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CGI will have advanced scientific cameras. It will include an ‘integral field spectrograph’ – a type of camera that takes a low resolution spectrum at every point in the image simultaneously. The most novel technology, though, is the electron-multiplying CCD (EMCCD) detector. This detector has exceptionally good sensitivity at very low light levels, and CGI will use it in uncharted territory – photon counting mode. A Jupiter-like planet around a nearby star is so faint that CGI will only receive photons from it once every couple minutes. CGI will literally count the photons as they arrive. JPL is working to space qualify these EMCCDs and characterize their performance at an unprecedented level of precision.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CGI must also build sophisticated data processing software, because even the precision coronagraphs + wavefront sensing and control can’t remove all the starlight. Data processing software must be able to remove the last of the remaining starlight to uncover the faint planets beneath.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634DC-802B-4E76-9549-72AF9455C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82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Add link to submitted NAS Whitepaper to the Exoplanet Strategy.</a:t>
            </a:r>
          </a:p>
          <a:p>
            <a:r>
              <a:rPr lang="en-US" dirty="0"/>
              <a:t>Add caption with date here, edited from Vanesa’s blurb.-- This is Phase A, etc. </a:t>
            </a:r>
          </a:p>
        </p:txBody>
      </p:sp>
      <p:sp>
        <p:nvSpPr>
          <p:cNvPr id="4" name="Slide Number Placeholder 3"/>
          <p:cNvSpPr>
            <a:spLocks noGrp="1"/>
          </p:cNvSpPr>
          <p:nvPr>
            <p:ph type="sldNum" sz="quarter" idx="5"/>
          </p:nvPr>
        </p:nvSpPr>
        <p:spPr/>
        <p:txBody>
          <a:bodyPr/>
          <a:lstStyle/>
          <a:p>
            <a:fld id="{7FE634DC-802B-4E76-9549-72AF9455C8C2}" type="slidenum">
              <a:rPr lang="en-US" smtClean="0"/>
              <a:t>3</a:t>
            </a:fld>
            <a:endParaRPr lang="en-US" dirty="0"/>
          </a:p>
        </p:txBody>
      </p:sp>
    </p:spTree>
    <p:extLst>
      <p:ext uri="{BB962C8B-B14F-4D97-AF65-F5344CB8AC3E}">
        <p14:creationId xmlns:p14="http://schemas.microsoft.com/office/powerpoint/2010/main" val="4088173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terms of schedule: we have begun implementation, with instrument delivery planned in the 2</a:t>
            </a:r>
            <a:r>
              <a:rPr lang="en-US" baseline="30000" dirty="0"/>
              <a:t>nd</a:t>
            </a:r>
            <a:r>
              <a:rPr lang="en-US" dirty="0"/>
              <a:t> half of 2023. The observatory is planned to launch in late 2025, with an initial 90 day checkout period for the telescope and instruments. Then  CGI is notionally allocated ~2200hr of observing time spread across the next 18 months of the mission. This is where we will check off our technology demonstration goals, using scientifically interesting targets that  I’ll discuss in the next few slides. If CGI performs well, it may be possible to have an extended science phase later in the mission, as part of the ~25% allocated for GO programs. This science phase isn’t guaranteed or even funded, but it is possible. If </a:t>
            </a:r>
            <a:r>
              <a:rPr lang="en-US" dirty="0" err="1"/>
              <a:t>starshade</a:t>
            </a:r>
            <a:r>
              <a:rPr lang="en-US" dirty="0"/>
              <a:t> rendezvous is selected by the decadal survey, it would happen during this phase. The CPP would begin in mid 2021 and would cover various aspects from target selection and observation design to data processing and calibration to performance analysis to alternative wavefront sensing and control algorithm development. If you’re at a US institution, keep an eye out for a ROSES call later this year. If you’re  not in the US but are in a Roman partner country or agency, you should inquire directly with your agency.</a:t>
            </a:r>
          </a:p>
        </p:txBody>
      </p:sp>
      <p:sp>
        <p:nvSpPr>
          <p:cNvPr id="4" name="Slide Number Placeholder 3"/>
          <p:cNvSpPr>
            <a:spLocks noGrp="1"/>
          </p:cNvSpPr>
          <p:nvPr>
            <p:ph type="sldNum" sz="quarter" idx="5"/>
          </p:nvPr>
        </p:nvSpPr>
        <p:spPr/>
        <p:txBody>
          <a:bodyPr/>
          <a:lstStyle/>
          <a:p>
            <a:fld id="{D7A385BD-4D5E-6A4D-9A61-AD22C22EE74F}" type="slidenum">
              <a:rPr lang="en-US" smtClean="0"/>
              <a:t>4</a:t>
            </a:fld>
            <a:endParaRPr lang="en-US"/>
          </a:p>
        </p:txBody>
      </p:sp>
    </p:spTree>
    <p:extLst>
      <p:ext uri="{BB962C8B-B14F-4D97-AF65-F5344CB8AC3E}">
        <p14:creationId xmlns:p14="http://schemas.microsoft.com/office/powerpoint/2010/main" val="2135440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Ilya to present</a:t>
            </a:r>
          </a:p>
        </p:txBody>
      </p:sp>
      <p:sp>
        <p:nvSpPr>
          <p:cNvPr id="4" name="Slide Number Placeholder 3"/>
          <p:cNvSpPr>
            <a:spLocks noGrp="1"/>
          </p:cNvSpPr>
          <p:nvPr>
            <p:ph type="sldNum" sz="quarter" idx="5"/>
          </p:nvPr>
        </p:nvSpPr>
        <p:spPr/>
        <p:txBody>
          <a:bodyPr/>
          <a:lstStyle/>
          <a:p>
            <a:fld id="{7FE634DC-802B-4E76-9549-72AF9455C8C2}" type="slidenum">
              <a:rPr lang="en-US" smtClean="0"/>
              <a:t>7</a:t>
            </a:fld>
            <a:endParaRPr lang="en-US" dirty="0"/>
          </a:p>
        </p:txBody>
      </p:sp>
    </p:spTree>
    <p:extLst>
      <p:ext uri="{BB962C8B-B14F-4D97-AF65-F5344CB8AC3E}">
        <p14:creationId xmlns:p14="http://schemas.microsoft.com/office/powerpoint/2010/main" val="1331293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235962-700D-4AD0-9D2B-4730E0938858}" type="slidenum">
              <a:rPr lang="en-US" smtClean="0"/>
              <a:t>9</a:t>
            </a:fld>
            <a:endParaRPr lang="en-US"/>
          </a:p>
        </p:txBody>
      </p:sp>
    </p:spTree>
    <p:extLst>
      <p:ext uri="{BB962C8B-B14F-4D97-AF65-F5344CB8AC3E}">
        <p14:creationId xmlns:p14="http://schemas.microsoft.com/office/powerpoint/2010/main" val="3637231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235962-700D-4AD0-9D2B-4730E0938858}" type="slidenum">
              <a:rPr lang="en-US" smtClean="0"/>
              <a:t>11</a:t>
            </a:fld>
            <a:endParaRPr lang="en-US"/>
          </a:p>
        </p:txBody>
      </p:sp>
    </p:spTree>
    <p:extLst>
      <p:ext uri="{BB962C8B-B14F-4D97-AF65-F5344CB8AC3E}">
        <p14:creationId xmlns:p14="http://schemas.microsoft.com/office/powerpoint/2010/main" val="330422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235962-700D-4AD0-9D2B-4730E0938858}" type="slidenum">
              <a:rPr lang="en-US" smtClean="0"/>
              <a:t>12</a:t>
            </a:fld>
            <a:endParaRPr lang="en-US"/>
          </a:p>
        </p:txBody>
      </p:sp>
    </p:spTree>
    <p:extLst>
      <p:ext uri="{BB962C8B-B14F-4D97-AF65-F5344CB8AC3E}">
        <p14:creationId xmlns:p14="http://schemas.microsoft.com/office/powerpoint/2010/main" val="3409627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235962-700D-4AD0-9D2B-4730E0938858}" type="slidenum">
              <a:rPr lang="en-US" smtClean="0"/>
              <a:t>13</a:t>
            </a:fld>
            <a:endParaRPr lang="en-US"/>
          </a:p>
        </p:txBody>
      </p:sp>
    </p:spTree>
    <p:extLst>
      <p:ext uri="{BB962C8B-B14F-4D97-AF65-F5344CB8AC3E}">
        <p14:creationId xmlns:p14="http://schemas.microsoft.com/office/powerpoint/2010/main" val="589620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800100"/>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1" name="Text Placeholder 10">
            <a:extLst>
              <a:ext uri="{FF2B5EF4-FFF2-40B4-BE49-F238E27FC236}">
                <a16:creationId xmlns:a16="http://schemas.microsoft.com/office/drawing/2014/main" id="{6919D2CE-FF76-FF46-A63D-F84915098AD6}"/>
              </a:ext>
            </a:extLst>
          </p:cNvPr>
          <p:cNvSpPr>
            <a:spLocks noGrp="1"/>
          </p:cNvSpPr>
          <p:nvPr>
            <p:ph type="body" sz="quarter" idx="13"/>
          </p:nvPr>
        </p:nvSpPr>
        <p:spPr>
          <a:xfrm>
            <a:off x="2514600" y="2065734"/>
            <a:ext cx="4114800" cy="685800"/>
          </a:xfrm>
        </p:spPr>
        <p:txBody>
          <a:bodyPr anchor="ctr"/>
          <a:lstStyle>
            <a:lvl1pPr marL="0" indent="0" algn="ctr">
              <a:buNone/>
              <a:defRPr sz="1800"/>
            </a:lvl1pPr>
            <a:lvl2pPr marL="342900" indent="0">
              <a:buNone/>
              <a:defRPr sz="1350"/>
            </a:lvl2pPr>
            <a:lvl3pPr marL="685800" indent="0">
              <a:buNone/>
              <a:defRPr sz="1200"/>
            </a:lvl3pPr>
            <a:lvl4pPr marL="1028700" indent="0">
              <a:buNone/>
              <a:defRPr sz="1050"/>
            </a:lvl4pPr>
            <a:lvl5pPr marL="1371600" indent="0">
              <a:buNone/>
              <a:defRPr sz="1050"/>
            </a:lvl5pPr>
          </a:lstStyle>
          <a:p>
            <a:pPr lvl="0"/>
            <a:r>
              <a:rPr lang="en-US" dirty="0"/>
              <a:t>Edit Master text styles</a:t>
            </a:r>
          </a:p>
        </p:txBody>
      </p:sp>
      <p:pic>
        <p:nvPicPr>
          <p:cNvPr id="9" name="Picture 8">
            <a:extLst>
              <a:ext uri="{FF2B5EF4-FFF2-40B4-BE49-F238E27FC236}">
                <a16:creationId xmlns:a16="http://schemas.microsoft.com/office/drawing/2014/main" id="{1077D4AB-89C3-8A4E-BD76-EA2BF73E89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
            <a:ext cx="615458" cy="615458"/>
          </a:xfrm>
          <a:prstGeom prst="rect">
            <a:avLst/>
          </a:prstGeom>
        </p:spPr>
      </p:pic>
      <p:pic>
        <p:nvPicPr>
          <p:cNvPr id="10" name="Picture 2">
            <a:extLst>
              <a:ext uri="{FF2B5EF4-FFF2-40B4-BE49-F238E27FC236}">
                <a16:creationId xmlns:a16="http://schemas.microsoft.com/office/drawing/2014/main" id="{BEA700E5-91C7-8F4A-A88A-33721D0CEFD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47026" y="135202"/>
            <a:ext cx="1841599" cy="34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06771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ancy Title Slid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CCA4936-F5B4-A84E-B298-8595232457F6}"/>
              </a:ext>
            </a:extLst>
          </p:cNvPr>
          <p:cNvGrpSpPr/>
          <p:nvPr userDrawn="1"/>
        </p:nvGrpSpPr>
        <p:grpSpPr>
          <a:xfrm>
            <a:off x="-1" y="0"/>
            <a:ext cx="9144001" cy="5143500"/>
            <a:chOff x="-1" y="0"/>
            <a:chExt cx="9144001" cy="6858000"/>
          </a:xfrm>
        </p:grpSpPr>
        <p:sp>
          <p:nvSpPr>
            <p:cNvPr id="15" name="Rectangle 14">
              <a:extLst>
                <a:ext uri="{FF2B5EF4-FFF2-40B4-BE49-F238E27FC236}">
                  <a16:creationId xmlns:a16="http://schemas.microsoft.com/office/drawing/2014/main" id="{4195F431-C083-0949-B19C-4A0F2E152E78}"/>
                </a:ext>
              </a:extLst>
            </p:cNvPr>
            <p:cNvSpPr/>
            <p:nvPr userDrawn="1"/>
          </p:nvSpPr>
          <p:spPr>
            <a:xfrm>
              <a:off x="0" y="0"/>
              <a:ext cx="9144000" cy="1143000"/>
            </a:xfrm>
            <a:prstGeom prst="rect">
              <a:avLst/>
            </a:prstGeom>
            <a:solidFill>
              <a:srgbClr val="0000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A816749C-C267-5848-92D2-D75895222E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129748"/>
              <a:ext cx="9144001" cy="5728252"/>
            </a:xfrm>
            <a:prstGeom prst="rect">
              <a:avLst/>
            </a:prstGeom>
            <a:ln>
              <a:solidFill>
                <a:srgbClr val="000000"/>
              </a:solidFill>
            </a:ln>
          </p:spPr>
        </p:pic>
      </p:grpSp>
      <p:sp>
        <p:nvSpPr>
          <p:cNvPr id="10" name="Rectangle 78">
            <a:extLst>
              <a:ext uri="{FF2B5EF4-FFF2-40B4-BE49-F238E27FC236}">
                <a16:creationId xmlns:a16="http://schemas.microsoft.com/office/drawing/2014/main" id="{57C94188-2A3C-DE47-8D19-AEA1E8216A9A}"/>
              </a:ext>
            </a:extLst>
          </p:cNvPr>
          <p:cNvSpPr>
            <a:spLocks noChangeArrowheads="1"/>
          </p:cNvSpPr>
          <p:nvPr userDrawn="1"/>
        </p:nvSpPr>
        <p:spPr bwMode="auto">
          <a:xfrm>
            <a:off x="-76200" y="4497169"/>
            <a:ext cx="5237479" cy="669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rIns="34290">
            <a:spAutoFit/>
          </a:bodyPr>
          <a:lstStyle/>
          <a:p>
            <a:pPr algn="ctr"/>
            <a:r>
              <a:rPr lang="en-US" sz="750" b="1" dirty="0">
                <a:solidFill>
                  <a:schemeClr val="bg1"/>
                </a:solidFill>
                <a:latin typeface="Arial Narrow" pitchFamily="34" charset="0"/>
              </a:rPr>
              <a:t> • NASA GODDARD SPACE FLIGHT CENTER</a:t>
            </a:r>
            <a:r>
              <a:rPr lang="en-US" sz="750" b="1" baseline="0" dirty="0">
                <a:solidFill>
                  <a:schemeClr val="bg1"/>
                </a:solidFill>
                <a:latin typeface="Arial Narrow" pitchFamily="34" charset="0"/>
              </a:rPr>
              <a:t> </a:t>
            </a:r>
            <a:r>
              <a:rPr lang="en-US" sz="750" b="1" dirty="0">
                <a:solidFill>
                  <a:schemeClr val="bg1"/>
                </a:solidFill>
                <a:latin typeface="Arial Narrow" pitchFamily="34" charset="0"/>
              </a:rPr>
              <a:t>• JET</a:t>
            </a:r>
            <a:r>
              <a:rPr lang="en-US" sz="750" b="1" baseline="0" dirty="0">
                <a:solidFill>
                  <a:schemeClr val="bg1"/>
                </a:solidFill>
                <a:latin typeface="Arial Narrow" pitchFamily="34" charset="0"/>
              </a:rPr>
              <a:t> PROPULSION LABORATORY </a:t>
            </a:r>
            <a:r>
              <a:rPr lang="en-US" sz="750" b="1" dirty="0">
                <a:solidFill>
                  <a:schemeClr val="bg1"/>
                </a:solidFill>
                <a:latin typeface="Arial Narrow" pitchFamily="34" charset="0"/>
              </a:rPr>
              <a:t>•</a:t>
            </a:r>
          </a:p>
          <a:p>
            <a:pPr algn="ctr"/>
            <a:r>
              <a:rPr lang="en-US" sz="750" b="1" dirty="0">
                <a:solidFill>
                  <a:schemeClr val="bg1"/>
                </a:solidFill>
                <a:latin typeface="Arial Narrow" pitchFamily="34" charset="0"/>
              </a:rPr>
              <a:t>• L3HARRIS TECHNOLOGIES •  BALL</a:t>
            </a:r>
            <a:r>
              <a:rPr lang="en-US" sz="750" b="1" baseline="0" dirty="0">
                <a:solidFill>
                  <a:schemeClr val="bg1"/>
                </a:solidFill>
                <a:latin typeface="Arial Narrow" pitchFamily="34" charset="0"/>
              </a:rPr>
              <a:t> AEROSPACE</a:t>
            </a:r>
            <a:r>
              <a:rPr lang="en-US" sz="750" b="1" dirty="0">
                <a:solidFill>
                  <a:schemeClr val="bg1"/>
                </a:solidFill>
                <a:latin typeface="Arial Narrow" pitchFamily="34" charset="0"/>
              </a:rPr>
              <a:t> • TELEDYNE • NASA KENNEDY SPACE CENTER •</a:t>
            </a:r>
          </a:p>
          <a:p>
            <a:pPr algn="ctr"/>
            <a:r>
              <a:rPr lang="en-US" sz="750" b="1" dirty="0">
                <a:solidFill>
                  <a:schemeClr val="bg1"/>
                </a:solidFill>
                <a:latin typeface="Arial Narrow" pitchFamily="34" charset="0"/>
              </a:rPr>
              <a:t> • SPACE TELESCOPE SCIENCE INSTITUTE • INFRARED PROCESSING AND ANALYSIS CENTER •</a:t>
            </a:r>
          </a:p>
          <a:p>
            <a:pPr algn="ctr"/>
            <a:r>
              <a:rPr lang="en-US" sz="750" b="1" dirty="0">
                <a:solidFill>
                  <a:schemeClr val="bg1"/>
                </a:solidFill>
                <a:latin typeface="Arial Narrow" pitchFamily="34" charset="0"/>
              </a:rPr>
              <a:t>• EUROPEAN SPACE AGENCY • JAPAN AEROSPACE EXPLORATION AGENCY •</a:t>
            </a:r>
          </a:p>
          <a:p>
            <a:pPr algn="ctr"/>
            <a:r>
              <a:rPr lang="en-US" sz="750" b="1" dirty="0">
                <a:solidFill>
                  <a:schemeClr val="bg1"/>
                </a:solidFill>
                <a:latin typeface="Arial Narrow" pitchFamily="34" charset="0"/>
              </a:rPr>
              <a:t>• CENTRE NATIONAL </a:t>
            </a:r>
            <a:r>
              <a:rPr lang="en-US" sz="750" b="1" dirty="0" err="1">
                <a:solidFill>
                  <a:schemeClr val="bg1"/>
                </a:solidFill>
                <a:latin typeface="Arial Narrow" pitchFamily="34" charset="0"/>
              </a:rPr>
              <a:t>d'ÉTUDES</a:t>
            </a:r>
            <a:r>
              <a:rPr lang="en-US" sz="750" b="1" dirty="0">
                <a:solidFill>
                  <a:schemeClr val="bg1"/>
                </a:solidFill>
                <a:latin typeface="Arial Narrow" pitchFamily="34" charset="0"/>
              </a:rPr>
              <a:t> SPATIALES • MAX PLANCK INSTITUTE FOR ASTRONOMY •</a:t>
            </a:r>
          </a:p>
        </p:txBody>
      </p:sp>
      <p:sp>
        <p:nvSpPr>
          <p:cNvPr id="3" name="Title 2">
            <a:extLst>
              <a:ext uri="{FF2B5EF4-FFF2-40B4-BE49-F238E27FC236}">
                <a16:creationId xmlns:a16="http://schemas.microsoft.com/office/drawing/2014/main" id="{AF0F41BF-C15F-C747-91D7-32C966ABC5F2}"/>
              </a:ext>
            </a:extLst>
          </p:cNvPr>
          <p:cNvSpPr>
            <a:spLocks noGrp="1"/>
          </p:cNvSpPr>
          <p:nvPr>
            <p:ph type="title" hasCustomPrompt="1"/>
          </p:nvPr>
        </p:nvSpPr>
        <p:spPr>
          <a:xfrm>
            <a:off x="4267200" y="971550"/>
            <a:ext cx="4419600" cy="1257300"/>
          </a:xfrm>
        </p:spPr>
        <p:txBody>
          <a:bodyPr/>
          <a:lstStyle>
            <a:lvl1pPr>
              <a:defRPr>
                <a:solidFill>
                  <a:schemeClr val="bg1"/>
                </a:solidFill>
              </a:defRPr>
            </a:lvl1pPr>
          </a:lstStyle>
          <a:p>
            <a:r>
              <a:rPr lang="en-US" dirty="0"/>
              <a:t>Click to edit title</a:t>
            </a:r>
          </a:p>
        </p:txBody>
      </p:sp>
      <p:sp>
        <p:nvSpPr>
          <p:cNvPr id="7" name="Text Placeholder 6">
            <a:extLst>
              <a:ext uri="{FF2B5EF4-FFF2-40B4-BE49-F238E27FC236}">
                <a16:creationId xmlns:a16="http://schemas.microsoft.com/office/drawing/2014/main" id="{E2C7057D-A597-8B49-8615-EDDC45124E6A}"/>
              </a:ext>
            </a:extLst>
          </p:cNvPr>
          <p:cNvSpPr>
            <a:spLocks noGrp="1"/>
          </p:cNvSpPr>
          <p:nvPr>
            <p:ph type="body" sz="quarter" idx="10" hasCustomPrompt="1"/>
          </p:nvPr>
        </p:nvSpPr>
        <p:spPr>
          <a:xfrm>
            <a:off x="4744278" y="2686050"/>
            <a:ext cx="3429000" cy="1200150"/>
          </a:xfrm>
        </p:spPr>
        <p:txBody>
          <a:bodyPr anchor="ctr"/>
          <a:lstStyle>
            <a:lvl1pPr marL="0" indent="0" algn="ctr">
              <a:spcBef>
                <a:spcPts val="900"/>
              </a:spcBef>
              <a:spcAft>
                <a:spcPts val="900"/>
              </a:spcAft>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author &amp; date</a:t>
            </a:r>
          </a:p>
        </p:txBody>
      </p:sp>
      <p:pic>
        <p:nvPicPr>
          <p:cNvPr id="12" name="Picture 2">
            <a:extLst>
              <a:ext uri="{FF2B5EF4-FFF2-40B4-BE49-F238E27FC236}">
                <a16:creationId xmlns:a16="http://schemas.microsoft.com/office/drawing/2014/main" id="{92159259-B987-EB41-8114-AF67AC228916}"/>
              </a:ext>
            </a:extLst>
          </p:cNvPr>
          <p:cNvPicPr>
            <a:picLocks noChangeAspect="1" noChangeArrowheads="1"/>
          </p:cNvPicPr>
          <p:nvPr userDrawn="1"/>
        </p:nvPicPr>
        <p:blipFill>
          <a:blip r:embed="rId3">
            <a:clrChange>
              <a:clrFrom>
                <a:srgbClr val="231F20"/>
              </a:clrFrom>
              <a:clrTo>
                <a:srgbClr val="231F20">
                  <a:alpha val="0"/>
                </a:srgbClr>
              </a:clrTo>
            </a:clrChange>
            <a:extLst>
              <a:ext uri="{28A0092B-C50C-407E-A947-70E740481C1C}">
                <a14:useLocalDpi xmlns:a14="http://schemas.microsoft.com/office/drawing/2010/main" val="0"/>
              </a:ext>
            </a:extLst>
          </a:blip>
          <a:srcRect/>
          <a:stretch>
            <a:fillRect/>
          </a:stretch>
        </p:blipFill>
        <p:spPr bwMode="auto">
          <a:xfrm>
            <a:off x="7199608" y="133022"/>
            <a:ext cx="1828800" cy="3450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381FA6C-68FD-5242-B190-DC0A93CC6BB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617728" cy="617728"/>
          </a:xfrm>
          <a:prstGeom prst="rect">
            <a:avLst/>
          </a:prstGeom>
        </p:spPr>
      </p:pic>
    </p:spTree>
    <p:extLst>
      <p:ext uri="{BB962C8B-B14F-4D97-AF65-F5344CB8AC3E}">
        <p14:creationId xmlns:p14="http://schemas.microsoft.com/office/powerpoint/2010/main" val="3300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A326-1178-2741-810C-64EE03283C5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A8BC290-E542-B840-9106-AF091DD7850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2" name="Picture 11">
            <a:extLst>
              <a:ext uri="{FF2B5EF4-FFF2-40B4-BE49-F238E27FC236}">
                <a16:creationId xmlns:a16="http://schemas.microsoft.com/office/drawing/2014/main" id="{E22B2D43-A5A3-E24F-9CB0-EFB83ED923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
            <a:ext cx="615458" cy="615458"/>
          </a:xfrm>
          <a:prstGeom prst="rect">
            <a:avLst/>
          </a:prstGeom>
        </p:spPr>
      </p:pic>
      <p:pic>
        <p:nvPicPr>
          <p:cNvPr id="13" name="Picture 2">
            <a:extLst>
              <a:ext uri="{FF2B5EF4-FFF2-40B4-BE49-F238E27FC236}">
                <a16:creationId xmlns:a16="http://schemas.microsoft.com/office/drawing/2014/main" id="{62AEE5F9-7706-AC46-A0F1-9D96F83A5F1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47026" y="135202"/>
            <a:ext cx="1841599" cy="34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533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1" y="1200151"/>
            <a:ext cx="8229599" cy="3394472"/>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2250240" y="4880242"/>
            <a:ext cx="4652010" cy="213963"/>
          </a:xfrm>
          <a:prstGeom prst="rect">
            <a:avLst/>
          </a:prstGeom>
        </p:spPr>
        <p:txBody>
          <a:bodyPr vert="horz" lIns="0" tIns="0" rIns="0" bIns="0" rtlCol="0" anchor="b" anchorCtr="0"/>
          <a:lstStyle>
            <a:lvl1pPr algn="ctr">
              <a:defRPr sz="600">
                <a:solidFill>
                  <a:srgbClr val="FF0000"/>
                </a:solidFill>
                <a:latin typeface="Arial Narrow" panose="020B0606020202030204" pitchFamily="34" charset="0"/>
              </a:defRPr>
            </a:lvl1pPr>
          </a:lstStyle>
          <a:p>
            <a:endParaRPr lang="en-US" dirty="0"/>
          </a:p>
        </p:txBody>
      </p:sp>
      <p:sp>
        <p:nvSpPr>
          <p:cNvPr id="13" name="Slide Number Placeholder 5"/>
          <p:cNvSpPr>
            <a:spLocks noGrp="1"/>
          </p:cNvSpPr>
          <p:nvPr>
            <p:ph type="sldNum" sz="quarter" idx="4"/>
          </p:nvPr>
        </p:nvSpPr>
        <p:spPr>
          <a:xfrm>
            <a:off x="7800230" y="4927089"/>
            <a:ext cx="1115170" cy="168705"/>
          </a:xfrm>
          <a:prstGeom prst="rect">
            <a:avLst/>
          </a:prstGeom>
        </p:spPr>
        <p:txBody>
          <a:bodyPr vert="horz" lIns="0" tIns="0" rIns="0" bIns="0" rtlCol="0" anchor="b" anchorCtr="0"/>
          <a:lstStyle>
            <a:lvl1pPr algn="r">
              <a:defRPr sz="675">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sp>
        <p:nvSpPr>
          <p:cNvPr id="9" name="Date Placeholder 3"/>
          <p:cNvSpPr>
            <a:spLocks noGrp="1"/>
          </p:cNvSpPr>
          <p:nvPr>
            <p:ph type="dt" sz="half" idx="2"/>
          </p:nvPr>
        </p:nvSpPr>
        <p:spPr>
          <a:xfrm>
            <a:off x="233392" y="4974795"/>
            <a:ext cx="2057400" cy="119403"/>
          </a:xfrm>
          <a:prstGeom prst="rect">
            <a:avLst/>
          </a:prstGeom>
        </p:spPr>
        <p:txBody>
          <a:bodyPr vert="horz" lIns="0" tIns="0" rIns="0" bIns="0" rtlCol="0" anchor="b" anchorCtr="0"/>
          <a:lstStyle>
            <a:lvl1pPr algn="l">
              <a:defRPr sz="675">
                <a:solidFill>
                  <a:schemeClr val="tx1">
                    <a:tint val="75000"/>
                  </a:schemeClr>
                </a:solidFill>
                <a:latin typeface="Arial" panose="020B0604020202020204" pitchFamily="34" charset="0"/>
                <a:cs typeface="Arial" panose="020B0604020202020204" pitchFamily="34" charset="0"/>
              </a:defRPr>
            </a:lvl1pPr>
          </a:lstStyle>
          <a:p>
            <a:fld id="{D1E1D22B-BACA-9B4B-B856-46ADCF407E61}" type="datetime1">
              <a:rPr lang="en-US" smtClean="0"/>
              <a:t>2/25/21</a:t>
            </a:fld>
            <a:endParaRPr lang="en-US" dirty="0"/>
          </a:p>
        </p:txBody>
      </p:sp>
      <p:pic>
        <p:nvPicPr>
          <p:cNvPr id="10" name="Picture 9">
            <a:extLst>
              <a:ext uri="{FF2B5EF4-FFF2-40B4-BE49-F238E27FC236}">
                <a16:creationId xmlns:a16="http://schemas.microsoft.com/office/drawing/2014/main" id="{10826082-5135-1B4F-AF0E-01EF37927E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
            <a:ext cx="615458" cy="615458"/>
          </a:xfrm>
          <a:prstGeom prst="rect">
            <a:avLst/>
          </a:prstGeom>
        </p:spPr>
      </p:pic>
      <p:pic>
        <p:nvPicPr>
          <p:cNvPr id="14" name="Picture 2">
            <a:extLst>
              <a:ext uri="{FF2B5EF4-FFF2-40B4-BE49-F238E27FC236}">
                <a16:creationId xmlns:a16="http://schemas.microsoft.com/office/drawing/2014/main" id="{5E6BA6E2-BC56-C145-84B4-9C4B08B7FBD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47026" y="135202"/>
            <a:ext cx="1841599" cy="3474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0E72538-FE8C-C743-BEBF-1AF7BF5861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1204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hasCustomPrompt="1"/>
          </p:nvPr>
        </p:nvSpPr>
        <p:spPr>
          <a:xfrm>
            <a:off x="131736" y="738107"/>
            <a:ext cx="8889074" cy="4050869"/>
          </a:xfrm>
        </p:spPr>
        <p:txBody>
          <a:bodyPr/>
          <a:lstStyle>
            <a:lvl1pPr>
              <a:defRPr sz="1575">
                <a:solidFill>
                  <a:schemeClr val="bg1"/>
                </a:solidFill>
              </a:defRPr>
            </a:lvl1pPr>
            <a:lvl2pPr>
              <a:defRPr sz="1350">
                <a:solidFill>
                  <a:schemeClr val="bg1"/>
                </a:solidFill>
              </a:defRPr>
            </a:lvl2pPr>
            <a:lvl3pPr>
              <a:defRPr sz="1125">
                <a:solidFill>
                  <a:schemeClr val="bg1"/>
                </a:solidFill>
              </a:defRPr>
            </a:lvl3pPr>
            <a:lvl4pPr>
              <a:defRPr sz="1013">
                <a:solidFill>
                  <a:schemeClr val="bg1"/>
                </a:solidFill>
              </a:defRPr>
            </a:lvl4pPr>
            <a:lvl5pPr>
              <a:defRPr sz="1013">
                <a:solidFill>
                  <a:schemeClr val="bg1"/>
                </a:solidFill>
              </a:defRPr>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EA52C67F-C5F1-F94F-A7BD-F652F7FFA8AC}" type="datetime1">
              <a:rPr lang="en-US" smtClean="0"/>
              <a:t>2/25/21</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C9FD03C4-8AD8-465C-90F8-9CB819E29248}" type="slidenum">
              <a:rPr lang="en-US" smtClean="0"/>
              <a:t>‹#›</a:t>
            </a:fld>
            <a:endParaRPr lang="en-US" dirty="0"/>
          </a:p>
        </p:txBody>
      </p:sp>
      <p:pic>
        <p:nvPicPr>
          <p:cNvPr id="9" name="Picture 2">
            <a:extLst>
              <a:ext uri="{FF2B5EF4-FFF2-40B4-BE49-F238E27FC236}">
                <a16:creationId xmlns:a16="http://schemas.microsoft.com/office/drawing/2014/main" id="{BC8B9E03-34D9-6943-B581-85EECD2C57EC}"/>
              </a:ext>
            </a:extLst>
          </p:cNvPr>
          <p:cNvPicPr>
            <a:picLocks noChangeAspect="1" noChangeArrowheads="1"/>
          </p:cNvPicPr>
          <p:nvPr userDrawn="1"/>
        </p:nvPicPr>
        <p:blipFill>
          <a:blip r:embed="rId2">
            <a:clrChange>
              <a:clrFrom>
                <a:srgbClr val="231F20"/>
              </a:clrFrom>
              <a:clrTo>
                <a:srgbClr val="231F20">
                  <a:alpha val="0"/>
                </a:srgbClr>
              </a:clrTo>
            </a:clrChange>
            <a:extLst>
              <a:ext uri="{28A0092B-C50C-407E-A947-70E740481C1C}">
                <a14:useLocalDpi xmlns:a14="http://schemas.microsoft.com/office/drawing/2010/main" val="0"/>
              </a:ext>
            </a:extLst>
          </a:blip>
          <a:srcRect/>
          <a:stretch>
            <a:fillRect/>
          </a:stretch>
        </p:blipFill>
        <p:spPr bwMode="auto">
          <a:xfrm>
            <a:off x="7199608" y="133022"/>
            <a:ext cx="1828800" cy="3450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81A560C-78F7-0848-85E0-E05079916F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617728" cy="617728"/>
          </a:xfrm>
          <a:prstGeom prst="rect">
            <a:avLst/>
          </a:prstGeom>
        </p:spPr>
      </p:pic>
    </p:spTree>
    <p:extLst>
      <p:ext uri="{BB962C8B-B14F-4D97-AF65-F5344CB8AC3E}">
        <p14:creationId xmlns:p14="http://schemas.microsoft.com/office/powerpoint/2010/main" val="2901556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hasCustomPrompt="1"/>
          </p:nvPr>
        </p:nvSpPr>
        <p:spPr>
          <a:xfrm>
            <a:off x="131736" y="738107"/>
            <a:ext cx="4362772" cy="4050869"/>
          </a:xfrm>
        </p:spPr>
        <p:txBody>
          <a:bodyPr/>
          <a:lstStyle>
            <a:lvl1pPr>
              <a:defRPr sz="1575">
                <a:solidFill>
                  <a:schemeClr val="bg1"/>
                </a:solidFill>
              </a:defRPr>
            </a:lvl1pPr>
            <a:lvl2pPr>
              <a:defRPr sz="1350">
                <a:solidFill>
                  <a:schemeClr val="bg1"/>
                </a:solidFill>
              </a:defRPr>
            </a:lvl2pPr>
            <a:lvl3pPr>
              <a:defRPr sz="1125">
                <a:solidFill>
                  <a:schemeClr val="bg1"/>
                </a:solidFill>
              </a:defRPr>
            </a:lvl3pPr>
            <a:lvl4pPr>
              <a:defRPr sz="1013">
                <a:solidFill>
                  <a:schemeClr val="bg1"/>
                </a:solidFill>
              </a:defRPr>
            </a:lvl4pPr>
            <a:lvl5pPr>
              <a:defRPr sz="1013">
                <a:solidFill>
                  <a:schemeClr val="bg1"/>
                </a:solidFill>
              </a:defRPr>
            </a:lvl5pPr>
            <a:lvl6pPr>
              <a:defRPr sz="1013"/>
            </a:lvl6pPr>
            <a:lvl7pPr>
              <a:defRPr sz="1013"/>
            </a:lvl7pPr>
            <a:lvl8pPr>
              <a:defRPr sz="1013"/>
            </a:lvl8pPr>
            <a:lvl9pPr>
              <a:defRPr sz="101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fld id="{D3D6A359-4825-2D4F-B14E-391967B87B89}" type="datetime1">
              <a:rPr lang="en-US" smtClean="0"/>
              <a:t>2/25/21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9FD03C4-8AD8-465C-90F8-9CB819E29248}" type="slidenum">
              <a:rPr lang="en-US" smtClean="0"/>
              <a:t>‹#›</a:t>
            </a:fld>
            <a:endParaRPr lang="en-US"/>
          </a:p>
        </p:txBody>
      </p:sp>
      <p:pic>
        <p:nvPicPr>
          <p:cNvPr id="9" name="Picture 2">
            <a:extLst>
              <a:ext uri="{FF2B5EF4-FFF2-40B4-BE49-F238E27FC236}">
                <a16:creationId xmlns:a16="http://schemas.microsoft.com/office/drawing/2014/main" id="{F8AFAE62-2DC7-CA4C-860D-1EF7CAB25753}"/>
              </a:ext>
            </a:extLst>
          </p:cNvPr>
          <p:cNvPicPr>
            <a:picLocks noChangeAspect="1" noChangeArrowheads="1"/>
          </p:cNvPicPr>
          <p:nvPr userDrawn="1"/>
        </p:nvPicPr>
        <p:blipFill>
          <a:blip r:embed="rId2">
            <a:clrChange>
              <a:clrFrom>
                <a:srgbClr val="231F20"/>
              </a:clrFrom>
              <a:clrTo>
                <a:srgbClr val="231F20">
                  <a:alpha val="0"/>
                </a:srgbClr>
              </a:clrTo>
            </a:clrChange>
            <a:extLst>
              <a:ext uri="{28A0092B-C50C-407E-A947-70E740481C1C}">
                <a14:useLocalDpi xmlns:a14="http://schemas.microsoft.com/office/drawing/2010/main" val="0"/>
              </a:ext>
            </a:extLst>
          </a:blip>
          <a:srcRect/>
          <a:stretch>
            <a:fillRect/>
          </a:stretch>
        </p:blipFill>
        <p:spPr bwMode="auto">
          <a:xfrm>
            <a:off x="7199608" y="133022"/>
            <a:ext cx="1828800" cy="3450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6DCF9C4-71E5-CF43-9A72-146806C0A6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617728" cy="617728"/>
          </a:xfrm>
          <a:prstGeom prst="rect">
            <a:avLst/>
          </a:prstGeom>
        </p:spPr>
      </p:pic>
    </p:spTree>
    <p:extLst>
      <p:ext uri="{BB962C8B-B14F-4D97-AF65-F5344CB8AC3E}">
        <p14:creationId xmlns:p14="http://schemas.microsoft.com/office/powerpoint/2010/main" val="758175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hasCustomPrompt="1"/>
          </p:nvPr>
        </p:nvSpPr>
        <p:spPr>
          <a:xfrm>
            <a:off x="131736" y="738107"/>
            <a:ext cx="4362772" cy="4050869"/>
          </a:xfrm>
        </p:spPr>
        <p:txBody>
          <a:bodyPr/>
          <a:lstStyle>
            <a:lvl1pPr>
              <a:defRPr sz="1575">
                <a:solidFill>
                  <a:schemeClr val="bg1"/>
                </a:solidFill>
              </a:defRPr>
            </a:lvl1pPr>
            <a:lvl2pPr>
              <a:defRPr sz="1350">
                <a:solidFill>
                  <a:schemeClr val="bg1"/>
                </a:solidFill>
              </a:defRPr>
            </a:lvl2pPr>
            <a:lvl3pPr>
              <a:defRPr sz="1125">
                <a:solidFill>
                  <a:schemeClr val="bg1"/>
                </a:solidFill>
              </a:defRPr>
            </a:lvl3pPr>
            <a:lvl4pPr>
              <a:defRPr sz="1013">
                <a:solidFill>
                  <a:schemeClr val="bg1"/>
                </a:solidFill>
              </a:defRPr>
            </a:lvl4pPr>
            <a:lvl5pPr>
              <a:defRPr sz="1013">
                <a:solidFill>
                  <a:schemeClr val="bg1"/>
                </a:solidFill>
              </a:defRPr>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739C1ABC-AEB1-F643-82E6-0D44AE177709}" type="datetime1">
              <a:rPr lang="en-US" smtClean="0"/>
              <a:t>2/25/21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9FD03C4-8AD8-465C-90F8-9CB819E29248}" type="slidenum">
              <a:rPr lang="en-US" smtClean="0"/>
              <a:t>‹#›</a:t>
            </a:fld>
            <a:endParaRPr lang="en-US"/>
          </a:p>
        </p:txBody>
      </p:sp>
      <p:pic>
        <p:nvPicPr>
          <p:cNvPr id="9" name="Picture 2">
            <a:extLst>
              <a:ext uri="{FF2B5EF4-FFF2-40B4-BE49-F238E27FC236}">
                <a16:creationId xmlns:a16="http://schemas.microsoft.com/office/drawing/2014/main" id="{4CF9C48A-4E7B-1C41-9DBF-4C7475B9C063}"/>
              </a:ext>
            </a:extLst>
          </p:cNvPr>
          <p:cNvPicPr>
            <a:picLocks noChangeAspect="1" noChangeArrowheads="1"/>
          </p:cNvPicPr>
          <p:nvPr userDrawn="1"/>
        </p:nvPicPr>
        <p:blipFill>
          <a:blip r:embed="rId2">
            <a:clrChange>
              <a:clrFrom>
                <a:srgbClr val="231F20"/>
              </a:clrFrom>
              <a:clrTo>
                <a:srgbClr val="231F20">
                  <a:alpha val="0"/>
                </a:srgbClr>
              </a:clrTo>
            </a:clrChange>
            <a:extLst>
              <a:ext uri="{28A0092B-C50C-407E-A947-70E740481C1C}">
                <a14:useLocalDpi xmlns:a14="http://schemas.microsoft.com/office/drawing/2010/main" val="0"/>
              </a:ext>
            </a:extLst>
          </a:blip>
          <a:srcRect/>
          <a:stretch>
            <a:fillRect/>
          </a:stretch>
        </p:blipFill>
        <p:spPr bwMode="auto">
          <a:xfrm>
            <a:off x="7199608" y="133022"/>
            <a:ext cx="1828800" cy="3450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388318-ACE6-C847-9727-748EEE9635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617728" cy="617728"/>
          </a:xfrm>
          <a:prstGeom prst="rect">
            <a:avLst/>
          </a:prstGeom>
        </p:spPr>
      </p:pic>
    </p:spTree>
    <p:extLst>
      <p:ext uri="{BB962C8B-B14F-4D97-AF65-F5344CB8AC3E}">
        <p14:creationId xmlns:p14="http://schemas.microsoft.com/office/powerpoint/2010/main" val="2699891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hasCustomPrompt="1"/>
          </p:nvPr>
        </p:nvSpPr>
        <p:spPr>
          <a:xfrm>
            <a:off x="131736" y="738107"/>
            <a:ext cx="4362772" cy="4050869"/>
          </a:xfrm>
        </p:spPr>
        <p:txBody>
          <a:bodyPr/>
          <a:lstStyle>
            <a:lvl1pPr>
              <a:defRPr sz="1575">
                <a:solidFill>
                  <a:schemeClr val="bg1"/>
                </a:solidFill>
              </a:defRPr>
            </a:lvl1pPr>
            <a:lvl2pPr>
              <a:defRPr sz="1350">
                <a:solidFill>
                  <a:schemeClr val="bg1"/>
                </a:solidFill>
              </a:defRPr>
            </a:lvl2pPr>
            <a:lvl3pPr>
              <a:defRPr sz="1125">
                <a:solidFill>
                  <a:schemeClr val="bg1"/>
                </a:solidFill>
              </a:defRPr>
            </a:lvl3pPr>
            <a:lvl4pPr>
              <a:defRPr sz="1013">
                <a:solidFill>
                  <a:schemeClr val="bg1"/>
                </a:solidFill>
              </a:defRPr>
            </a:lvl4pPr>
            <a:lvl5pPr>
              <a:defRPr sz="1013">
                <a:solidFill>
                  <a:schemeClr val="bg1"/>
                </a:solidFill>
              </a:defRPr>
            </a:lvl5pPr>
            <a:lvl6pPr>
              <a:defRPr sz="1013"/>
            </a:lvl6pPr>
            <a:lvl7pPr>
              <a:defRPr sz="1013"/>
            </a:lvl7pPr>
            <a:lvl8pPr>
              <a:defRPr sz="1013"/>
            </a:lvl8pPr>
            <a:lvl9pPr>
              <a:defRPr sz="101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fld id="{706EF7E8-CF33-CD48-9574-76E9C69DF7A3}" type="datetime1">
              <a:rPr lang="en-US" smtClean="0"/>
              <a:t>2/25/21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9FD03C4-8AD8-465C-90F8-9CB819E29248}" type="slidenum">
              <a:rPr lang="en-US" smtClean="0"/>
              <a:t>‹#›</a:t>
            </a:fld>
            <a:endParaRPr lang="en-US"/>
          </a:p>
        </p:txBody>
      </p:sp>
      <p:pic>
        <p:nvPicPr>
          <p:cNvPr id="9" name="Picture 2">
            <a:extLst>
              <a:ext uri="{FF2B5EF4-FFF2-40B4-BE49-F238E27FC236}">
                <a16:creationId xmlns:a16="http://schemas.microsoft.com/office/drawing/2014/main" id="{5B0C3738-FE27-6B4E-9CE4-393B4F09DE34}"/>
              </a:ext>
            </a:extLst>
          </p:cNvPr>
          <p:cNvPicPr>
            <a:picLocks noChangeAspect="1" noChangeArrowheads="1"/>
          </p:cNvPicPr>
          <p:nvPr userDrawn="1"/>
        </p:nvPicPr>
        <p:blipFill>
          <a:blip r:embed="rId2">
            <a:clrChange>
              <a:clrFrom>
                <a:srgbClr val="231F20"/>
              </a:clrFrom>
              <a:clrTo>
                <a:srgbClr val="231F20">
                  <a:alpha val="0"/>
                </a:srgbClr>
              </a:clrTo>
            </a:clrChange>
            <a:extLst>
              <a:ext uri="{28A0092B-C50C-407E-A947-70E740481C1C}">
                <a14:useLocalDpi xmlns:a14="http://schemas.microsoft.com/office/drawing/2010/main" val="0"/>
              </a:ext>
            </a:extLst>
          </a:blip>
          <a:srcRect/>
          <a:stretch>
            <a:fillRect/>
          </a:stretch>
        </p:blipFill>
        <p:spPr bwMode="auto">
          <a:xfrm>
            <a:off x="7199608" y="133022"/>
            <a:ext cx="1828800" cy="3450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D9D54F1-42DD-4D48-A572-732BF1519B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617728" cy="617728"/>
          </a:xfrm>
          <a:prstGeom prst="rect">
            <a:avLst/>
          </a:prstGeom>
        </p:spPr>
      </p:pic>
    </p:spTree>
    <p:extLst>
      <p:ext uri="{BB962C8B-B14F-4D97-AF65-F5344CB8AC3E}">
        <p14:creationId xmlns:p14="http://schemas.microsoft.com/office/powerpoint/2010/main" val="2525697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Content Placeholder 15"/>
          <p:cNvSpPr>
            <a:spLocks noGrp="1"/>
          </p:cNvSpPr>
          <p:nvPr>
            <p:ph sz="quarter" idx="11"/>
          </p:nvPr>
        </p:nvSpPr>
        <p:spPr>
          <a:xfrm>
            <a:off x="404730" y="739472"/>
            <a:ext cx="8286047" cy="3935896"/>
          </a:xfrm>
          <a:prstGeom prst="rect">
            <a:avLst/>
          </a:prstGeom>
        </p:spPr>
        <p:txBody>
          <a:bodyPr/>
          <a:lstStyle>
            <a:lvl1pPr marL="0" indent="0">
              <a:spcBef>
                <a:spcPts val="450"/>
              </a:spcBef>
              <a:buNone/>
              <a:defRPr>
                <a:solidFill>
                  <a:schemeClr val="tx1"/>
                </a:solidFill>
                <a:latin typeface="Calibri" panose="020F0502020204030204" pitchFamily="34" charset="0"/>
                <a:cs typeface="Calibri" panose="020F0502020204030204" pitchFamily="34" charset="0"/>
              </a:defRPr>
            </a:lvl1pPr>
            <a:lvl2pPr marL="342900" indent="-171450">
              <a:spcBef>
                <a:spcPts val="0"/>
              </a:spcBef>
              <a:spcAft>
                <a:spcPts val="150"/>
              </a:spcAft>
              <a:defRPr>
                <a:solidFill>
                  <a:schemeClr val="tx1"/>
                </a:solidFill>
                <a:latin typeface="Calibri" panose="020F0502020204030204" pitchFamily="34" charset="0"/>
                <a:cs typeface="Calibri" panose="020F0502020204030204" pitchFamily="34" charset="0"/>
              </a:defRPr>
            </a:lvl2pPr>
            <a:lvl3pPr marL="685800">
              <a:spcBef>
                <a:spcPts val="0"/>
              </a:spcBef>
              <a:spcAft>
                <a:spcPts val="150"/>
              </a:spcAft>
              <a:defRPr>
                <a:solidFill>
                  <a:schemeClr val="tx1"/>
                </a:solidFill>
                <a:latin typeface="Calibri" panose="020F0502020204030204" pitchFamily="34" charset="0"/>
                <a:cs typeface="Calibri" panose="020F0502020204030204" pitchFamily="34" charset="0"/>
              </a:defRPr>
            </a:lvl3pPr>
            <a:lvl4pPr marL="857250">
              <a:spcBef>
                <a:spcPts val="0"/>
              </a:spcBef>
              <a:spcAft>
                <a:spcPts val="150"/>
              </a:spcAft>
              <a:defRPr sz="1275">
                <a:solidFill>
                  <a:schemeClr val="tx1"/>
                </a:solidFill>
                <a:latin typeface="Calibri" panose="020F0502020204030204" pitchFamily="34" charset="0"/>
                <a:cs typeface="Calibri" panose="020F0502020204030204" pitchFamily="34" charset="0"/>
              </a:defRPr>
            </a:lvl4pPr>
            <a:lvl5pPr marL="1028700">
              <a:spcBef>
                <a:spcPts val="0"/>
              </a:spcBef>
              <a:defRPr>
                <a:solidFill>
                  <a:schemeClr val="tx1"/>
                </a:solidFill>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0EB943A8-0159-ED4E-9DEA-B93DAAEF5F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
            <a:ext cx="615458" cy="615458"/>
          </a:xfrm>
          <a:prstGeom prst="rect">
            <a:avLst/>
          </a:prstGeom>
        </p:spPr>
      </p:pic>
      <p:pic>
        <p:nvPicPr>
          <p:cNvPr id="9" name="Picture 2">
            <a:extLst>
              <a:ext uri="{FF2B5EF4-FFF2-40B4-BE49-F238E27FC236}">
                <a16:creationId xmlns:a16="http://schemas.microsoft.com/office/drawing/2014/main" id="{8ADC0406-EF8F-6C43-8174-4676F0DDCA2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47026" y="135202"/>
            <a:ext cx="1841599" cy="3474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D00B91D-9636-4641-A2C6-E31F00BEEF4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7929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Footer Placeholder 4"/>
          <p:cNvSpPr>
            <a:spLocks noGrp="1"/>
          </p:cNvSpPr>
          <p:nvPr>
            <p:ph type="ftr" sz="quarter" idx="3"/>
          </p:nvPr>
        </p:nvSpPr>
        <p:spPr>
          <a:xfrm>
            <a:off x="2250240" y="4880242"/>
            <a:ext cx="4652010" cy="213963"/>
          </a:xfrm>
          <a:prstGeom prst="rect">
            <a:avLst/>
          </a:prstGeom>
        </p:spPr>
        <p:txBody>
          <a:bodyPr vert="horz" lIns="0" tIns="0" rIns="0" bIns="0" rtlCol="0" anchor="b" anchorCtr="0"/>
          <a:lstStyle>
            <a:lvl1pPr algn="ctr">
              <a:defRPr sz="600">
                <a:solidFill>
                  <a:srgbClr val="FF0000"/>
                </a:solidFill>
                <a:latin typeface="Arial Narrow" panose="020B0606020202030204" pitchFamily="34" charset="0"/>
              </a:defRPr>
            </a:lvl1pPr>
          </a:lstStyle>
          <a:p>
            <a:endParaRPr lang="en-US" dirty="0"/>
          </a:p>
        </p:txBody>
      </p:sp>
      <p:sp>
        <p:nvSpPr>
          <p:cNvPr id="10" name="Slide Number Placeholder 5"/>
          <p:cNvSpPr>
            <a:spLocks noGrp="1"/>
          </p:cNvSpPr>
          <p:nvPr>
            <p:ph type="sldNum" sz="quarter" idx="4"/>
          </p:nvPr>
        </p:nvSpPr>
        <p:spPr>
          <a:xfrm>
            <a:off x="7800230" y="4927089"/>
            <a:ext cx="1115170" cy="168705"/>
          </a:xfrm>
          <a:prstGeom prst="rect">
            <a:avLst/>
          </a:prstGeom>
        </p:spPr>
        <p:txBody>
          <a:bodyPr vert="horz" lIns="0" tIns="0" rIns="0" bIns="0" rtlCol="0" anchor="b" anchorCtr="0"/>
          <a:lstStyle>
            <a:lvl1pPr algn="r">
              <a:defRPr sz="675">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sp>
        <p:nvSpPr>
          <p:cNvPr id="11" name="Date Placeholder 3"/>
          <p:cNvSpPr>
            <a:spLocks noGrp="1"/>
          </p:cNvSpPr>
          <p:nvPr>
            <p:ph type="dt" sz="half" idx="2"/>
          </p:nvPr>
        </p:nvSpPr>
        <p:spPr>
          <a:xfrm>
            <a:off x="233392" y="4974795"/>
            <a:ext cx="2057400" cy="119403"/>
          </a:xfrm>
          <a:prstGeom prst="rect">
            <a:avLst/>
          </a:prstGeom>
        </p:spPr>
        <p:txBody>
          <a:bodyPr vert="horz" lIns="0" tIns="0" rIns="0" bIns="0" rtlCol="0" anchor="b" anchorCtr="0"/>
          <a:lstStyle>
            <a:lvl1pPr algn="l">
              <a:defRPr sz="675">
                <a:solidFill>
                  <a:schemeClr val="tx1">
                    <a:tint val="75000"/>
                  </a:schemeClr>
                </a:solidFill>
                <a:latin typeface="Arial" panose="020B0604020202020204" pitchFamily="34" charset="0"/>
                <a:cs typeface="Arial" panose="020B0604020202020204" pitchFamily="34" charset="0"/>
              </a:defRPr>
            </a:lvl1pPr>
          </a:lstStyle>
          <a:p>
            <a:fld id="{D5AA9096-06DB-AF47-B4EF-A348C61B201B}" type="datetime1">
              <a:rPr lang="en-US" smtClean="0"/>
              <a:t>2/25/21</a:t>
            </a:fld>
            <a:endParaRPr lang="en-US" dirty="0"/>
          </a:p>
        </p:txBody>
      </p:sp>
      <p:pic>
        <p:nvPicPr>
          <p:cNvPr id="13" name="Picture 12">
            <a:extLst>
              <a:ext uri="{FF2B5EF4-FFF2-40B4-BE49-F238E27FC236}">
                <a16:creationId xmlns:a16="http://schemas.microsoft.com/office/drawing/2014/main" id="{ADC5B530-ABA1-6F45-AA2B-5249C08E34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
            <a:ext cx="615458" cy="615458"/>
          </a:xfrm>
          <a:prstGeom prst="rect">
            <a:avLst/>
          </a:prstGeom>
        </p:spPr>
      </p:pic>
      <p:pic>
        <p:nvPicPr>
          <p:cNvPr id="14" name="Picture 2">
            <a:extLst>
              <a:ext uri="{FF2B5EF4-FFF2-40B4-BE49-F238E27FC236}">
                <a16:creationId xmlns:a16="http://schemas.microsoft.com/office/drawing/2014/main" id="{E286971A-4B81-9948-AABD-D8A21F87E23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47026" y="135202"/>
            <a:ext cx="1841599" cy="3474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BA70E0B-A485-1D48-A3AF-52AEFAA80A2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1607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255000" y="4767263"/>
            <a:ext cx="431800" cy="273844"/>
          </a:xfrm>
          <a:prstGeom prst="rect">
            <a:avLst/>
          </a:prstGeom>
        </p:spPr>
        <p:txBody>
          <a:bodyPr/>
          <a:lstStyle/>
          <a:p>
            <a:fld id="{9B402786-918C-D846-A5E6-705928AE4161}" type="slidenum">
              <a:rPr lang="en-US" smtClean="0"/>
              <a:pPr/>
              <a:t>‹#›</a:t>
            </a:fld>
            <a:endParaRPr lang="en-US" dirty="0"/>
          </a:p>
        </p:txBody>
      </p:sp>
      <p:sp>
        <p:nvSpPr>
          <p:cNvPr id="4" name="Footer Placeholder 3"/>
          <p:cNvSpPr>
            <a:spLocks noGrp="1"/>
          </p:cNvSpPr>
          <p:nvPr>
            <p:ph type="ftr" sz="quarter" idx="11"/>
          </p:nvPr>
        </p:nvSpPr>
        <p:spPr>
          <a:xfrm>
            <a:off x="3158874" y="4767263"/>
            <a:ext cx="3200400" cy="273844"/>
          </a:xfrm>
          <a:prstGeom prst="rect">
            <a:avLst/>
          </a:prstGeom>
        </p:spPr>
        <p:txBody>
          <a:bodyPr/>
          <a:lstStyle/>
          <a:p>
            <a:r>
              <a:rPr lang="en-US"/>
              <a:t>Coronagraph Instrument Reference Information</a:t>
            </a:r>
            <a:endParaRPr lang="en-US" dirty="0"/>
          </a:p>
        </p:txBody>
      </p:sp>
      <p:sp>
        <p:nvSpPr>
          <p:cNvPr id="5" name="Date Placeholder 4"/>
          <p:cNvSpPr>
            <a:spLocks noGrp="1"/>
          </p:cNvSpPr>
          <p:nvPr>
            <p:ph type="dt" sz="half" idx="12"/>
          </p:nvPr>
        </p:nvSpPr>
        <p:spPr>
          <a:xfrm>
            <a:off x="457200" y="4767263"/>
            <a:ext cx="2133600" cy="273844"/>
          </a:xfrm>
          <a:prstGeom prst="rect">
            <a:avLst/>
          </a:prstGeom>
        </p:spPr>
        <p:txBody>
          <a:bodyPr/>
          <a:lstStyle/>
          <a:p>
            <a:r>
              <a:rPr lang="en-US"/>
              <a:t>February XX 2018</a:t>
            </a:r>
          </a:p>
        </p:txBody>
      </p:sp>
      <p:sp>
        <p:nvSpPr>
          <p:cNvPr id="11" name="Content Placeholder 2"/>
          <p:cNvSpPr>
            <a:spLocks noGrp="1"/>
          </p:cNvSpPr>
          <p:nvPr>
            <p:ph idx="1"/>
          </p:nvPr>
        </p:nvSpPr>
        <p:spPr>
          <a:xfrm>
            <a:off x="457201" y="1200151"/>
            <a:ext cx="8229599" cy="3394472"/>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24BB21E8-C4D5-C54B-AAB0-3F0B90018E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823031" cy="617273"/>
          </a:xfrm>
          <a:prstGeom prst="rect">
            <a:avLst/>
          </a:prstGeom>
        </p:spPr>
      </p:pic>
      <p:pic>
        <p:nvPicPr>
          <p:cNvPr id="10" name="Picture 2">
            <a:extLst>
              <a:ext uri="{FF2B5EF4-FFF2-40B4-BE49-F238E27FC236}">
                <a16:creationId xmlns:a16="http://schemas.microsoft.com/office/drawing/2014/main" id="{4E4D3940-CFAB-9A42-A768-D84734A385B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50384" y="167283"/>
            <a:ext cx="2086610" cy="2952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23EDC7-BBB5-034E-8852-C756EB0E4C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3553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1000" y="800100"/>
            <a:ext cx="8305800" cy="4000500"/>
          </a:xfrm>
        </p:spPr>
        <p:txBody>
          <a:bodyPr>
            <a:normAutofit/>
          </a:bodyPr>
          <a:lstStyle>
            <a:lvl1pPr>
              <a:defRPr sz="1500"/>
            </a:lvl1pPr>
            <a:lvl2pPr>
              <a:defRPr sz="135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7C4253B7-4313-1248-91FC-65853064E895}"/>
              </a:ext>
            </a:extLst>
          </p:cNvPr>
          <p:cNvSpPr>
            <a:spLocks noGrp="1"/>
          </p:cNvSpPr>
          <p:nvPr>
            <p:ph type="title"/>
          </p:nvPr>
        </p:nvSpPr>
        <p:spPr>
          <a:xfrm>
            <a:off x="1371600" y="57150"/>
            <a:ext cx="5410200" cy="513159"/>
          </a:xfrm>
        </p:spPr>
        <p:txBody>
          <a:bodyPr/>
          <a:lstStyle>
            <a:lvl1pPr>
              <a:defRPr sz="1800" b="1"/>
            </a:lvl1pPr>
          </a:lstStyle>
          <a:p>
            <a:r>
              <a:rPr lang="en-US" dirty="0"/>
              <a:t>Click to edit Master title style</a:t>
            </a:r>
          </a:p>
        </p:txBody>
      </p:sp>
      <p:pic>
        <p:nvPicPr>
          <p:cNvPr id="8" name="Picture 7">
            <a:extLst>
              <a:ext uri="{FF2B5EF4-FFF2-40B4-BE49-F238E27FC236}">
                <a16:creationId xmlns:a16="http://schemas.microsoft.com/office/drawing/2014/main" id="{895C8B3C-C322-B742-A110-C685F73BCC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
            <a:ext cx="615458" cy="615458"/>
          </a:xfrm>
          <a:prstGeom prst="rect">
            <a:avLst/>
          </a:prstGeom>
        </p:spPr>
      </p:pic>
      <p:pic>
        <p:nvPicPr>
          <p:cNvPr id="9" name="Picture 2">
            <a:extLst>
              <a:ext uri="{FF2B5EF4-FFF2-40B4-BE49-F238E27FC236}">
                <a16:creationId xmlns:a16="http://schemas.microsoft.com/office/drawing/2014/main" id="{12E92225-62A4-4C46-A2AC-4245EA6F516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47026" y="135202"/>
            <a:ext cx="1841599" cy="34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105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1000" y="800100"/>
            <a:ext cx="8305800" cy="4000500"/>
          </a:xfrm>
        </p:spPr>
        <p:txBody>
          <a:bodyPr>
            <a:normAutofit/>
          </a:bodyPr>
          <a:lstStyle>
            <a:lvl1pPr>
              <a:defRPr sz="1500"/>
            </a:lvl1pPr>
            <a:lvl2pPr>
              <a:defRPr sz="135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0094FC8-F30E-3B4A-B628-8387E7D1E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
            <a:ext cx="615458" cy="615458"/>
          </a:xfrm>
          <a:prstGeom prst="rect">
            <a:avLst/>
          </a:prstGeom>
        </p:spPr>
      </p:pic>
      <p:sp>
        <p:nvSpPr>
          <p:cNvPr id="2" name="Title 1">
            <a:extLst>
              <a:ext uri="{FF2B5EF4-FFF2-40B4-BE49-F238E27FC236}">
                <a16:creationId xmlns:a16="http://schemas.microsoft.com/office/drawing/2014/main" id="{1FB7C070-E0FE-3F45-B9DC-4BD0A55558D3}"/>
              </a:ext>
            </a:extLst>
          </p:cNvPr>
          <p:cNvSpPr>
            <a:spLocks noGrp="1"/>
          </p:cNvSpPr>
          <p:nvPr>
            <p:ph type="title"/>
          </p:nvPr>
        </p:nvSpPr>
        <p:spPr>
          <a:xfrm>
            <a:off x="628650" y="-4761"/>
            <a:ext cx="7886700" cy="615458"/>
          </a:xfrm>
          <a:prstGeom prst="rect">
            <a:avLst/>
          </a:prstGeom>
        </p:spPr>
        <p:txBody>
          <a:bodyPr anchor="ctr"/>
          <a:lstStyle/>
          <a:p>
            <a:r>
              <a:rPr lang="en-US" dirty="0"/>
              <a:t>Click to edit Master title style</a:t>
            </a:r>
          </a:p>
        </p:txBody>
      </p:sp>
      <p:pic>
        <p:nvPicPr>
          <p:cNvPr id="11" name="Picture 2">
            <a:extLst>
              <a:ext uri="{FF2B5EF4-FFF2-40B4-BE49-F238E27FC236}">
                <a16:creationId xmlns:a16="http://schemas.microsoft.com/office/drawing/2014/main" id="{EE5F9298-99D4-C643-8273-89721549DB9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47026" y="135203"/>
            <a:ext cx="1828800" cy="345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384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00" y="57150"/>
            <a:ext cx="5410200" cy="513159"/>
          </a:xfrm>
        </p:spPr>
        <p:txBody>
          <a:bodyPr/>
          <a:lstStyle>
            <a:lvl1pPr>
              <a:defRPr sz="1800" b="1"/>
            </a:lvl1pPr>
          </a:lstStyle>
          <a:p>
            <a:r>
              <a:rPr lang="en-US" dirty="0"/>
              <a:t>Click to edit Master title style</a:t>
            </a:r>
          </a:p>
        </p:txBody>
      </p:sp>
      <p:pic>
        <p:nvPicPr>
          <p:cNvPr id="6" name="Picture 5">
            <a:extLst>
              <a:ext uri="{FF2B5EF4-FFF2-40B4-BE49-F238E27FC236}">
                <a16:creationId xmlns:a16="http://schemas.microsoft.com/office/drawing/2014/main" id="{A713E705-C4AE-BF41-B4FD-D18389A7B9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
            <a:ext cx="615458" cy="615458"/>
          </a:xfrm>
          <a:prstGeom prst="rect">
            <a:avLst/>
          </a:prstGeom>
        </p:spPr>
      </p:pic>
      <p:pic>
        <p:nvPicPr>
          <p:cNvPr id="7" name="Picture 2">
            <a:extLst>
              <a:ext uri="{FF2B5EF4-FFF2-40B4-BE49-F238E27FC236}">
                <a16:creationId xmlns:a16="http://schemas.microsoft.com/office/drawing/2014/main" id="{15F600CD-63E6-0C4D-A928-5C8648222D5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47026" y="135202"/>
            <a:ext cx="1841599" cy="34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370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685801"/>
            <a:ext cx="4114800" cy="41838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800100"/>
            <a:ext cx="4114800" cy="4069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32F8E275-6E26-4543-8C17-A2620691AB96}"/>
              </a:ext>
            </a:extLst>
          </p:cNvPr>
          <p:cNvSpPr>
            <a:spLocks noGrp="1"/>
          </p:cNvSpPr>
          <p:nvPr>
            <p:ph type="title"/>
          </p:nvPr>
        </p:nvSpPr>
        <p:spPr>
          <a:xfrm>
            <a:off x="1371600" y="57150"/>
            <a:ext cx="5410200" cy="513159"/>
          </a:xfrm>
        </p:spPr>
        <p:txBody>
          <a:bodyPr/>
          <a:lstStyle>
            <a:lvl1pPr>
              <a:defRPr sz="1800" b="1"/>
            </a:lvl1pPr>
          </a:lstStyle>
          <a:p>
            <a:r>
              <a:rPr lang="en-US" dirty="0"/>
              <a:t>Click to edit Master title style</a:t>
            </a:r>
          </a:p>
        </p:txBody>
      </p:sp>
      <p:pic>
        <p:nvPicPr>
          <p:cNvPr id="9" name="Picture 8">
            <a:extLst>
              <a:ext uri="{FF2B5EF4-FFF2-40B4-BE49-F238E27FC236}">
                <a16:creationId xmlns:a16="http://schemas.microsoft.com/office/drawing/2014/main" id="{47CA1104-40C0-7A49-A803-3D7C2DDE78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
            <a:ext cx="615458" cy="615458"/>
          </a:xfrm>
          <a:prstGeom prst="rect">
            <a:avLst/>
          </a:prstGeom>
        </p:spPr>
      </p:pic>
      <p:pic>
        <p:nvPicPr>
          <p:cNvPr id="10" name="Picture 2">
            <a:extLst>
              <a:ext uri="{FF2B5EF4-FFF2-40B4-BE49-F238E27FC236}">
                <a16:creationId xmlns:a16="http://schemas.microsoft.com/office/drawing/2014/main" id="{4AB5217E-422A-6845-8790-773D69A4E16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47026" y="135202"/>
            <a:ext cx="1841599" cy="34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067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09EECF-AA87-2340-9B1C-54F4549E7F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
            <a:ext cx="615458" cy="615458"/>
          </a:xfrm>
          <a:prstGeom prst="rect">
            <a:avLst/>
          </a:prstGeom>
        </p:spPr>
      </p:pic>
      <p:pic>
        <p:nvPicPr>
          <p:cNvPr id="6" name="Picture 2">
            <a:extLst>
              <a:ext uri="{FF2B5EF4-FFF2-40B4-BE49-F238E27FC236}">
                <a16:creationId xmlns:a16="http://schemas.microsoft.com/office/drawing/2014/main" id="{02DEF389-5CD4-024E-9ED5-7D20A72D526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47026" y="135202"/>
            <a:ext cx="1841599" cy="34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234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81031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6944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23536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pic>
        <p:nvPicPr>
          <p:cNvPr id="8" name="Picture 7">
            <a:extLst>
              <a:ext uri="{FF2B5EF4-FFF2-40B4-BE49-F238E27FC236}">
                <a16:creationId xmlns:a16="http://schemas.microsoft.com/office/drawing/2014/main" id="{B14F6C6B-9600-CA45-A6C3-A4759A2E59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
            <a:ext cx="615458" cy="615458"/>
          </a:xfrm>
          <a:prstGeom prst="rect">
            <a:avLst/>
          </a:prstGeom>
        </p:spPr>
      </p:pic>
      <p:pic>
        <p:nvPicPr>
          <p:cNvPr id="9" name="Picture 2">
            <a:extLst>
              <a:ext uri="{FF2B5EF4-FFF2-40B4-BE49-F238E27FC236}">
                <a16:creationId xmlns:a16="http://schemas.microsoft.com/office/drawing/2014/main" id="{8DD70A27-D091-C940-AD22-55A8BE084F1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47026" y="135202"/>
            <a:ext cx="1841599" cy="34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596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2A6A53B0-6654-7646-BD83-AAD10501633C}"/>
              </a:ext>
            </a:extLst>
          </p:cNvPr>
          <p:cNvSpPr>
            <a:spLocks noGrp="1"/>
          </p:cNvSpPr>
          <p:nvPr>
            <p:ph type="title"/>
          </p:nvPr>
        </p:nvSpPr>
        <p:spPr>
          <a:xfrm>
            <a:off x="1371600" y="57150"/>
            <a:ext cx="5410200" cy="513159"/>
          </a:xfrm>
        </p:spPr>
        <p:txBody>
          <a:bodyPr/>
          <a:lstStyle>
            <a:lvl1pPr>
              <a:defRPr sz="1800" b="1"/>
            </a:lvl1pPr>
          </a:lstStyle>
          <a:p>
            <a:r>
              <a:rPr lang="en-US" dirty="0"/>
              <a:t>Click to edit Master title style</a:t>
            </a:r>
          </a:p>
        </p:txBody>
      </p:sp>
      <p:pic>
        <p:nvPicPr>
          <p:cNvPr id="7" name="Picture 6">
            <a:extLst>
              <a:ext uri="{FF2B5EF4-FFF2-40B4-BE49-F238E27FC236}">
                <a16:creationId xmlns:a16="http://schemas.microsoft.com/office/drawing/2014/main" id="{441AD89F-A7F5-EA49-AC9E-F6490BB30B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
            <a:ext cx="615458" cy="615458"/>
          </a:xfrm>
          <a:prstGeom prst="rect">
            <a:avLst/>
          </a:prstGeom>
        </p:spPr>
      </p:pic>
      <p:pic>
        <p:nvPicPr>
          <p:cNvPr id="8" name="Picture 2">
            <a:extLst>
              <a:ext uri="{FF2B5EF4-FFF2-40B4-BE49-F238E27FC236}">
                <a16:creationId xmlns:a16="http://schemas.microsoft.com/office/drawing/2014/main" id="{7396E92E-E6C7-5B44-A8DD-6B4ACF5F445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47026" y="135202"/>
            <a:ext cx="1841599" cy="34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59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26257"/>
            <a:ext cx="2057400" cy="4388644"/>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526257"/>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4EE4ED0-6BA3-444C-BDF3-ABE2028C26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
            <a:ext cx="615458" cy="615458"/>
          </a:xfrm>
          <a:prstGeom prst="rect">
            <a:avLst/>
          </a:prstGeom>
        </p:spPr>
      </p:pic>
      <p:pic>
        <p:nvPicPr>
          <p:cNvPr id="8" name="Picture 2">
            <a:extLst>
              <a:ext uri="{FF2B5EF4-FFF2-40B4-BE49-F238E27FC236}">
                <a16:creationId xmlns:a16="http://schemas.microsoft.com/office/drawing/2014/main" id="{0FC69FB9-7F06-024C-B60A-D9FA654497D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47026" y="135202"/>
            <a:ext cx="1841599" cy="34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093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52A0464D-B080-3048-B7AE-5A8F371939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
            <a:ext cx="615458" cy="615458"/>
          </a:xfrm>
          <a:prstGeom prst="rect">
            <a:avLst/>
          </a:prstGeom>
        </p:spPr>
      </p:pic>
      <p:pic>
        <p:nvPicPr>
          <p:cNvPr id="8" name="Picture 2">
            <a:extLst>
              <a:ext uri="{FF2B5EF4-FFF2-40B4-BE49-F238E27FC236}">
                <a16:creationId xmlns:a16="http://schemas.microsoft.com/office/drawing/2014/main" id="{E514A32F-99C6-3744-932F-0943C95D4F9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47026" y="135202"/>
            <a:ext cx="1841599" cy="34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48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371600" y="57150"/>
            <a:ext cx="5410200" cy="51315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Text Placeholder 2"/>
          <p:cNvSpPr>
            <a:spLocks noGrp="1"/>
          </p:cNvSpPr>
          <p:nvPr>
            <p:ph type="body" idx="1"/>
          </p:nvPr>
        </p:nvSpPr>
        <p:spPr bwMode="auto">
          <a:xfrm>
            <a:off x="381000" y="800100"/>
            <a:ext cx="8305800" cy="40576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695A9125-B76C-324B-805A-437FB973E565}"/>
              </a:ext>
            </a:extLst>
          </p:cNvPr>
          <p:cNvSpPr txBox="1"/>
          <p:nvPr userDrawn="1"/>
        </p:nvSpPr>
        <p:spPr>
          <a:xfrm>
            <a:off x="8268582" y="4942112"/>
            <a:ext cx="878731" cy="174172"/>
          </a:xfrm>
          <a:prstGeom prst="rect">
            <a:avLst/>
          </a:prstGeom>
          <a:noFill/>
        </p:spPr>
        <p:txBody>
          <a:bodyPr wrap="square" lIns="46758" tIns="23379" rIns="46758" bIns="23379">
            <a:spAutoFit/>
          </a:bodyPr>
          <a:lstStyle>
            <a:lvl1pPr>
              <a:defRPr sz="2900" b="1">
                <a:solidFill>
                  <a:schemeClr val="tx1"/>
                </a:solidFill>
                <a:latin typeface="Arial" pitchFamily="34" charset="0"/>
                <a:ea typeface="ヒラギノ角ゴ Pro W3"/>
                <a:cs typeface="ヒラギノ角ゴ Pro W3"/>
              </a:defRPr>
            </a:lvl1pPr>
            <a:lvl2pPr marL="742950" indent="-285750">
              <a:defRPr sz="2900" b="1">
                <a:solidFill>
                  <a:schemeClr val="tx1"/>
                </a:solidFill>
                <a:latin typeface="Arial" pitchFamily="34" charset="0"/>
                <a:ea typeface="ヒラギノ角ゴ Pro W3"/>
                <a:cs typeface="ヒラギノ角ゴ Pro W3"/>
              </a:defRPr>
            </a:lvl2pPr>
            <a:lvl3pPr marL="1143000" indent="-228600">
              <a:defRPr sz="2900" b="1">
                <a:solidFill>
                  <a:schemeClr val="tx1"/>
                </a:solidFill>
                <a:latin typeface="Arial" pitchFamily="34" charset="0"/>
                <a:ea typeface="ヒラギノ角ゴ Pro W3"/>
                <a:cs typeface="ヒラギノ角ゴ Pro W3"/>
              </a:defRPr>
            </a:lvl3pPr>
            <a:lvl4pPr marL="1600200" indent="-228600">
              <a:defRPr sz="2900" b="1">
                <a:solidFill>
                  <a:schemeClr val="tx1"/>
                </a:solidFill>
                <a:latin typeface="Arial" pitchFamily="34" charset="0"/>
                <a:ea typeface="ヒラギノ角ゴ Pro W3"/>
                <a:cs typeface="ヒラギノ角ゴ Pro W3"/>
              </a:defRPr>
            </a:lvl4pPr>
            <a:lvl5pPr marL="2057400" indent="-228600">
              <a:defRPr sz="2900" b="1">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9pPr>
          </a:lstStyle>
          <a:p>
            <a:pPr algn="r"/>
            <a:fld id="{708D2F1E-C954-4D00-9791-3C7347B79C78}" type="slidenum">
              <a:rPr lang="en-US" sz="825" smtClean="0">
                <a:solidFill>
                  <a:schemeClr val="bg1">
                    <a:lumMod val="75000"/>
                  </a:schemeClr>
                </a:solidFill>
              </a:rPr>
              <a:pPr algn="r"/>
              <a:t>‹#›</a:t>
            </a:fld>
            <a:endParaRPr lang="en-US" sz="825" dirty="0">
              <a:solidFill>
                <a:schemeClr val="bg1">
                  <a:lumMod val="75000"/>
                </a:schemeClr>
              </a:solidFill>
            </a:endParaRPr>
          </a:p>
        </p:txBody>
      </p:sp>
      <p:sp>
        <p:nvSpPr>
          <p:cNvPr id="11" name="TextBox 10">
            <a:extLst>
              <a:ext uri="{FF2B5EF4-FFF2-40B4-BE49-F238E27FC236}">
                <a16:creationId xmlns:a16="http://schemas.microsoft.com/office/drawing/2014/main" id="{D8530D71-11AD-2343-B728-C9D3A43D324B}"/>
              </a:ext>
            </a:extLst>
          </p:cNvPr>
          <p:cNvSpPr txBox="1">
            <a:spLocks noChangeArrowheads="1"/>
          </p:cNvSpPr>
          <p:nvPr userDrawn="1"/>
        </p:nvSpPr>
        <p:spPr bwMode="auto">
          <a:xfrm>
            <a:off x="3314" y="4931095"/>
            <a:ext cx="1913645"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900" b="1">
                <a:solidFill>
                  <a:schemeClr val="tx1"/>
                </a:solidFill>
                <a:latin typeface="Arial" pitchFamily="34" charset="0"/>
                <a:ea typeface="ヒラギノ角ゴ Pro W3"/>
                <a:cs typeface="ヒラギノ角ゴ Pro W3"/>
              </a:defRPr>
            </a:lvl1pPr>
            <a:lvl2pPr marL="742950" indent="-285750">
              <a:defRPr sz="2900" b="1">
                <a:solidFill>
                  <a:schemeClr val="tx1"/>
                </a:solidFill>
                <a:latin typeface="Arial" pitchFamily="34" charset="0"/>
                <a:ea typeface="ヒラギノ角ゴ Pro W3"/>
                <a:cs typeface="ヒラギノ角ゴ Pro W3"/>
              </a:defRPr>
            </a:lvl2pPr>
            <a:lvl3pPr marL="1143000" indent="-228600">
              <a:defRPr sz="2900" b="1">
                <a:solidFill>
                  <a:schemeClr val="tx1"/>
                </a:solidFill>
                <a:latin typeface="Arial" pitchFamily="34" charset="0"/>
                <a:ea typeface="ヒラギノ角ゴ Pro W3"/>
                <a:cs typeface="ヒラギノ角ゴ Pro W3"/>
              </a:defRPr>
            </a:lvl3pPr>
            <a:lvl4pPr marL="1600200" indent="-228600">
              <a:defRPr sz="2900" b="1">
                <a:solidFill>
                  <a:schemeClr val="tx1"/>
                </a:solidFill>
                <a:latin typeface="Arial" pitchFamily="34" charset="0"/>
                <a:ea typeface="ヒラギノ角ゴ Pro W3"/>
                <a:cs typeface="ヒラギノ角ゴ Pro W3"/>
              </a:defRPr>
            </a:lvl4pPr>
            <a:lvl5pPr marL="2057400" indent="-228600">
              <a:defRPr sz="2900" b="1">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9pPr>
          </a:lstStyle>
          <a:p>
            <a:pPr>
              <a:defRPr/>
            </a:pPr>
            <a:r>
              <a:rPr lang="en-US" sz="825" b="1" dirty="0">
                <a:solidFill>
                  <a:schemeClr val="bg1">
                    <a:lumMod val="75000"/>
                  </a:schemeClr>
                </a:solidFill>
              </a:rPr>
              <a:t>11/4/2020</a:t>
            </a:r>
          </a:p>
        </p:txBody>
      </p:sp>
      <p:cxnSp>
        <p:nvCxnSpPr>
          <p:cNvPr id="12" name="Straight Connector 11">
            <a:extLst>
              <a:ext uri="{FF2B5EF4-FFF2-40B4-BE49-F238E27FC236}">
                <a16:creationId xmlns:a16="http://schemas.microsoft.com/office/drawing/2014/main" id="{3B294F90-30DB-E44D-B847-5BA7CCBB096B}"/>
              </a:ext>
            </a:extLst>
          </p:cNvPr>
          <p:cNvCxnSpPr/>
          <p:nvPr userDrawn="1"/>
        </p:nvCxnSpPr>
        <p:spPr>
          <a:xfrm>
            <a:off x="0" y="4857750"/>
            <a:ext cx="9144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116938E-3C44-6C47-A806-CC2DA089F009}"/>
              </a:ext>
            </a:extLst>
          </p:cNvPr>
          <p:cNvCxnSpPr/>
          <p:nvPr userDrawn="1"/>
        </p:nvCxnSpPr>
        <p:spPr>
          <a:xfrm>
            <a:off x="0" y="628650"/>
            <a:ext cx="9144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4C58C02D-D9D7-2C47-821E-AE93BA09AD0D}"/>
              </a:ext>
            </a:extLst>
          </p:cNvPr>
          <p:cNvSpPr/>
          <p:nvPr userDrawn="1"/>
        </p:nvSpPr>
        <p:spPr>
          <a:xfrm>
            <a:off x="1" y="4902241"/>
            <a:ext cx="9143999" cy="276999"/>
          </a:xfrm>
          <a:prstGeom prst="rect">
            <a:avLst/>
          </a:prstGeom>
        </p:spPr>
        <p:txBody>
          <a:bodyPr wrap="square">
            <a:spAutoFit/>
          </a:bodyPr>
          <a:lstStyle/>
          <a:p>
            <a:pPr algn="ctr"/>
            <a:r>
              <a:rPr lang="en-US" sz="1200" dirty="0">
                <a:solidFill>
                  <a:schemeClr val="bg1">
                    <a:lumMod val="75000"/>
                  </a:schemeClr>
                </a:solidFill>
              </a:rPr>
              <a:t>Coronagraph Instrument Reference Information</a:t>
            </a:r>
          </a:p>
        </p:txBody>
      </p:sp>
    </p:spTree>
    <p:extLst>
      <p:ext uri="{BB962C8B-B14F-4D97-AF65-F5344CB8AC3E}">
        <p14:creationId xmlns:p14="http://schemas.microsoft.com/office/powerpoint/2010/main" val="1028359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63" r:id="rId19"/>
    <p:sldLayoutId id="2147483683" r:id="rId20"/>
  </p:sldLayoutIdLst>
  <p:hf sldNum="0" hdr="0" ftr="0" dt="0"/>
  <p:txStyles>
    <p:titleStyle>
      <a:lvl1pPr algn="ctr" rtl="0" eaLnBrk="0" fontAlgn="base" hangingPunct="0">
        <a:spcBef>
          <a:spcPct val="0"/>
        </a:spcBef>
        <a:spcAft>
          <a:spcPct val="0"/>
        </a:spcAft>
        <a:defRPr sz="1800" b="1"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20000"/>
        </a:spcBef>
        <a:spcAft>
          <a:spcPct val="0"/>
        </a:spcAft>
        <a:buFont typeface="Arial"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20000"/>
        </a:spcBef>
        <a:spcAft>
          <a:spcPct val="0"/>
        </a:spcAft>
        <a:buFont typeface="Arial"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200150" indent="-171450" algn="l" rtl="0" eaLnBrk="0" fontAlgn="base" hangingPunct="0">
        <a:spcBef>
          <a:spcPct val="20000"/>
        </a:spcBef>
        <a:spcAft>
          <a:spcPct val="0"/>
        </a:spcAft>
        <a:buFont typeface="Arial" pitchFamily="34" charset="0"/>
        <a:buChar char="–"/>
        <a:defRPr sz="1050" kern="1200">
          <a:solidFill>
            <a:schemeClr val="tx1"/>
          </a:solidFill>
          <a:latin typeface="Arial" panose="020B0604020202020204" pitchFamily="34" charset="0"/>
          <a:ea typeface="+mn-ea"/>
          <a:cs typeface="Arial" panose="020B0604020202020204" pitchFamily="34" charset="0"/>
        </a:defRPr>
      </a:lvl4pPr>
      <a:lvl5pPr marL="1543050" indent="-171450" algn="l" rtl="0" eaLnBrk="0" fontAlgn="base" hangingPunct="0">
        <a:spcBef>
          <a:spcPct val="20000"/>
        </a:spcBef>
        <a:spcAft>
          <a:spcPct val="0"/>
        </a:spcAft>
        <a:buFont typeface="Arial"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117/1.JATIS.2.1.011013" TargetMode="External"/><Relationship Id="rId7" Type="http://schemas.openxmlformats.org/officeDocument/2006/relationships/image" Target="../media/image48.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s://doi.org/10.1117/12.2274059" TargetMode="External"/><Relationship Id="rId4" Type="http://schemas.openxmlformats.org/officeDocument/2006/relationships/hyperlink" Target="http://dx.doi.org/10.1117/12.2274792"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0.jpeg"/><Relationship Id="rId7" Type="http://schemas.openxmlformats.org/officeDocument/2006/relationships/hyperlink" Target="http://dx.doi.org/10.1117/12.2274792" TargetMode="Externa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hyperlink" Target="http://dx.doi.org/10.1117/12.2274437" TargetMode="External"/><Relationship Id="rId5" Type="http://schemas.openxmlformats.org/officeDocument/2006/relationships/hyperlink" Target="https://doi.org/10.1117/1.JATIS.2.1.011005" TargetMode="External"/><Relationship Id="rId10" Type="http://schemas.openxmlformats.org/officeDocument/2006/relationships/image" Target="../media/image53.png"/><Relationship Id="rId4" Type="http://schemas.openxmlformats.org/officeDocument/2006/relationships/hyperlink" Target="http://dx.doi.org/10.1117/1.JATIS.2.1.011012" TargetMode="External"/><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117/1.JATIS.2.1.011021" TargetMode="External"/><Relationship Id="rId2" Type="http://schemas.openxmlformats.org/officeDocument/2006/relationships/hyperlink" Target="https://doi.org/10.1117/1.JATIS.2.1.011009" TargetMode="Externa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doi.org/10.1117/1.JATIS.2.1.011003"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dx.doi.org/10.1117/1.JATIS.2.1.011007" TargetMode="Externa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tiff"/></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dx.doi.org/10.1117/12.2231581" TargetMode="External"/><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 Id="rId9"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exoplanetdatachallenge.com/" TargetMode="Externa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hyperlink" Target="https://doi.org/10.1117/12.2312746" TargetMode="External"/><Relationship Id="rId3" Type="http://schemas.openxmlformats.org/officeDocument/2006/relationships/image" Target="../media/image76.png"/><Relationship Id="rId7" Type="http://schemas.openxmlformats.org/officeDocument/2006/relationships/hyperlink" Target="http://dx.doi.org/10.1117/12.2274687" TargetMode="External"/><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hyperlink" Target="http://dx.doi.org/10.1117/12.2272834" TargetMode="External"/><Relationship Id="rId11" Type="http://schemas.openxmlformats.org/officeDocument/2006/relationships/hyperlink" Target="https://doi.org/10.1117/12.2530486" TargetMode="External"/><Relationship Id="rId5" Type="http://schemas.openxmlformats.org/officeDocument/2006/relationships/hyperlink" Target="http://dx.doi.org/10.1117/12.2274887" TargetMode="External"/><Relationship Id="rId10" Type="http://schemas.openxmlformats.org/officeDocument/2006/relationships/hyperlink" Target="https://doi.org/10.1117/12.2312602" TargetMode="External"/><Relationship Id="rId4" Type="http://schemas.openxmlformats.org/officeDocument/2006/relationships/image" Target="../media/image77.jpg"/><Relationship Id="rId9" Type="http://schemas.openxmlformats.org/officeDocument/2006/relationships/hyperlink" Target="https://doi.org/10.1117/12.2314358"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github.com/dsavransky/EXOSIMS" TargetMode="External"/><Relationship Id="rId13" Type="http://schemas.openxmlformats.org/officeDocument/2006/relationships/hyperlink" Target="https://doi.org/10.1117/12.2273066" TargetMode="External"/><Relationship Id="rId3" Type="http://schemas.openxmlformats.org/officeDocument/2006/relationships/hyperlink" Target="http://dx.doi.org/10.1117/1.JATIS.2.1.011003" TargetMode="External"/><Relationship Id="rId7" Type="http://schemas.openxmlformats.org/officeDocument/2006/relationships/hyperlink" Target="https://doi.org/10.1117/12.2233913" TargetMode="External"/><Relationship Id="rId12" Type="http://schemas.openxmlformats.org/officeDocument/2006/relationships/hyperlink" Target="https://roman.ipac.caltech.edu/sims/Crispy_simulations.html" TargetMode="External"/><Relationship Id="rId2" Type="http://schemas.openxmlformats.org/officeDocument/2006/relationships/hyperlink" Target="https://wfirst.ipac.caltech.edu/sims/Coronagraph_public_images.html" TargetMode="External"/><Relationship Id="rId1" Type="http://schemas.openxmlformats.org/officeDocument/2006/relationships/slideLayout" Target="../slideLayouts/slideLayout18.xml"/><Relationship Id="rId6" Type="http://schemas.openxmlformats.org/officeDocument/2006/relationships/hyperlink" Target="https://doi.org/10.1117/1.JATIS.2.1.011006" TargetMode="External"/><Relationship Id="rId11" Type="http://schemas.openxmlformats.org/officeDocument/2006/relationships/hyperlink" Target="https://doi.org/10.1117/12.2056689" TargetMode="External"/><Relationship Id="rId5" Type="http://schemas.openxmlformats.org/officeDocument/2006/relationships/hyperlink" Target="https://wfirst.ipac.caltech.edu/sims/tools/exosimsCGI/exosimsCGI.html" TargetMode="External"/><Relationship Id="rId10" Type="http://schemas.openxmlformats.org/officeDocument/2006/relationships/hyperlink" Target="https://doi.org/10.1117/12.925230" TargetMode="External"/><Relationship Id="rId4" Type="http://schemas.openxmlformats.org/officeDocument/2006/relationships/hyperlink" Target="http://dx.doi.org/10.1117/12.2274792" TargetMode="External"/><Relationship Id="rId9" Type="http://schemas.openxmlformats.org/officeDocument/2006/relationships/hyperlink" Target="https://github.com/mperrin/webbps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github.com/ajeldorado/falco-python" TargetMode="External"/><Relationship Id="rId7" Type="http://schemas.openxmlformats.org/officeDocument/2006/relationships/hyperlink" Target="https://ui.adsabs.harvard.edu/abs/2019AAS...23412901H/abstract" TargetMode="External"/><Relationship Id="rId2" Type="http://schemas.openxmlformats.org/officeDocument/2006/relationships/hyperlink" Target="https://github.com/ajeldorado/falco-matlab" TargetMode="External"/><Relationship Id="rId1" Type="http://schemas.openxmlformats.org/officeDocument/2006/relationships/slideLayout" Target="../slideLayouts/slideLayout18.xml"/><Relationship Id="rId6" Type="http://schemas.openxmlformats.org/officeDocument/2006/relationships/hyperlink" Target="http://sister.caltech.edu/" TargetMode="External"/><Relationship Id="rId5" Type="http://schemas.openxmlformats.org/officeDocument/2006/relationships/hyperlink" Target="https://github.com/ajeldorado/falco-matlab/wiki/01b%29-Examples-using-the-WFIRST-CGI-PROPER-model" TargetMode="External"/><Relationship Id="rId4" Type="http://schemas.openxmlformats.org/officeDocument/2006/relationships/hyperlink" Target="https://github.com/ajeldorado/falco-matlab/wiki"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roman.gsfc.nasa.gov/science/sdt_public/WFIRST-AFTA_SDT_Report_150310_Final.pdf"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www.spiedigitallibrary.org/conference-proceedings" TargetMode="External"/><Relationship Id="rId5" Type="http://schemas.openxmlformats.org/officeDocument/2006/relationships/hyperlink" Target="https://www.spiedigitallibrary.org/conference-proceedings-of-spie/10400" TargetMode="External"/><Relationship Id="rId4" Type="http://schemas.openxmlformats.org/officeDocument/2006/relationships/hyperlink" Target="https://www.spiedigitallibrary.org/journals/Journal-of-Astronomical-Telescopes-Instruments-and-Systems/volume-2/issue-01#Editoria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first.gsfc.nasa.gov/" TargetMode="External"/><Relationship Id="rId2" Type="http://schemas.openxmlformats.org/officeDocument/2006/relationships/hyperlink" Target="https://www.jpl.nasa.gov/missions/the-nancy-grace-roman-space-telescope/" TargetMode="External"/><Relationship Id="rId1" Type="http://schemas.openxmlformats.org/officeDocument/2006/relationships/slideLayout" Target="../slideLayouts/slideLayout2.xml"/><Relationship Id="rId4" Type="http://schemas.openxmlformats.org/officeDocument/2006/relationships/hyperlink" Target="https://roman.ipac.caltech.edu/"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github.com/nasavbailey/DI-flux-ratio-plot"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wmf"/><Relationship Id="rId2" Type="http://schemas.openxmlformats.org/officeDocument/2006/relationships/image" Target="../media/image15.png"/><Relationship Id="rId16"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2.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1.png"/><Relationship Id="rId11" Type="http://schemas.openxmlformats.org/officeDocument/2006/relationships/image" Target="../media/image44.png"/><Relationship Id="rId5" Type="http://schemas.openxmlformats.org/officeDocument/2006/relationships/image" Target="../media/image39.emf"/><Relationship Id="rId10" Type="http://schemas.openxmlformats.org/officeDocument/2006/relationships/image" Target="../media/image43.png"/><Relationship Id="rId4" Type="http://schemas.openxmlformats.org/officeDocument/2006/relationships/image" Target="../media/image38.emf"/><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48" y="1332362"/>
            <a:ext cx="5829300" cy="1102519"/>
          </a:xfrm>
        </p:spPr>
        <p:txBody>
          <a:bodyPr>
            <a:normAutofit/>
          </a:bodyPr>
          <a:lstStyle/>
          <a:p>
            <a:r>
              <a:rPr lang="en-US" sz="2700" dirty="0"/>
              <a:t>Roman Coronagraph Instrument</a:t>
            </a:r>
            <a:br>
              <a:rPr lang="en-US" sz="2700" dirty="0"/>
            </a:br>
            <a:r>
              <a:rPr lang="en-US" sz="2700" dirty="0"/>
              <a:t>Reference Information</a:t>
            </a:r>
          </a:p>
        </p:txBody>
      </p:sp>
      <p:sp>
        <p:nvSpPr>
          <p:cNvPr id="3" name="Subtitle 2"/>
          <p:cNvSpPr>
            <a:spLocks noGrp="1"/>
          </p:cNvSpPr>
          <p:nvPr>
            <p:ph type="subTitle" idx="1"/>
          </p:nvPr>
        </p:nvSpPr>
        <p:spPr>
          <a:xfrm>
            <a:off x="2171698" y="2477449"/>
            <a:ext cx="4800600" cy="1521815"/>
          </a:xfrm>
        </p:spPr>
        <p:txBody>
          <a:bodyPr/>
          <a:lstStyle/>
          <a:p>
            <a:r>
              <a:rPr lang="en-US" dirty="0"/>
              <a:t>February 2021</a:t>
            </a:r>
          </a:p>
        </p:txBody>
      </p:sp>
      <p:sp>
        <p:nvSpPr>
          <p:cNvPr id="7" name="TextBox 6"/>
          <p:cNvSpPr txBox="1"/>
          <p:nvPr/>
        </p:nvSpPr>
        <p:spPr>
          <a:xfrm>
            <a:off x="2089696" y="3224177"/>
            <a:ext cx="4882602" cy="553998"/>
          </a:xfrm>
          <a:prstGeom prst="rect">
            <a:avLst/>
          </a:prstGeom>
          <a:noFill/>
        </p:spPr>
        <p:txBody>
          <a:bodyPr wrap="square" rtlCol="0">
            <a:spAutoFit/>
          </a:bodyPr>
          <a:lstStyle/>
          <a:p>
            <a:pPr algn="ctr"/>
            <a:r>
              <a:rPr lang="en-US" sz="1500" i="1" dirty="0"/>
              <a:t>Information here captures the instrument design elements as of the CGI Preliminary Design Review in September 2019.</a:t>
            </a:r>
          </a:p>
        </p:txBody>
      </p:sp>
      <p:sp>
        <p:nvSpPr>
          <p:cNvPr id="5" name="TextBox 4">
            <a:extLst>
              <a:ext uri="{FF2B5EF4-FFF2-40B4-BE49-F238E27FC236}">
                <a16:creationId xmlns:a16="http://schemas.microsoft.com/office/drawing/2014/main" id="{809ECA36-EF50-CF4C-B34D-E8BE8D3FF926}"/>
              </a:ext>
            </a:extLst>
          </p:cNvPr>
          <p:cNvSpPr txBox="1"/>
          <p:nvPr/>
        </p:nvSpPr>
        <p:spPr>
          <a:xfrm>
            <a:off x="1485898" y="4041834"/>
            <a:ext cx="6172201" cy="553998"/>
          </a:xfrm>
          <a:prstGeom prst="rect">
            <a:avLst/>
          </a:prstGeom>
          <a:noFill/>
        </p:spPr>
        <p:txBody>
          <a:bodyPr wrap="square" rtlCol="0">
            <a:spAutoFit/>
          </a:bodyPr>
          <a:lstStyle/>
          <a:p>
            <a:pPr algn="ctr"/>
            <a:r>
              <a:rPr lang="en-US" sz="1500" dirty="0"/>
              <a:t>Roman/CGI Science and Engineering Project Teams</a:t>
            </a:r>
          </a:p>
          <a:p>
            <a:pPr algn="ctr"/>
            <a:r>
              <a:rPr lang="en-US" sz="1500" dirty="0"/>
              <a:t>Jet Propulsion Laboratory, California Institute of Technology</a:t>
            </a:r>
          </a:p>
        </p:txBody>
      </p:sp>
      <p:pic>
        <p:nvPicPr>
          <p:cNvPr id="6" name="WFIRSTRender10 light.png" descr="WFIRSTRender10 light.png">
            <a:extLst>
              <a:ext uri="{FF2B5EF4-FFF2-40B4-BE49-F238E27FC236}">
                <a16:creationId xmlns:a16="http://schemas.microsoft.com/office/drawing/2014/main" id="{ED6F590D-0200-B34D-B3C3-FECDF7E8A6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500000">
            <a:off x="3646833" y="274309"/>
            <a:ext cx="1768328" cy="1072747"/>
          </a:xfrm>
          <a:prstGeom prst="rect">
            <a:avLst/>
          </a:prstGeom>
          <a:ln w="12700">
            <a:miter lim="400000"/>
          </a:ln>
        </p:spPr>
      </p:pic>
    </p:spTree>
    <p:extLst>
      <p:ext uri="{BB962C8B-B14F-4D97-AF65-F5344CB8AC3E}">
        <p14:creationId xmlns:p14="http://schemas.microsoft.com/office/powerpoint/2010/main" val="3487057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0"/>
            <a:ext cx="5410200" cy="637082"/>
          </a:xfrm>
          <a:prstGeom prst="rect">
            <a:avLst/>
          </a:prstGeom>
        </p:spPr>
        <p:txBody>
          <a:bodyPr>
            <a:normAutofit/>
          </a:bodyPr>
          <a:lstStyle/>
          <a:p>
            <a:pPr algn="ctr"/>
            <a:r>
              <a:rPr lang="en-US" sz="3000" dirty="0"/>
              <a:t>CGI Passbands</a:t>
            </a:r>
          </a:p>
        </p:txBody>
      </p:sp>
      <p:sp>
        <p:nvSpPr>
          <p:cNvPr id="25" name="Date Placeholder 3">
            <a:extLst>
              <a:ext uri="{FF2B5EF4-FFF2-40B4-BE49-F238E27FC236}">
                <a16:creationId xmlns:a16="http://schemas.microsoft.com/office/drawing/2014/main" id="{7F77B97D-00F8-DE4D-89F1-AD6424D6996C}"/>
              </a:ext>
            </a:extLst>
          </p:cNvPr>
          <p:cNvSpPr txBox="1">
            <a:spLocks/>
          </p:cNvSpPr>
          <p:nvPr/>
        </p:nvSpPr>
        <p:spPr>
          <a:xfrm>
            <a:off x="1560198" y="4794329"/>
            <a:ext cx="966130" cy="2029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t>December 2019</a:t>
            </a:r>
          </a:p>
        </p:txBody>
      </p:sp>
      <p:sp>
        <p:nvSpPr>
          <p:cNvPr id="22" name="TextBox 21">
            <a:extLst>
              <a:ext uri="{FF2B5EF4-FFF2-40B4-BE49-F238E27FC236}">
                <a16:creationId xmlns:a16="http://schemas.microsoft.com/office/drawing/2014/main" id="{D1E2E45E-E20F-534F-8024-DAD55E66BB71}"/>
              </a:ext>
            </a:extLst>
          </p:cNvPr>
          <p:cNvSpPr txBox="1"/>
          <p:nvPr/>
        </p:nvSpPr>
        <p:spPr>
          <a:xfrm>
            <a:off x="5561224" y="1593994"/>
            <a:ext cx="3431752" cy="1015663"/>
          </a:xfrm>
          <a:prstGeom prst="rect">
            <a:avLst/>
          </a:prstGeom>
          <a:noFill/>
        </p:spPr>
        <p:txBody>
          <a:bodyPr wrap="square" rtlCol="0">
            <a:spAutoFit/>
          </a:bodyPr>
          <a:lstStyle/>
          <a:p>
            <a:pPr algn="ctr"/>
            <a:r>
              <a:rPr lang="en-US" sz="2000" dirty="0"/>
              <a:t>Three “official” modes will be fully tested prior to launch</a:t>
            </a:r>
          </a:p>
          <a:p>
            <a:pPr algn="ctr"/>
            <a:r>
              <a:rPr lang="en-US" sz="2000" dirty="0"/>
              <a:t>(Bands 1, 3, and 4)</a:t>
            </a:r>
          </a:p>
        </p:txBody>
      </p:sp>
      <p:sp>
        <p:nvSpPr>
          <p:cNvPr id="36" name="TextBox 35">
            <a:extLst>
              <a:ext uri="{FF2B5EF4-FFF2-40B4-BE49-F238E27FC236}">
                <a16:creationId xmlns:a16="http://schemas.microsoft.com/office/drawing/2014/main" id="{5B90C651-06CE-BB4F-BB6A-4A5F0C24BBFF}"/>
              </a:ext>
            </a:extLst>
          </p:cNvPr>
          <p:cNvSpPr txBox="1"/>
          <p:nvPr/>
        </p:nvSpPr>
        <p:spPr>
          <a:xfrm>
            <a:off x="5561224" y="3573836"/>
            <a:ext cx="3431752" cy="507831"/>
          </a:xfrm>
          <a:prstGeom prst="rect">
            <a:avLst/>
          </a:prstGeom>
          <a:noFill/>
        </p:spPr>
        <p:txBody>
          <a:bodyPr wrap="square" rtlCol="0">
            <a:spAutoFit/>
          </a:bodyPr>
          <a:lstStyle/>
          <a:p>
            <a:pPr algn="ctr"/>
            <a:r>
              <a:rPr lang="en-US" sz="1350" dirty="0">
                <a:solidFill>
                  <a:schemeClr val="tx1">
                    <a:lumMod val="65000"/>
                    <a:lumOff val="35000"/>
                  </a:schemeClr>
                </a:solidFill>
              </a:rPr>
              <a:t>Additional modes installed but not fully tested before launch</a:t>
            </a:r>
          </a:p>
        </p:txBody>
      </p:sp>
      <p:grpSp>
        <p:nvGrpSpPr>
          <p:cNvPr id="6" name="Group 5">
            <a:extLst>
              <a:ext uri="{FF2B5EF4-FFF2-40B4-BE49-F238E27FC236}">
                <a16:creationId xmlns:a16="http://schemas.microsoft.com/office/drawing/2014/main" id="{78A7FFFD-31D2-EA41-BEFE-E4F1E26E8183}"/>
              </a:ext>
            </a:extLst>
          </p:cNvPr>
          <p:cNvGrpSpPr>
            <a:grpSpLocks noChangeAspect="1"/>
          </p:cNvGrpSpPr>
          <p:nvPr/>
        </p:nvGrpSpPr>
        <p:grpSpPr>
          <a:xfrm>
            <a:off x="151024" y="778946"/>
            <a:ext cx="5410200" cy="4043053"/>
            <a:chOff x="1143003" y="1098616"/>
            <a:chExt cx="4510184" cy="3370469"/>
          </a:xfrm>
        </p:grpSpPr>
        <p:pic>
          <p:nvPicPr>
            <p:cNvPr id="26" name="Picture 25">
              <a:extLst>
                <a:ext uri="{FF2B5EF4-FFF2-40B4-BE49-F238E27FC236}">
                  <a16:creationId xmlns:a16="http://schemas.microsoft.com/office/drawing/2014/main" id="{57E0C032-BBA1-1447-909F-A0654B7A1B7A}"/>
                </a:ext>
              </a:extLst>
            </p:cNvPr>
            <p:cNvPicPr>
              <a:picLocks noChangeAspect="1"/>
            </p:cNvPicPr>
            <p:nvPr/>
          </p:nvPicPr>
          <p:blipFill rotWithShape="1">
            <a:blip r:embed="rId2"/>
            <a:srcRect t="7663"/>
            <a:stretch/>
          </p:blipFill>
          <p:spPr>
            <a:xfrm>
              <a:off x="1143003" y="1098616"/>
              <a:ext cx="4510184" cy="3370469"/>
            </a:xfrm>
            <a:prstGeom prst="rect">
              <a:avLst/>
            </a:prstGeom>
          </p:spPr>
        </p:pic>
        <p:sp>
          <p:nvSpPr>
            <p:cNvPr id="29" name="TextBox 28">
              <a:extLst>
                <a:ext uri="{FF2B5EF4-FFF2-40B4-BE49-F238E27FC236}">
                  <a16:creationId xmlns:a16="http://schemas.microsoft.com/office/drawing/2014/main" id="{7F474CF8-8DF7-CB4B-806D-8F932E219671}"/>
                </a:ext>
              </a:extLst>
            </p:cNvPr>
            <p:cNvSpPr txBox="1"/>
            <p:nvPr/>
          </p:nvSpPr>
          <p:spPr>
            <a:xfrm>
              <a:off x="1333894" y="1277281"/>
              <a:ext cx="720680" cy="500795"/>
            </a:xfrm>
            <a:prstGeom prst="rect">
              <a:avLst/>
            </a:prstGeom>
            <a:solidFill>
              <a:srgbClr val="0070C0"/>
            </a:solidFill>
          </p:spPr>
          <p:txBody>
            <a:bodyPr wrap="square" rtlCol="0">
              <a:noAutofit/>
            </a:bodyPr>
            <a:lstStyle/>
            <a:p>
              <a:pPr algn="ctr"/>
              <a:r>
                <a:rPr lang="en-US" sz="900" dirty="0">
                  <a:solidFill>
                    <a:schemeClr val="bg1"/>
                  </a:solidFill>
                </a:rPr>
                <a:t>Band 1</a:t>
              </a:r>
            </a:p>
            <a:p>
              <a:pPr algn="ctr"/>
              <a:r>
                <a:rPr lang="en-US" sz="900" i="1" dirty="0">
                  <a:solidFill>
                    <a:schemeClr val="bg1"/>
                  </a:solidFill>
                </a:rPr>
                <a:t>Imaging &amp; Polarimetry</a:t>
              </a:r>
            </a:p>
          </p:txBody>
        </p:sp>
        <p:sp>
          <p:nvSpPr>
            <p:cNvPr id="31" name="TextBox 30">
              <a:extLst>
                <a:ext uri="{FF2B5EF4-FFF2-40B4-BE49-F238E27FC236}">
                  <a16:creationId xmlns:a16="http://schemas.microsoft.com/office/drawing/2014/main" id="{78326894-A069-2745-B8AD-B8462C028465}"/>
                </a:ext>
              </a:extLst>
            </p:cNvPr>
            <p:cNvSpPr txBox="1"/>
            <p:nvPr/>
          </p:nvSpPr>
          <p:spPr>
            <a:xfrm>
              <a:off x="3190942" y="1336965"/>
              <a:ext cx="1422902" cy="369332"/>
            </a:xfrm>
            <a:prstGeom prst="rect">
              <a:avLst/>
            </a:prstGeom>
            <a:solidFill>
              <a:srgbClr val="ED7C31"/>
            </a:solidFill>
            <a:ln>
              <a:noFill/>
            </a:ln>
          </p:spPr>
          <p:txBody>
            <a:bodyPr wrap="square" rtlCol="0">
              <a:spAutoFit/>
            </a:bodyPr>
            <a:lstStyle/>
            <a:p>
              <a:pPr algn="ctr"/>
              <a:r>
                <a:rPr lang="en-US" sz="900" dirty="0">
                  <a:solidFill>
                    <a:schemeClr val="bg1"/>
                  </a:solidFill>
                </a:rPr>
                <a:t>Band 3</a:t>
              </a:r>
            </a:p>
            <a:p>
              <a:pPr algn="ctr"/>
              <a:r>
                <a:rPr lang="en-US" sz="900" i="1" dirty="0">
                  <a:solidFill>
                    <a:schemeClr val="bg1"/>
                  </a:solidFill>
                </a:rPr>
                <a:t>R~50  Spectroscopy</a:t>
              </a:r>
            </a:p>
          </p:txBody>
        </p:sp>
        <p:sp>
          <p:nvSpPr>
            <p:cNvPr id="32" name="TextBox 31">
              <a:extLst>
                <a:ext uri="{FF2B5EF4-FFF2-40B4-BE49-F238E27FC236}">
                  <a16:creationId xmlns:a16="http://schemas.microsoft.com/office/drawing/2014/main" id="{4F38D37C-DE2E-154B-B386-30D85BB62057}"/>
                </a:ext>
              </a:extLst>
            </p:cNvPr>
            <p:cNvSpPr txBox="1"/>
            <p:nvPr/>
          </p:nvSpPr>
          <p:spPr>
            <a:xfrm>
              <a:off x="4442817" y="1778076"/>
              <a:ext cx="1056627" cy="507831"/>
            </a:xfrm>
            <a:prstGeom prst="rect">
              <a:avLst/>
            </a:prstGeom>
            <a:solidFill>
              <a:srgbClr val="C00000"/>
            </a:solidFill>
          </p:spPr>
          <p:txBody>
            <a:bodyPr wrap="square" rtlCol="0">
              <a:spAutoFit/>
            </a:bodyPr>
            <a:lstStyle/>
            <a:p>
              <a:pPr algn="ctr"/>
              <a:r>
                <a:rPr lang="en-US" sz="900" dirty="0">
                  <a:solidFill>
                    <a:schemeClr val="bg1"/>
                  </a:solidFill>
                </a:rPr>
                <a:t>Band 4</a:t>
              </a:r>
            </a:p>
            <a:p>
              <a:pPr algn="ctr"/>
              <a:r>
                <a:rPr lang="en-US" sz="900" i="1" dirty="0">
                  <a:solidFill>
                    <a:schemeClr val="bg1"/>
                  </a:solidFill>
                </a:rPr>
                <a:t>Imaging &amp; Polarimetry</a:t>
              </a:r>
            </a:p>
          </p:txBody>
        </p:sp>
        <p:sp>
          <p:nvSpPr>
            <p:cNvPr id="33" name="TextBox 32">
              <a:extLst>
                <a:ext uri="{FF2B5EF4-FFF2-40B4-BE49-F238E27FC236}">
                  <a16:creationId xmlns:a16="http://schemas.microsoft.com/office/drawing/2014/main" id="{C37E36EB-BA7B-BE40-B59D-BFD0CD341F8E}"/>
                </a:ext>
              </a:extLst>
            </p:cNvPr>
            <p:cNvSpPr txBox="1"/>
            <p:nvPr/>
          </p:nvSpPr>
          <p:spPr>
            <a:xfrm>
              <a:off x="3536255" y="2134203"/>
              <a:ext cx="474682" cy="248209"/>
            </a:xfrm>
            <a:prstGeom prst="rect">
              <a:avLst/>
            </a:prstGeom>
            <a:noFill/>
          </p:spPr>
          <p:txBody>
            <a:bodyPr wrap="square" rtlCol="0">
              <a:spAutoFit/>
            </a:bodyPr>
            <a:lstStyle/>
            <a:p>
              <a:r>
                <a:rPr lang="en-US" sz="1013" i="1" dirty="0"/>
                <a:t>CH</a:t>
              </a:r>
              <a:r>
                <a:rPr lang="en-US" sz="1013" i="1" baseline="-25000" dirty="0"/>
                <a:t>4</a:t>
              </a:r>
              <a:endParaRPr lang="en-US" sz="1013" i="1" dirty="0"/>
            </a:p>
          </p:txBody>
        </p:sp>
        <p:sp>
          <p:nvSpPr>
            <p:cNvPr id="34" name="TextBox 33">
              <a:extLst>
                <a:ext uri="{FF2B5EF4-FFF2-40B4-BE49-F238E27FC236}">
                  <a16:creationId xmlns:a16="http://schemas.microsoft.com/office/drawing/2014/main" id="{5818E9FC-C580-AA40-BED5-C29FEE476E28}"/>
                </a:ext>
              </a:extLst>
            </p:cNvPr>
            <p:cNvSpPr txBox="1"/>
            <p:nvPr/>
          </p:nvSpPr>
          <p:spPr>
            <a:xfrm>
              <a:off x="2608633" y="1856700"/>
              <a:ext cx="394137" cy="248209"/>
            </a:xfrm>
            <a:prstGeom prst="rect">
              <a:avLst/>
            </a:prstGeom>
            <a:noFill/>
          </p:spPr>
          <p:txBody>
            <a:bodyPr wrap="square" rtlCol="0">
              <a:spAutoFit/>
            </a:bodyPr>
            <a:lstStyle/>
            <a:p>
              <a:r>
                <a:rPr lang="en-US" sz="1013" i="1" dirty="0"/>
                <a:t>CH</a:t>
              </a:r>
              <a:r>
                <a:rPr lang="en-US" sz="1013" i="1" baseline="-25000" dirty="0"/>
                <a:t>4</a:t>
              </a:r>
              <a:endParaRPr lang="en-US" sz="1013" i="1" dirty="0"/>
            </a:p>
          </p:txBody>
        </p:sp>
        <p:grpSp>
          <p:nvGrpSpPr>
            <p:cNvPr id="38" name="Group 37">
              <a:extLst>
                <a:ext uri="{FF2B5EF4-FFF2-40B4-BE49-F238E27FC236}">
                  <a16:creationId xmlns:a16="http://schemas.microsoft.com/office/drawing/2014/main" id="{A42AF37E-A841-E84B-BC5C-EC9240F0B5C9}"/>
                </a:ext>
              </a:extLst>
            </p:cNvPr>
            <p:cNvGrpSpPr/>
            <p:nvPr/>
          </p:nvGrpSpPr>
          <p:grpSpPr>
            <a:xfrm>
              <a:off x="2054574" y="2773248"/>
              <a:ext cx="2559270" cy="1195560"/>
              <a:chOff x="1215429" y="3697665"/>
              <a:chExt cx="3412360" cy="1594082"/>
            </a:xfrm>
          </p:grpSpPr>
          <p:sp>
            <p:nvSpPr>
              <p:cNvPr id="39" name="TextBox 38">
                <a:extLst>
                  <a:ext uri="{FF2B5EF4-FFF2-40B4-BE49-F238E27FC236}">
                    <a16:creationId xmlns:a16="http://schemas.microsoft.com/office/drawing/2014/main" id="{FDF37AB5-6B60-1644-9F73-229757E1DF4E}"/>
                  </a:ext>
                </a:extLst>
              </p:cNvPr>
              <p:cNvSpPr txBox="1"/>
              <p:nvPr/>
            </p:nvSpPr>
            <p:spPr>
              <a:xfrm>
                <a:off x="1215429" y="3697665"/>
                <a:ext cx="1832568" cy="492443"/>
              </a:xfrm>
              <a:prstGeom prst="rect">
                <a:avLst/>
              </a:prstGeom>
              <a:solidFill>
                <a:srgbClr val="00B050"/>
              </a:solidFill>
            </p:spPr>
            <p:txBody>
              <a:bodyPr wrap="square" rtlCol="0">
                <a:spAutoFit/>
              </a:bodyPr>
              <a:lstStyle/>
              <a:p>
                <a:pPr algn="ctr"/>
                <a:r>
                  <a:rPr lang="en-US" sz="900" dirty="0">
                    <a:solidFill>
                      <a:schemeClr val="bg1"/>
                    </a:solidFill>
                  </a:rPr>
                  <a:t>Band 2</a:t>
                </a:r>
              </a:p>
              <a:p>
                <a:pPr algn="ctr"/>
                <a:r>
                  <a:rPr lang="en-US" sz="900" i="1" dirty="0">
                    <a:solidFill>
                      <a:schemeClr val="bg1"/>
                    </a:solidFill>
                  </a:rPr>
                  <a:t>R~50  Spectroscopy</a:t>
                </a:r>
              </a:p>
            </p:txBody>
          </p:sp>
          <p:sp>
            <p:nvSpPr>
              <p:cNvPr id="40" name="TextBox 39">
                <a:extLst>
                  <a:ext uri="{FF2B5EF4-FFF2-40B4-BE49-F238E27FC236}">
                    <a16:creationId xmlns:a16="http://schemas.microsoft.com/office/drawing/2014/main" id="{D11A0AFD-949D-0F47-B99C-89C80CF4D734}"/>
                  </a:ext>
                </a:extLst>
              </p:cNvPr>
              <p:cNvSpPr txBox="1"/>
              <p:nvPr/>
            </p:nvSpPr>
            <p:spPr>
              <a:xfrm>
                <a:off x="1844434" y="4275113"/>
                <a:ext cx="662489" cy="330944"/>
              </a:xfrm>
              <a:prstGeom prst="rect">
                <a:avLst/>
              </a:prstGeom>
              <a:noFill/>
              <a:ln>
                <a:noFill/>
              </a:ln>
            </p:spPr>
            <p:txBody>
              <a:bodyPr wrap="square" rtlCol="0">
                <a:spAutoFit/>
              </a:bodyPr>
              <a:lstStyle/>
              <a:p>
                <a:pPr algn="ctr"/>
                <a:r>
                  <a:rPr lang="en-US" sz="1013" dirty="0"/>
                  <a:t>H⍺</a:t>
                </a:r>
                <a:endParaRPr lang="en-US" sz="1013" i="1" dirty="0"/>
              </a:p>
            </p:txBody>
          </p:sp>
          <p:sp>
            <p:nvSpPr>
              <p:cNvPr id="41" name="TextBox 40">
                <a:extLst>
                  <a:ext uri="{FF2B5EF4-FFF2-40B4-BE49-F238E27FC236}">
                    <a16:creationId xmlns:a16="http://schemas.microsoft.com/office/drawing/2014/main" id="{0ECD9B2C-44C1-A44B-8499-50A143A26BC9}"/>
                  </a:ext>
                </a:extLst>
              </p:cNvPr>
              <p:cNvSpPr txBox="1"/>
              <p:nvPr/>
            </p:nvSpPr>
            <p:spPr>
              <a:xfrm>
                <a:off x="2543521" y="4337859"/>
                <a:ext cx="2084268" cy="330944"/>
              </a:xfrm>
              <a:prstGeom prst="rect">
                <a:avLst/>
              </a:prstGeom>
              <a:noFill/>
            </p:spPr>
            <p:txBody>
              <a:bodyPr wrap="square" rtlCol="0">
                <a:spAutoFit/>
              </a:bodyPr>
              <a:lstStyle/>
              <a:p>
                <a:pPr algn="ctr"/>
                <a:r>
                  <a:rPr lang="en-US" sz="1013" dirty="0">
                    <a:solidFill>
                      <a:schemeClr val="tx1">
                        <a:lumMod val="50000"/>
                        <a:lumOff val="50000"/>
                      </a:schemeClr>
                    </a:solidFill>
                  </a:rPr>
                  <a:t>“Engineering” filters</a:t>
                </a:r>
              </a:p>
            </p:txBody>
          </p:sp>
          <p:sp>
            <p:nvSpPr>
              <p:cNvPr id="43" name="Rectangle 42">
                <a:extLst>
                  <a:ext uri="{FF2B5EF4-FFF2-40B4-BE49-F238E27FC236}">
                    <a16:creationId xmlns:a16="http://schemas.microsoft.com/office/drawing/2014/main" id="{8BC2A39D-1F60-154B-B3D8-FE41CA791D63}"/>
                  </a:ext>
                </a:extLst>
              </p:cNvPr>
              <p:cNvSpPr/>
              <p:nvPr/>
            </p:nvSpPr>
            <p:spPr>
              <a:xfrm>
                <a:off x="2110518" y="4571417"/>
                <a:ext cx="135968" cy="720330"/>
              </a:xfrm>
              <a:prstGeom prst="rect">
                <a:avLst/>
              </a:prstGeom>
              <a:solidFill>
                <a:srgbClr val="FF0000"/>
              </a:solid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grpSp>
          <p:nvGrpSpPr>
            <p:cNvPr id="5" name="Group 4">
              <a:extLst>
                <a:ext uri="{FF2B5EF4-FFF2-40B4-BE49-F238E27FC236}">
                  <a16:creationId xmlns:a16="http://schemas.microsoft.com/office/drawing/2014/main" id="{870ECE80-CD7A-F947-A7C5-3560191F6511}"/>
                </a:ext>
              </a:extLst>
            </p:cNvPr>
            <p:cNvGrpSpPr/>
            <p:nvPr/>
          </p:nvGrpSpPr>
          <p:grpSpPr>
            <a:xfrm>
              <a:off x="1305274" y="3464946"/>
              <a:ext cx="4264291" cy="502920"/>
              <a:chOff x="1305274" y="3454540"/>
              <a:chExt cx="4264291" cy="502920"/>
            </a:xfrm>
          </p:grpSpPr>
          <p:sp>
            <p:nvSpPr>
              <p:cNvPr id="3" name="Rectangle 2">
                <a:extLst>
                  <a:ext uri="{FF2B5EF4-FFF2-40B4-BE49-F238E27FC236}">
                    <a16:creationId xmlns:a16="http://schemas.microsoft.com/office/drawing/2014/main" id="{6A01B0B4-CAAF-C04A-A438-BBAA57DF857A}"/>
                  </a:ext>
                </a:extLst>
              </p:cNvPr>
              <p:cNvSpPr/>
              <p:nvPr/>
            </p:nvSpPr>
            <p:spPr>
              <a:xfrm>
                <a:off x="1305274" y="3454540"/>
                <a:ext cx="338397" cy="502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3194EF3-F3DC-674B-BADE-AC8D1490517B}"/>
                  </a:ext>
                </a:extLst>
              </p:cNvPr>
              <p:cNvSpPr/>
              <p:nvPr/>
            </p:nvSpPr>
            <p:spPr>
              <a:xfrm>
                <a:off x="1628146" y="3454540"/>
                <a:ext cx="238302" cy="5029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97582AD-9525-CC4E-9CF7-06AC057CE987}"/>
                  </a:ext>
                </a:extLst>
              </p:cNvPr>
              <p:cNvSpPr/>
              <p:nvPr/>
            </p:nvSpPr>
            <p:spPr>
              <a:xfrm>
                <a:off x="1858684" y="3454540"/>
                <a:ext cx="330635" cy="5029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7782F3-9CE0-D644-AA07-9D630F5D970F}"/>
                  </a:ext>
                </a:extLst>
              </p:cNvPr>
              <p:cNvSpPr/>
              <p:nvPr/>
            </p:nvSpPr>
            <p:spPr>
              <a:xfrm>
                <a:off x="2096986" y="3454540"/>
                <a:ext cx="322871" cy="5029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DA8E5D9-208B-D648-B956-3897D716E2C5}"/>
                  </a:ext>
                </a:extLst>
              </p:cNvPr>
              <p:cNvSpPr/>
              <p:nvPr/>
            </p:nvSpPr>
            <p:spPr>
              <a:xfrm>
                <a:off x="2385230" y="3454540"/>
                <a:ext cx="308845" cy="5029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F8E01D2-14AD-A747-BAD5-41531DD9F4CD}"/>
                  </a:ext>
                </a:extLst>
              </p:cNvPr>
              <p:cNvSpPr/>
              <p:nvPr/>
            </p:nvSpPr>
            <p:spPr>
              <a:xfrm>
                <a:off x="2867572" y="3454540"/>
                <a:ext cx="358987" cy="5029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75107E4-C7B4-8B44-91FD-1274BE8D98FC}"/>
                  </a:ext>
                </a:extLst>
              </p:cNvPr>
              <p:cNvSpPr/>
              <p:nvPr/>
            </p:nvSpPr>
            <p:spPr>
              <a:xfrm>
                <a:off x="3222758" y="3454540"/>
                <a:ext cx="279319" cy="5029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D2A9A51-9ED1-0E4D-8BB0-2A660FB89751}"/>
                  </a:ext>
                </a:extLst>
              </p:cNvPr>
              <p:cNvSpPr/>
              <p:nvPr/>
            </p:nvSpPr>
            <p:spPr>
              <a:xfrm>
                <a:off x="3493511" y="3454540"/>
                <a:ext cx="279319"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7628981-E4B5-A94C-B8B4-F8BB6CEECD07}"/>
                  </a:ext>
                </a:extLst>
              </p:cNvPr>
              <p:cNvSpPr/>
              <p:nvPr/>
            </p:nvSpPr>
            <p:spPr>
              <a:xfrm>
                <a:off x="3756288" y="3454540"/>
                <a:ext cx="375445" cy="5029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82A8B90-108B-9F44-929D-117757A609B6}"/>
                  </a:ext>
                </a:extLst>
              </p:cNvPr>
              <p:cNvSpPr/>
              <p:nvPr/>
            </p:nvSpPr>
            <p:spPr>
              <a:xfrm>
                <a:off x="4012932" y="3454540"/>
                <a:ext cx="146249" cy="5029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890C83F-A5DB-A148-98D5-34038050CD38}"/>
                  </a:ext>
                </a:extLst>
              </p:cNvPr>
              <p:cNvSpPr/>
              <p:nvPr/>
            </p:nvSpPr>
            <p:spPr>
              <a:xfrm>
                <a:off x="4213704" y="3454540"/>
                <a:ext cx="358296" cy="5029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CD17093-3A6E-2247-96DC-973C3AB5995F}"/>
                  </a:ext>
                </a:extLst>
              </p:cNvPr>
              <p:cNvSpPr/>
              <p:nvPr/>
            </p:nvSpPr>
            <p:spPr>
              <a:xfrm>
                <a:off x="4467424" y="3454540"/>
                <a:ext cx="318535" cy="5029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D197998-4E90-5148-A925-9D06246CD451}"/>
                  </a:ext>
                </a:extLst>
              </p:cNvPr>
              <p:cNvSpPr/>
              <p:nvPr/>
            </p:nvSpPr>
            <p:spPr>
              <a:xfrm>
                <a:off x="4796915" y="3454540"/>
                <a:ext cx="401618" cy="5029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4BC9978-8304-FD44-9E0D-E0A52036B108}"/>
                  </a:ext>
                </a:extLst>
              </p:cNvPr>
              <p:cNvSpPr/>
              <p:nvPr/>
            </p:nvSpPr>
            <p:spPr>
              <a:xfrm>
                <a:off x="5182700" y="3454540"/>
                <a:ext cx="386865" cy="5029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32429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0" dirty="0"/>
              <a:t>CGI Observing Modes</a:t>
            </a:r>
          </a:p>
        </p:txBody>
      </p:sp>
      <p:graphicFrame>
        <p:nvGraphicFramePr>
          <p:cNvPr id="25" name="Content Placeholder 6"/>
          <p:cNvGraphicFramePr>
            <a:graphicFrameLocks/>
          </p:cNvGraphicFramePr>
          <p:nvPr>
            <p:extLst>
              <p:ext uri="{D42A27DB-BD31-4B8C-83A1-F6EECF244321}">
                <p14:modId xmlns:p14="http://schemas.microsoft.com/office/powerpoint/2010/main" val="2747953612"/>
              </p:ext>
            </p:extLst>
          </p:nvPr>
        </p:nvGraphicFramePr>
        <p:xfrm>
          <a:off x="2171699" y="2017613"/>
          <a:ext cx="4898973" cy="1512826"/>
        </p:xfrm>
        <a:graphic>
          <a:graphicData uri="http://schemas.openxmlformats.org/drawingml/2006/table">
            <a:tbl>
              <a:tblPr/>
              <a:tblGrid>
                <a:gridCol w="536058">
                  <a:extLst>
                    <a:ext uri="{9D8B030D-6E8A-4147-A177-3AD203B41FA5}">
                      <a16:colId xmlns:a16="http://schemas.microsoft.com/office/drawing/2014/main" val="20001"/>
                    </a:ext>
                  </a:extLst>
                </a:gridCol>
                <a:gridCol w="707298">
                  <a:extLst>
                    <a:ext uri="{9D8B030D-6E8A-4147-A177-3AD203B41FA5}">
                      <a16:colId xmlns:a16="http://schemas.microsoft.com/office/drawing/2014/main" val="20002"/>
                    </a:ext>
                  </a:extLst>
                </a:gridCol>
                <a:gridCol w="1328394">
                  <a:extLst>
                    <a:ext uri="{9D8B030D-6E8A-4147-A177-3AD203B41FA5}">
                      <a16:colId xmlns:a16="http://schemas.microsoft.com/office/drawing/2014/main" val="20003"/>
                    </a:ext>
                  </a:extLst>
                </a:gridCol>
                <a:gridCol w="1222636">
                  <a:extLst>
                    <a:ext uri="{9D8B030D-6E8A-4147-A177-3AD203B41FA5}">
                      <a16:colId xmlns:a16="http://schemas.microsoft.com/office/drawing/2014/main" val="3788214676"/>
                    </a:ext>
                  </a:extLst>
                </a:gridCol>
                <a:gridCol w="1104587">
                  <a:extLst>
                    <a:ext uri="{9D8B030D-6E8A-4147-A177-3AD203B41FA5}">
                      <a16:colId xmlns:a16="http://schemas.microsoft.com/office/drawing/2014/main" val="20006"/>
                    </a:ext>
                  </a:extLst>
                </a:gridCol>
              </a:tblGrid>
              <a:tr h="533332">
                <a:tc>
                  <a:txBody>
                    <a:bodyPr/>
                    <a:lstStyle/>
                    <a:p>
                      <a:pPr algn="ctr" fontAlgn="b"/>
                      <a:r>
                        <a:rPr lang="el-GR" sz="1400" b="1" i="0" u="none" strike="noStrike" dirty="0">
                          <a:solidFill>
                            <a:srgbClr val="000000"/>
                          </a:solidFill>
                          <a:effectLst/>
                          <a:latin typeface="Calibri"/>
                        </a:rPr>
                        <a:t>λ</a:t>
                      </a:r>
                      <a:r>
                        <a:rPr lang="en-US" sz="1400" b="1" i="0" u="none" strike="noStrike" baseline="-25000" dirty="0">
                          <a:solidFill>
                            <a:srgbClr val="000000"/>
                          </a:solidFill>
                          <a:effectLst/>
                          <a:latin typeface="Calibri"/>
                        </a:rPr>
                        <a:t>center</a:t>
                      </a:r>
                      <a:r>
                        <a:rPr lang="el-GR" sz="1400" b="1" i="0" u="none" strike="noStrike" dirty="0">
                          <a:solidFill>
                            <a:srgbClr val="000000"/>
                          </a:solidFill>
                          <a:effectLst/>
                          <a:latin typeface="Calibri"/>
                        </a:rPr>
                        <a:t> (nm)</a:t>
                      </a:r>
                    </a:p>
                  </a:txBody>
                  <a:tcPr marL="5358" marR="5358" marT="535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algn="ctr" fontAlgn="ctr"/>
                      <a:r>
                        <a:rPr lang="en-US" sz="1400" b="1" i="0" u="none" strike="noStrike" dirty="0">
                          <a:solidFill>
                            <a:srgbClr val="000000"/>
                          </a:solidFill>
                          <a:effectLst/>
                          <a:latin typeface="Calibri"/>
                        </a:rPr>
                        <a:t>FWTB</a:t>
                      </a:r>
                    </a:p>
                  </a:txBody>
                  <a:tcPr marL="5358" marR="5358" marT="535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algn="ctr" fontAlgn="ctr"/>
                      <a:r>
                        <a:rPr lang="en-US" sz="1400" b="1" i="0" u="none" strike="noStrike" kern="1200" dirty="0">
                          <a:solidFill>
                            <a:srgbClr val="000000"/>
                          </a:solidFill>
                          <a:effectLst/>
                          <a:latin typeface="Calibri"/>
                          <a:ea typeface="+mn-ea"/>
                          <a:cs typeface="+mn-cs"/>
                        </a:rPr>
                        <a:t>Mode</a:t>
                      </a:r>
                    </a:p>
                  </a:txBody>
                  <a:tcPr marL="5358" marR="5358" marT="535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algn="ctr" fontAlgn="ctr"/>
                      <a:r>
                        <a:rPr lang="en-US" sz="1400" b="1" i="0" u="none" strike="noStrike" kern="1200" dirty="0">
                          <a:solidFill>
                            <a:srgbClr val="000000"/>
                          </a:solidFill>
                          <a:effectLst/>
                          <a:latin typeface="Calibri"/>
                          <a:ea typeface="+mn-ea"/>
                          <a:cs typeface="+mn-cs"/>
                        </a:rPr>
                        <a:t>FOV radius</a:t>
                      </a:r>
                    </a:p>
                  </a:txBody>
                  <a:tcPr marL="5358" marR="5358" marT="535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algn="ctr" fontAlgn="ctr"/>
                      <a:r>
                        <a:rPr lang="en-US" sz="1400" b="1" i="0" u="none" strike="noStrike" kern="1200" dirty="0">
                          <a:solidFill>
                            <a:srgbClr val="000000"/>
                          </a:solidFill>
                          <a:effectLst/>
                          <a:latin typeface="Calibri"/>
                          <a:ea typeface="+mn-ea"/>
                          <a:cs typeface="+mn-cs"/>
                        </a:rPr>
                        <a:t>Polarimetry?</a:t>
                      </a:r>
                    </a:p>
                  </a:txBody>
                  <a:tcPr marL="5358" marR="5358" marT="535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26498">
                <a:tc>
                  <a:txBody>
                    <a:bodyPr/>
                    <a:lstStyle/>
                    <a:p>
                      <a:pPr algn="ctr" fontAlgn="b"/>
                      <a:r>
                        <a:rPr lang="en-US" sz="1400" b="1" i="0" u="none" strike="noStrike" dirty="0">
                          <a:solidFill>
                            <a:srgbClr val="00B050"/>
                          </a:solidFill>
                          <a:effectLst/>
                          <a:latin typeface="Calibri"/>
                        </a:rPr>
                        <a:t>575</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a:rPr>
                        <a:t>10.1%</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mn-lt"/>
                        </a:rPr>
                        <a:t>Imager</a:t>
                      </a:r>
                      <a:endParaRPr lang="en-US" sz="1400" b="0" i="0" u="none" strike="noStrike" dirty="0">
                        <a:solidFill>
                          <a:srgbClr val="000000"/>
                        </a:solidFill>
                        <a:effectLst/>
                        <a:latin typeface="Calibri"/>
                      </a:endParaRP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a:rPr>
                        <a:t>0.14” – 0.45”</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a:rPr>
                        <a:t>Y</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1"/>
                  </a:ext>
                </a:extLst>
              </a:tr>
              <a:tr h="326498">
                <a:tc>
                  <a:txBody>
                    <a:bodyPr/>
                    <a:lstStyle/>
                    <a:p>
                      <a:pPr algn="ctr" fontAlgn="b"/>
                      <a:r>
                        <a:rPr lang="en-US" sz="1400" b="1" i="0" u="none" strike="noStrike" dirty="0">
                          <a:solidFill>
                            <a:srgbClr val="FF7300"/>
                          </a:solidFill>
                          <a:effectLst/>
                          <a:latin typeface="Calibri"/>
                        </a:rPr>
                        <a:t>730</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a:rPr>
                        <a:t>15.1%</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a:rPr>
                        <a:t>Slit + R~50 Prism</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a:rPr>
                        <a:t>0.18” – 0.55”</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a:rPr>
                        <a:t>-</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4"/>
                  </a:ext>
                </a:extLst>
              </a:tr>
              <a:tr h="326498">
                <a:tc>
                  <a:txBody>
                    <a:bodyPr/>
                    <a:lstStyle/>
                    <a:p>
                      <a:pPr algn="ctr" fontAlgn="b"/>
                      <a:r>
                        <a:rPr lang="en-US" sz="1400" b="1" i="0" u="none" strike="noStrike" dirty="0">
                          <a:solidFill>
                            <a:srgbClr val="C00000"/>
                          </a:solidFill>
                          <a:effectLst/>
                          <a:latin typeface="Calibri"/>
                        </a:rPr>
                        <a:t>825</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mn-lt"/>
                        </a:rPr>
                        <a:t>9.9%</a:t>
                      </a:r>
                      <a:endParaRPr lang="en-US" sz="1400" b="0" i="0" u="none" strike="noStrike" dirty="0">
                        <a:solidFill>
                          <a:srgbClr val="000000"/>
                        </a:solidFill>
                        <a:effectLst/>
                        <a:latin typeface="Calibri"/>
                      </a:endParaRP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mn-lt"/>
                        </a:rPr>
                        <a:t>Imager</a:t>
                      </a:r>
                      <a:endParaRPr lang="en-US" sz="1400" b="0" i="0" u="none" strike="noStrike" dirty="0">
                        <a:solidFill>
                          <a:srgbClr val="000000"/>
                        </a:solidFill>
                        <a:effectLst/>
                        <a:latin typeface="Calibri"/>
                      </a:endParaRP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a:rPr>
                        <a:t>0.45” – 1.4” </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a:rPr>
                        <a:t>Y</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5" name="TextBox 4">
            <a:extLst>
              <a:ext uri="{FF2B5EF4-FFF2-40B4-BE49-F238E27FC236}">
                <a16:creationId xmlns:a16="http://schemas.microsoft.com/office/drawing/2014/main" id="{158AC22F-0715-634F-8525-3E6521884D2D}"/>
              </a:ext>
            </a:extLst>
          </p:cNvPr>
          <p:cNvSpPr txBox="1"/>
          <p:nvPr/>
        </p:nvSpPr>
        <p:spPr>
          <a:xfrm>
            <a:off x="2171701" y="1745613"/>
            <a:ext cx="4898972" cy="300082"/>
          </a:xfrm>
          <a:prstGeom prst="rect">
            <a:avLst/>
          </a:prstGeom>
          <a:noFill/>
        </p:spPr>
        <p:txBody>
          <a:bodyPr wrap="square" rtlCol="0">
            <a:spAutoFit/>
          </a:bodyPr>
          <a:lstStyle/>
          <a:p>
            <a:pPr algn="ctr"/>
            <a:r>
              <a:rPr lang="en-US" sz="1350" dirty="0"/>
              <a:t>Three “official” modes will be fully tested prior to launch.</a:t>
            </a:r>
          </a:p>
        </p:txBody>
      </p:sp>
    </p:spTree>
    <p:extLst>
      <p:ext uri="{BB962C8B-B14F-4D97-AF65-F5344CB8AC3E}">
        <p14:creationId xmlns:p14="http://schemas.microsoft.com/office/powerpoint/2010/main" val="4260187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DC70431-6568-6F48-8E9B-ED60CAB9E336}"/>
              </a:ext>
            </a:extLst>
          </p:cNvPr>
          <p:cNvSpPr txBox="1"/>
          <p:nvPr/>
        </p:nvSpPr>
        <p:spPr>
          <a:xfrm>
            <a:off x="2122514" y="1523766"/>
            <a:ext cx="4898972" cy="300082"/>
          </a:xfrm>
          <a:prstGeom prst="rect">
            <a:avLst/>
          </a:prstGeom>
          <a:noFill/>
        </p:spPr>
        <p:txBody>
          <a:bodyPr wrap="square" rtlCol="0">
            <a:spAutoFit/>
          </a:bodyPr>
          <a:lstStyle/>
          <a:p>
            <a:pPr algn="ctr"/>
            <a:r>
              <a:rPr lang="en-US" sz="1350" dirty="0"/>
              <a:t>Additional modes installed but not fully tested before launch</a:t>
            </a:r>
          </a:p>
        </p:txBody>
      </p:sp>
      <p:graphicFrame>
        <p:nvGraphicFramePr>
          <p:cNvPr id="7" name="Content Placeholder 6">
            <a:extLst>
              <a:ext uri="{FF2B5EF4-FFF2-40B4-BE49-F238E27FC236}">
                <a16:creationId xmlns:a16="http://schemas.microsoft.com/office/drawing/2014/main" id="{26AB1552-61D4-C94F-9B5A-C9ADC34EA653}"/>
              </a:ext>
            </a:extLst>
          </p:cNvPr>
          <p:cNvGraphicFramePr>
            <a:graphicFrameLocks/>
          </p:cNvGraphicFramePr>
          <p:nvPr>
            <p:extLst>
              <p:ext uri="{D42A27DB-BD31-4B8C-83A1-F6EECF244321}">
                <p14:modId xmlns:p14="http://schemas.microsoft.com/office/powerpoint/2010/main" val="2433408386"/>
              </p:ext>
            </p:extLst>
          </p:nvPr>
        </p:nvGraphicFramePr>
        <p:xfrm>
          <a:off x="2122515" y="1811665"/>
          <a:ext cx="4898973" cy="1085074"/>
        </p:xfrm>
        <a:graphic>
          <a:graphicData uri="http://schemas.openxmlformats.org/drawingml/2006/table">
            <a:tbl>
              <a:tblPr/>
              <a:tblGrid>
                <a:gridCol w="536058">
                  <a:extLst>
                    <a:ext uri="{9D8B030D-6E8A-4147-A177-3AD203B41FA5}">
                      <a16:colId xmlns:a16="http://schemas.microsoft.com/office/drawing/2014/main" val="20001"/>
                    </a:ext>
                  </a:extLst>
                </a:gridCol>
                <a:gridCol w="707298">
                  <a:extLst>
                    <a:ext uri="{9D8B030D-6E8A-4147-A177-3AD203B41FA5}">
                      <a16:colId xmlns:a16="http://schemas.microsoft.com/office/drawing/2014/main" val="20002"/>
                    </a:ext>
                  </a:extLst>
                </a:gridCol>
                <a:gridCol w="1336826">
                  <a:extLst>
                    <a:ext uri="{9D8B030D-6E8A-4147-A177-3AD203B41FA5}">
                      <a16:colId xmlns:a16="http://schemas.microsoft.com/office/drawing/2014/main" val="20003"/>
                    </a:ext>
                  </a:extLst>
                </a:gridCol>
                <a:gridCol w="1214204">
                  <a:extLst>
                    <a:ext uri="{9D8B030D-6E8A-4147-A177-3AD203B41FA5}">
                      <a16:colId xmlns:a16="http://schemas.microsoft.com/office/drawing/2014/main" val="3788214676"/>
                    </a:ext>
                  </a:extLst>
                </a:gridCol>
                <a:gridCol w="1104587">
                  <a:extLst>
                    <a:ext uri="{9D8B030D-6E8A-4147-A177-3AD203B41FA5}">
                      <a16:colId xmlns:a16="http://schemas.microsoft.com/office/drawing/2014/main" val="20006"/>
                    </a:ext>
                  </a:extLst>
                </a:gridCol>
              </a:tblGrid>
              <a:tr h="416838">
                <a:tc>
                  <a:txBody>
                    <a:bodyPr/>
                    <a:lstStyle/>
                    <a:p>
                      <a:pPr algn="ctr" fontAlgn="b"/>
                      <a:r>
                        <a:rPr lang="el-GR" sz="1400" b="1" i="0" u="none" strike="noStrike" dirty="0">
                          <a:solidFill>
                            <a:srgbClr val="000000"/>
                          </a:solidFill>
                          <a:effectLst/>
                          <a:latin typeface="Calibri"/>
                        </a:rPr>
                        <a:t>λ</a:t>
                      </a:r>
                      <a:r>
                        <a:rPr lang="en-US" sz="1400" b="1" i="0" u="none" strike="noStrike" baseline="-25000" dirty="0">
                          <a:solidFill>
                            <a:srgbClr val="000000"/>
                          </a:solidFill>
                          <a:effectLst/>
                          <a:latin typeface="Calibri"/>
                        </a:rPr>
                        <a:t>center</a:t>
                      </a:r>
                      <a:r>
                        <a:rPr lang="el-GR" sz="1400" b="1" i="0" u="none" strike="noStrike" dirty="0">
                          <a:solidFill>
                            <a:srgbClr val="000000"/>
                          </a:solidFill>
                          <a:effectLst/>
                          <a:latin typeface="Calibri"/>
                        </a:rPr>
                        <a:t> (nm)</a:t>
                      </a:r>
                    </a:p>
                  </a:txBody>
                  <a:tcPr marL="5358" marR="5358" marT="535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US" sz="1400" b="1" i="0" u="none" strike="noStrike" dirty="0">
                          <a:solidFill>
                            <a:srgbClr val="000000"/>
                          </a:solidFill>
                          <a:effectLst/>
                          <a:latin typeface="Calibri"/>
                        </a:rPr>
                        <a:t>FWTB</a:t>
                      </a:r>
                    </a:p>
                  </a:txBody>
                  <a:tcPr marL="5358" marR="5358" marT="535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US" sz="1400" b="1" i="0" u="none" strike="noStrike" kern="1200" dirty="0">
                          <a:solidFill>
                            <a:srgbClr val="000000"/>
                          </a:solidFill>
                          <a:effectLst/>
                          <a:latin typeface="Calibri"/>
                          <a:ea typeface="+mn-ea"/>
                          <a:cs typeface="+mn-cs"/>
                        </a:rPr>
                        <a:t>Mode</a:t>
                      </a:r>
                    </a:p>
                  </a:txBody>
                  <a:tcPr marL="5358" marR="5358" marT="535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US" sz="1400" b="1" i="0" u="none" strike="noStrike" kern="1200" dirty="0">
                          <a:solidFill>
                            <a:srgbClr val="000000"/>
                          </a:solidFill>
                          <a:effectLst/>
                          <a:latin typeface="Calibri"/>
                          <a:ea typeface="+mn-ea"/>
                          <a:cs typeface="+mn-cs"/>
                        </a:rPr>
                        <a:t>FOV radius</a:t>
                      </a:r>
                    </a:p>
                  </a:txBody>
                  <a:tcPr marL="5358" marR="5358" marT="535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en-US" sz="1400" b="1" i="0" u="none" strike="noStrike" kern="1200" dirty="0">
                          <a:solidFill>
                            <a:srgbClr val="000000"/>
                          </a:solidFill>
                          <a:effectLst/>
                          <a:latin typeface="Calibri"/>
                          <a:ea typeface="+mn-ea"/>
                          <a:cs typeface="+mn-cs"/>
                        </a:rPr>
                        <a:t>Polarimetry?</a:t>
                      </a:r>
                    </a:p>
                  </a:txBody>
                  <a:tcPr marL="5358" marR="5358" marT="535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08327949"/>
                  </a:ext>
                </a:extLst>
              </a:tr>
              <a:tr h="326498">
                <a:tc>
                  <a:txBody>
                    <a:bodyPr/>
                    <a:lstStyle/>
                    <a:p>
                      <a:pPr algn="ctr" fontAlgn="b"/>
                      <a:r>
                        <a:rPr lang="en-US" sz="1400" b="1" i="0" u="none" strike="noStrike" dirty="0">
                          <a:solidFill>
                            <a:schemeClr val="tx1"/>
                          </a:solidFill>
                          <a:effectLst/>
                          <a:latin typeface="Calibri"/>
                        </a:rPr>
                        <a:t>660</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0" i="0" u="none" strike="noStrike" dirty="0">
                          <a:solidFill>
                            <a:schemeClr val="tx1"/>
                          </a:solidFill>
                          <a:effectLst/>
                          <a:latin typeface="Calibri"/>
                        </a:rPr>
                        <a:t>15.2%</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mn-lt"/>
                        </a:rPr>
                        <a:t>Slit + R~50 Prism</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0" i="0" u="none" strike="noStrike" dirty="0">
                          <a:solidFill>
                            <a:schemeClr val="tx1"/>
                          </a:solidFill>
                          <a:effectLst/>
                          <a:latin typeface="Calibri"/>
                        </a:rPr>
                        <a:t>0.17” – 0.5”</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0" i="0" u="none" strike="noStrike" dirty="0">
                          <a:solidFill>
                            <a:schemeClr val="tx1"/>
                          </a:solidFill>
                          <a:effectLst/>
                          <a:latin typeface="Calibri"/>
                        </a:rPr>
                        <a:t>Y</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1"/>
                  </a:ext>
                </a:extLst>
              </a:tr>
              <a:tr h="326498">
                <a:tc>
                  <a:txBody>
                    <a:bodyPr/>
                    <a:lstStyle/>
                    <a:p>
                      <a:pPr algn="ctr" fontAlgn="b"/>
                      <a:r>
                        <a:rPr lang="en-US" sz="1400" b="1" i="0" u="none" strike="noStrike" dirty="0">
                          <a:solidFill>
                            <a:schemeClr val="tx1"/>
                          </a:solidFill>
                          <a:effectLst/>
                          <a:latin typeface="Calibri"/>
                        </a:rPr>
                        <a:t>Hα</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0" i="0" u="none" strike="noStrike" dirty="0">
                          <a:solidFill>
                            <a:schemeClr val="tx1"/>
                          </a:solidFill>
                          <a:effectLst/>
                          <a:latin typeface="Calibri"/>
                        </a:rPr>
                        <a:t>0.4%</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0" i="0" u="none" strike="noStrike" dirty="0">
                          <a:solidFill>
                            <a:schemeClr val="tx1"/>
                          </a:solidFill>
                          <a:effectLst/>
                          <a:latin typeface="Calibri"/>
                        </a:rPr>
                        <a:t>Imager</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0" i="0" u="none" strike="noStrike" dirty="0">
                          <a:solidFill>
                            <a:schemeClr val="tx1"/>
                          </a:solidFill>
                          <a:effectLst/>
                          <a:latin typeface="+mn-lt"/>
                        </a:rPr>
                        <a:t>0.17” – 0.5”</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0" i="0" u="none" strike="noStrike" dirty="0">
                          <a:solidFill>
                            <a:schemeClr val="tx1"/>
                          </a:solidFill>
                          <a:effectLst/>
                          <a:latin typeface="Calibri"/>
                        </a:rPr>
                        <a:t>Y</a:t>
                      </a:r>
                    </a:p>
                  </a:txBody>
                  <a:tcPr marL="5358" marR="5358" marT="535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p:txBody>
          <a:bodyPr>
            <a:noAutofit/>
          </a:bodyPr>
          <a:lstStyle/>
          <a:p>
            <a:r>
              <a:rPr lang="en-US" sz="2700" dirty="0"/>
              <a:t>CGI Narrowband Modes</a:t>
            </a:r>
          </a:p>
        </p:txBody>
      </p:sp>
    </p:spTree>
    <p:extLst>
      <p:ext uri="{BB962C8B-B14F-4D97-AF65-F5344CB8AC3E}">
        <p14:creationId xmlns:p14="http://schemas.microsoft.com/office/powerpoint/2010/main" val="1797106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0" dirty="0"/>
              <a:t>CGI Narrowband Modes</a:t>
            </a:r>
          </a:p>
        </p:txBody>
      </p:sp>
      <p:sp>
        <p:nvSpPr>
          <p:cNvPr id="4" name="Slide Number Placeholder 3">
            <a:extLst>
              <a:ext uri="{FF2B5EF4-FFF2-40B4-BE49-F238E27FC236}">
                <a16:creationId xmlns:a16="http://schemas.microsoft.com/office/drawing/2014/main" id="{7B8E8127-055E-4940-B80A-4ECF35C38AB6}"/>
              </a:ext>
            </a:extLst>
          </p:cNvPr>
          <p:cNvSpPr>
            <a:spLocks noGrp="1"/>
          </p:cNvSpPr>
          <p:nvPr>
            <p:ph type="sldNum" sz="quarter" idx="4294967295"/>
          </p:nvPr>
        </p:nvSpPr>
        <p:spPr>
          <a:xfrm>
            <a:off x="7677150" y="4767263"/>
            <a:ext cx="323850" cy="273844"/>
          </a:xfrm>
          <a:prstGeom prst="rect">
            <a:avLst/>
          </a:prstGeom>
        </p:spPr>
        <p:txBody>
          <a:bodyPr/>
          <a:lstStyle/>
          <a:p>
            <a:fld id="{1BB0B505-5A34-8746-A5A9-793D5E51FFCB}" type="slidenum">
              <a:rPr lang="en-US" smtClean="0"/>
              <a:pPr/>
              <a:t>13</a:t>
            </a:fld>
            <a:endParaRPr lang="en-US" dirty="0"/>
          </a:p>
        </p:txBody>
      </p:sp>
      <p:graphicFrame>
        <p:nvGraphicFramePr>
          <p:cNvPr id="8" name="Table 7">
            <a:extLst>
              <a:ext uri="{FF2B5EF4-FFF2-40B4-BE49-F238E27FC236}">
                <a16:creationId xmlns:a16="http://schemas.microsoft.com/office/drawing/2014/main" id="{33AEF322-4B6A-3448-BDD5-9ECB3BF72397}"/>
              </a:ext>
            </a:extLst>
          </p:cNvPr>
          <p:cNvGraphicFramePr>
            <a:graphicFrameLocks noGrp="1"/>
          </p:cNvGraphicFramePr>
          <p:nvPr>
            <p:extLst>
              <p:ext uri="{D42A27DB-BD31-4B8C-83A1-F6EECF244321}">
                <p14:modId xmlns:p14="http://schemas.microsoft.com/office/powerpoint/2010/main" val="412257789"/>
              </p:ext>
            </p:extLst>
          </p:nvPr>
        </p:nvGraphicFramePr>
        <p:xfrm>
          <a:off x="1819051" y="995757"/>
          <a:ext cx="5501474" cy="3741424"/>
        </p:xfrm>
        <a:graphic>
          <a:graphicData uri="http://schemas.openxmlformats.org/drawingml/2006/table">
            <a:tbl>
              <a:tblPr>
                <a:tableStyleId>{5C22544A-7EE6-4342-B048-85BDC9FD1C3A}</a:tableStyleId>
              </a:tblPr>
              <a:tblGrid>
                <a:gridCol w="547624">
                  <a:extLst>
                    <a:ext uri="{9D8B030D-6E8A-4147-A177-3AD203B41FA5}">
                      <a16:colId xmlns:a16="http://schemas.microsoft.com/office/drawing/2014/main" val="296283379"/>
                    </a:ext>
                  </a:extLst>
                </a:gridCol>
                <a:gridCol w="1168966">
                  <a:extLst>
                    <a:ext uri="{9D8B030D-6E8A-4147-A177-3AD203B41FA5}">
                      <a16:colId xmlns:a16="http://schemas.microsoft.com/office/drawing/2014/main" val="1031215948"/>
                    </a:ext>
                  </a:extLst>
                </a:gridCol>
                <a:gridCol w="1168966">
                  <a:extLst>
                    <a:ext uri="{9D8B030D-6E8A-4147-A177-3AD203B41FA5}">
                      <a16:colId xmlns:a16="http://schemas.microsoft.com/office/drawing/2014/main" val="2401301992"/>
                    </a:ext>
                  </a:extLst>
                </a:gridCol>
                <a:gridCol w="1000469">
                  <a:extLst>
                    <a:ext uri="{9D8B030D-6E8A-4147-A177-3AD203B41FA5}">
                      <a16:colId xmlns:a16="http://schemas.microsoft.com/office/drawing/2014/main" val="2386617075"/>
                    </a:ext>
                  </a:extLst>
                </a:gridCol>
                <a:gridCol w="800134">
                  <a:extLst>
                    <a:ext uri="{9D8B030D-6E8A-4147-A177-3AD203B41FA5}">
                      <a16:colId xmlns:a16="http://schemas.microsoft.com/office/drawing/2014/main" val="1825727891"/>
                    </a:ext>
                  </a:extLst>
                </a:gridCol>
                <a:gridCol w="815315">
                  <a:extLst>
                    <a:ext uri="{9D8B030D-6E8A-4147-A177-3AD203B41FA5}">
                      <a16:colId xmlns:a16="http://schemas.microsoft.com/office/drawing/2014/main" val="1849368011"/>
                    </a:ext>
                  </a:extLst>
                </a:gridCol>
              </a:tblGrid>
              <a:tr h="212884">
                <a:tc>
                  <a:txBody>
                    <a:bodyPr/>
                    <a:lstStyle/>
                    <a:p>
                      <a:pPr algn="ctr" fontAlgn="b"/>
                      <a:r>
                        <a:rPr lang="en-US" sz="1400" b="1" u="none" strike="noStrike" dirty="0">
                          <a:effectLst/>
                          <a:latin typeface="+mn-lt"/>
                        </a:rPr>
                        <a:t>Name</a:t>
                      </a:r>
                      <a:endParaRPr lang="en-US" sz="1400" b="1" i="0" u="none" strike="noStrike" dirty="0">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n-US" sz="1400" b="1" u="none" strike="noStrike" dirty="0" err="1">
                          <a:effectLst/>
                          <a:latin typeface="+mn-lt"/>
                        </a:rPr>
                        <a:t>λ</a:t>
                      </a:r>
                      <a:r>
                        <a:rPr lang="en-US" sz="1400" b="1" u="none" strike="noStrike" baseline="-25000" dirty="0" err="1">
                          <a:effectLst/>
                          <a:latin typeface="+mn-lt"/>
                        </a:rPr>
                        <a:t>min</a:t>
                      </a:r>
                      <a:r>
                        <a:rPr lang="en-US" sz="1400" b="1" u="none" strike="noStrike" baseline="0" dirty="0">
                          <a:effectLst/>
                          <a:latin typeface="+mn-lt"/>
                        </a:rPr>
                        <a:t> [nm]</a:t>
                      </a:r>
                      <a:endParaRPr lang="en-US" sz="1400" b="1" i="0" u="none" strike="noStrike" baseline="-25000" dirty="0">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n-US" sz="1400" b="1" u="none" strike="noStrike" dirty="0">
                          <a:effectLst/>
                          <a:latin typeface="+mn-lt"/>
                        </a:rPr>
                        <a:t>λ</a:t>
                      </a:r>
                      <a:r>
                        <a:rPr lang="en-US" sz="1400" b="1" u="none" strike="noStrike" baseline="-25000" dirty="0">
                          <a:effectLst/>
                          <a:latin typeface="+mn-lt"/>
                        </a:rPr>
                        <a:t>0</a:t>
                      </a:r>
                      <a:r>
                        <a:rPr lang="en-US" sz="1400" b="1" u="none" strike="noStrike" baseline="0" dirty="0">
                          <a:effectLst/>
                          <a:latin typeface="+mn-lt"/>
                        </a:rPr>
                        <a:t> [nm]</a:t>
                      </a:r>
                      <a:endParaRPr lang="en-US" sz="1400" b="1" i="0" u="none" strike="noStrike" dirty="0">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n-US" sz="1400" b="1" u="none" strike="noStrike" dirty="0" err="1">
                          <a:effectLst/>
                          <a:latin typeface="+mn-lt"/>
                        </a:rPr>
                        <a:t>λ</a:t>
                      </a:r>
                      <a:r>
                        <a:rPr lang="en-US" sz="1400" b="1" u="none" strike="noStrike" baseline="-25000" dirty="0" err="1">
                          <a:effectLst/>
                          <a:latin typeface="+mn-lt"/>
                        </a:rPr>
                        <a:t>max</a:t>
                      </a:r>
                      <a:r>
                        <a:rPr lang="en-US" sz="1400" b="1" u="none" strike="noStrike" baseline="0" dirty="0">
                          <a:effectLst/>
                          <a:latin typeface="+mn-lt"/>
                        </a:rPr>
                        <a:t> [nm]</a:t>
                      </a:r>
                      <a:endParaRPr lang="en-US" sz="1400" b="1" i="0" u="none" strike="noStrike" baseline="-25000" dirty="0">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n-US" sz="1400" b="1" u="none" strike="noStrike" dirty="0">
                          <a:effectLst/>
                          <a:latin typeface="+mn-lt"/>
                        </a:rPr>
                        <a:t>FWTB [%]</a:t>
                      </a:r>
                      <a:endParaRPr lang="en-US" sz="1400" b="1" i="0" u="none" strike="noStrike" dirty="0">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n-US" sz="1400" b="1" u="none" strike="noStrike" dirty="0">
                          <a:effectLst/>
                          <a:latin typeface="+mn-lt"/>
                        </a:rPr>
                        <a:t>width [nm]</a:t>
                      </a:r>
                      <a:endParaRPr lang="en-US" sz="1400" b="1" i="0" u="none" strike="noStrike" dirty="0">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910925122"/>
                  </a:ext>
                </a:extLst>
              </a:tr>
              <a:tr h="212884">
                <a:tc>
                  <a:txBody>
                    <a:bodyPr/>
                    <a:lstStyle/>
                    <a:p>
                      <a:pPr algn="ctr" fontAlgn="b"/>
                      <a:r>
                        <a:rPr lang="en-US" sz="1400" b="1" i="0" u="none" strike="noStrike" dirty="0">
                          <a:solidFill>
                            <a:srgbClr val="000000"/>
                          </a:solidFill>
                          <a:effectLst/>
                          <a:latin typeface="+mn-lt"/>
                        </a:rPr>
                        <a:t>1a</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540</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550 </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560</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hr-HR" sz="1400" u="none" strike="noStrike" kern="1200" dirty="0">
                          <a:solidFill>
                            <a:schemeClr val="dk1"/>
                          </a:solidFill>
                          <a:effectLst/>
                          <a:latin typeface="+mn-lt"/>
                          <a:ea typeface="+mn-ea"/>
                          <a:cs typeface="+mn-cs"/>
                        </a:rPr>
                        <a:t>20</a:t>
                      </a:r>
                      <a:endParaRPr lang="en-US" sz="1400" u="none" strike="noStrike" kern="1200" dirty="0">
                        <a:solidFill>
                          <a:schemeClr val="dk1"/>
                        </a:solidFill>
                        <a:effectLst/>
                        <a:latin typeface="+mn-lt"/>
                        <a:ea typeface="+mn-ea"/>
                        <a:cs typeface="+mn-cs"/>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8060013"/>
                  </a:ext>
                </a:extLst>
              </a:tr>
              <a:tr h="212884">
                <a:tc>
                  <a:txBody>
                    <a:bodyPr/>
                    <a:lstStyle/>
                    <a:p>
                      <a:pPr algn="ctr" fontAlgn="b"/>
                      <a:r>
                        <a:rPr lang="en-US" sz="1400" b="1" i="0" u="none" strike="noStrike" dirty="0">
                          <a:solidFill>
                            <a:srgbClr val="000000"/>
                          </a:solidFill>
                          <a:effectLst/>
                          <a:latin typeface="+mn-lt"/>
                        </a:rPr>
                        <a:t>1b</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564.5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575 </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585.5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2.6</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hr-HR" sz="1400" u="none" strike="noStrike" kern="1200" dirty="0">
                          <a:solidFill>
                            <a:schemeClr val="dk1"/>
                          </a:solidFill>
                          <a:effectLst/>
                          <a:latin typeface="+mn-lt"/>
                          <a:ea typeface="+mn-ea"/>
                          <a:cs typeface="+mn-cs"/>
                        </a:rPr>
                        <a:t>21</a:t>
                      </a:r>
                      <a:endParaRPr lang="en-US" sz="1400" u="none" strike="noStrike" kern="1200" dirty="0">
                        <a:solidFill>
                          <a:schemeClr val="dk1"/>
                        </a:solidFill>
                        <a:effectLst/>
                        <a:latin typeface="+mn-lt"/>
                        <a:ea typeface="+mn-ea"/>
                        <a:cs typeface="+mn-cs"/>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169806"/>
                  </a:ext>
                </a:extLst>
              </a:tr>
              <a:tr h="212884">
                <a:tc>
                  <a:txBody>
                    <a:bodyPr/>
                    <a:lstStyle/>
                    <a:p>
                      <a:pPr algn="ctr" fontAlgn="b"/>
                      <a:r>
                        <a:rPr lang="en-US" sz="1400" b="1" i="0" u="none" strike="noStrike" dirty="0">
                          <a:solidFill>
                            <a:srgbClr val="000000"/>
                          </a:solidFill>
                          <a:effectLst/>
                          <a:latin typeface="+mn-lt"/>
                        </a:rPr>
                        <a:t>1c</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588</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599 </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610</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2.7</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hr-HR" sz="1400" u="none" strike="noStrike" kern="1200" dirty="0">
                          <a:solidFill>
                            <a:schemeClr val="dk1"/>
                          </a:solidFill>
                          <a:effectLst/>
                          <a:latin typeface="+mn-lt"/>
                          <a:ea typeface="+mn-ea"/>
                          <a:cs typeface="+mn-cs"/>
                        </a:rPr>
                        <a:t>22</a:t>
                      </a:r>
                      <a:endParaRPr lang="en-US" sz="1400" u="none" strike="noStrike" kern="1200" dirty="0">
                        <a:solidFill>
                          <a:schemeClr val="dk1"/>
                        </a:solidFill>
                        <a:effectLst/>
                        <a:latin typeface="+mn-lt"/>
                        <a:ea typeface="+mn-ea"/>
                        <a:cs typeface="+mn-cs"/>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0475527"/>
                  </a:ext>
                </a:extLst>
              </a:tr>
              <a:tr h="212884">
                <a:tc>
                  <a:txBody>
                    <a:bodyPr/>
                    <a:lstStyle/>
                    <a:p>
                      <a:pPr algn="ctr" fontAlgn="b"/>
                      <a:r>
                        <a:rPr lang="en-US" sz="1400" b="1" u="none" strike="noStrike" dirty="0">
                          <a:effectLst/>
                          <a:latin typeface="+mn-lt"/>
                        </a:rPr>
                        <a:t>2a</a:t>
                      </a:r>
                      <a:endParaRPr lang="en-US" sz="1400" b="1" i="0" u="none" strike="noStrike" dirty="0">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604</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615 </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626</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2.6</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22</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917787"/>
                  </a:ext>
                </a:extLst>
              </a:tr>
              <a:tr h="212884">
                <a:tc>
                  <a:txBody>
                    <a:bodyPr/>
                    <a:lstStyle/>
                    <a:p>
                      <a:pPr algn="ctr" fontAlgn="b"/>
                      <a:r>
                        <a:rPr lang="en-US" sz="1400" b="1" u="none" strike="noStrike">
                          <a:effectLst/>
                          <a:latin typeface="+mn-lt"/>
                        </a:rPr>
                        <a:t>2b</a:t>
                      </a:r>
                      <a:endParaRPr lang="en-US" sz="1400" b="1" i="0" u="none" strike="noStrike">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629</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638 </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647</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1.9</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18</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9807814"/>
                  </a:ext>
                </a:extLst>
              </a:tr>
              <a:tr h="212884">
                <a:tc>
                  <a:txBody>
                    <a:bodyPr/>
                    <a:lstStyle/>
                    <a:p>
                      <a:pPr algn="ctr" fontAlgn="b"/>
                      <a:r>
                        <a:rPr lang="en-US" sz="1400" b="1" u="none" strike="noStrike">
                          <a:effectLst/>
                          <a:latin typeface="+mn-lt"/>
                        </a:rPr>
                        <a:t>2c</a:t>
                      </a:r>
                      <a:endParaRPr lang="en-US" sz="1400" b="1" i="0" u="none" strike="noStrike">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653</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656.3 </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659.6</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0.4</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6.6</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5848707"/>
                  </a:ext>
                </a:extLst>
              </a:tr>
              <a:tr h="212884">
                <a:tc>
                  <a:txBody>
                    <a:bodyPr/>
                    <a:lstStyle/>
                    <a:p>
                      <a:pPr algn="ctr" fontAlgn="b"/>
                      <a:r>
                        <a:rPr lang="en-US" sz="1400" b="1" u="none" strike="noStrike">
                          <a:effectLst/>
                          <a:latin typeface="+mn-lt"/>
                        </a:rPr>
                        <a:t>3a</a:t>
                      </a:r>
                      <a:endParaRPr lang="en-US" sz="1400" b="1" i="0" u="none" strike="noStrike">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669</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681</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693</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2.6</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24</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718636"/>
                  </a:ext>
                </a:extLst>
              </a:tr>
              <a:tr h="2128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mn-lt"/>
                        </a:rPr>
                        <a:t>3b</a:t>
                      </a:r>
                      <a:endParaRPr lang="en-US" sz="1000" dirty="0"/>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692</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704 </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716</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2.6</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24</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6199994"/>
                  </a:ext>
                </a:extLst>
              </a:tr>
              <a:tr h="212884">
                <a:tc>
                  <a:txBody>
                    <a:bodyPr/>
                    <a:lstStyle/>
                    <a:p>
                      <a:pPr algn="ctr"/>
                      <a:r>
                        <a:rPr lang="en-US" sz="1400" b="1" i="0" u="none" strike="noStrike" dirty="0">
                          <a:solidFill>
                            <a:srgbClr val="000000"/>
                          </a:solidFill>
                          <a:effectLst/>
                          <a:latin typeface="+mn-lt"/>
                        </a:rPr>
                        <a:t>3c</a:t>
                      </a:r>
                      <a:endParaRPr lang="en-US" sz="1000" dirty="0"/>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717</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727 </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737</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2.0</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20</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9796053"/>
                  </a:ext>
                </a:extLst>
              </a:tr>
              <a:tr h="212884">
                <a:tc>
                  <a:txBody>
                    <a:bodyPr/>
                    <a:lstStyle/>
                    <a:p>
                      <a:pPr algn="ctr" fontAlgn="b"/>
                      <a:r>
                        <a:rPr lang="en-US" sz="1400" b="1" i="0" u="none" strike="noStrike" dirty="0">
                          <a:solidFill>
                            <a:srgbClr val="000000"/>
                          </a:solidFill>
                          <a:effectLst/>
                          <a:latin typeface="+mn-lt"/>
                        </a:rPr>
                        <a:t>3g</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739.5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752 </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764.5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5490432"/>
                  </a:ext>
                </a:extLst>
              </a:tr>
              <a:tr h="212884">
                <a:tc>
                  <a:txBody>
                    <a:bodyPr/>
                    <a:lstStyle/>
                    <a:p>
                      <a:pPr algn="ctr" fontAlgn="b"/>
                      <a:r>
                        <a:rPr lang="en-US" sz="1400" b="1" u="none" strike="noStrike" dirty="0">
                          <a:effectLst/>
                          <a:latin typeface="+mn-lt"/>
                        </a:rPr>
                        <a:t>3d</a:t>
                      </a:r>
                      <a:endParaRPr lang="en-US" sz="1400" b="1" i="0" u="none" strike="noStrike" dirty="0">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750.25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754 </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757.75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0.5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7.5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2031815"/>
                  </a:ext>
                </a:extLst>
              </a:tr>
              <a:tr h="212884">
                <a:tc>
                  <a:txBody>
                    <a:bodyPr/>
                    <a:lstStyle/>
                    <a:p>
                      <a:pPr algn="ctr" fontAlgn="b"/>
                      <a:r>
                        <a:rPr lang="en-US" sz="1400" b="1" u="none" strike="noStrike" dirty="0">
                          <a:effectLst/>
                          <a:latin typeface="+mn-lt"/>
                        </a:rPr>
                        <a:t>3e</a:t>
                      </a:r>
                      <a:endParaRPr lang="en-US" sz="1400" b="1" i="0" u="none" strike="noStrike" dirty="0">
                        <a:solidFill>
                          <a:srgbClr val="000000"/>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764</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777.5 </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791</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2.7</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27</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3946495"/>
                  </a:ext>
                </a:extLst>
              </a:tr>
              <a:tr h="212884">
                <a:tc>
                  <a:txBody>
                    <a:bodyPr/>
                    <a:lstStyle/>
                    <a:p>
                      <a:pPr algn="ctr" fontAlgn="b"/>
                      <a:r>
                        <a:rPr lang="en-US" sz="1400" b="1" i="0" u="none" strike="noStrike" dirty="0">
                          <a:solidFill>
                            <a:srgbClr val="000000"/>
                          </a:solidFill>
                          <a:effectLst/>
                          <a:latin typeface="+mn-lt"/>
                        </a:rPr>
                        <a:t>4a</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778</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792 </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806</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2.8</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28</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2107007"/>
                  </a:ext>
                </a:extLst>
              </a:tr>
              <a:tr h="212884">
                <a:tc>
                  <a:txBody>
                    <a:bodyPr/>
                    <a:lstStyle/>
                    <a:p>
                      <a:pPr algn="ctr" fontAlgn="b"/>
                      <a:r>
                        <a:rPr lang="en-US" sz="1400" b="1" i="0" u="none" strike="noStrike" dirty="0">
                          <a:solidFill>
                            <a:srgbClr val="000000"/>
                          </a:solidFill>
                          <a:effectLst/>
                          <a:latin typeface="+mn-lt"/>
                        </a:rPr>
                        <a:t>4b</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810</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825 </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a:solidFill>
                            <a:schemeClr val="dk1"/>
                          </a:solidFill>
                          <a:effectLst/>
                          <a:latin typeface="+mn-lt"/>
                          <a:ea typeface="+mn-ea"/>
                          <a:cs typeface="+mn-cs"/>
                        </a:rPr>
                        <a:t>840</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2.9</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30</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0905904"/>
                  </a:ext>
                </a:extLst>
              </a:tr>
              <a:tr h="212884">
                <a:tc>
                  <a:txBody>
                    <a:bodyPr/>
                    <a:lstStyle/>
                    <a:p>
                      <a:pPr algn="ctr" fontAlgn="b"/>
                      <a:r>
                        <a:rPr lang="en-US" sz="1400" b="1" i="0" u="none" strike="noStrike" dirty="0">
                          <a:solidFill>
                            <a:srgbClr val="000000"/>
                          </a:solidFill>
                          <a:effectLst/>
                          <a:latin typeface="+mn-lt"/>
                        </a:rPr>
                        <a:t>4c</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842</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857 </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872</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2.8</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400" u="none" strike="noStrike" kern="1200" dirty="0">
                          <a:solidFill>
                            <a:schemeClr val="dk1"/>
                          </a:solidFill>
                          <a:effectLst/>
                          <a:latin typeface="+mn-lt"/>
                          <a:ea typeface="+mn-ea"/>
                          <a:cs typeface="+mn-cs"/>
                        </a:rPr>
                        <a:t>30</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4008771"/>
                  </a:ext>
                </a:extLst>
              </a:tr>
            </a:tbl>
          </a:graphicData>
        </a:graphic>
      </p:graphicFrame>
      <p:sp>
        <p:nvSpPr>
          <p:cNvPr id="12" name="TextBox 11">
            <a:extLst>
              <a:ext uri="{FF2B5EF4-FFF2-40B4-BE49-F238E27FC236}">
                <a16:creationId xmlns:a16="http://schemas.microsoft.com/office/drawing/2014/main" id="{AA8D6C9F-9FAA-3447-9002-C2F2A4763466}"/>
              </a:ext>
            </a:extLst>
          </p:cNvPr>
          <p:cNvSpPr txBox="1"/>
          <p:nvPr/>
        </p:nvSpPr>
        <p:spPr>
          <a:xfrm>
            <a:off x="1819051" y="717901"/>
            <a:ext cx="5501473" cy="300082"/>
          </a:xfrm>
          <a:prstGeom prst="rect">
            <a:avLst/>
          </a:prstGeom>
          <a:noFill/>
        </p:spPr>
        <p:txBody>
          <a:bodyPr wrap="square" rtlCol="0">
            <a:spAutoFit/>
          </a:bodyPr>
          <a:lstStyle/>
          <a:p>
            <a:pPr algn="ctr" fontAlgn="b"/>
            <a:r>
              <a:rPr lang="en-US" sz="1350" dirty="0" err="1">
                <a:solidFill>
                  <a:sysClr val="windowText" lastClr="000000"/>
                </a:solidFill>
                <a:ea typeface="Helvetica" charset="0"/>
                <a:cs typeface="Helvetica" charset="0"/>
              </a:rPr>
              <a:t>Wavefront</a:t>
            </a:r>
            <a:r>
              <a:rPr lang="en-US" sz="1350" dirty="0">
                <a:solidFill>
                  <a:sysClr val="windowText" lastClr="000000"/>
                </a:solidFill>
                <a:ea typeface="Helvetica" charset="0"/>
                <a:cs typeface="Helvetica" charset="0"/>
              </a:rPr>
              <a:t> Control Engineering </a:t>
            </a:r>
            <a:r>
              <a:rPr lang="en-US" sz="1350" dirty="0" err="1">
                <a:solidFill>
                  <a:sysClr val="windowText" lastClr="000000"/>
                </a:solidFill>
                <a:ea typeface="Helvetica" charset="0"/>
                <a:cs typeface="Helvetica" charset="0"/>
              </a:rPr>
              <a:t>Bandpasses</a:t>
            </a:r>
            <a:r>
              <a:rPr lang="en-US" sz="1350" dirty="0">
                <a:solidFill>
                  <a:sysClr val="windowText" lastClr="000000"/>
                </a:solidFill>
                <a:ea typeface="Helvetica" charset="0"/>
                <a:cs typeface="Helvetica" charset="0"/>
              </a:rPr>
              <a:t> </a:t>
            </a:r>
            <a:r>
              <a:rPr lang="en-US" sz="1350" dirty="0"/>
              <a:t>(2.5-3.5%) installed</a:t>
            </a:r>
          </a:p>
        </p:txBody>
      </p:sp>
    </p:spTree>
    <p:extLst>
      <p:ext uri="{BB962C8B-B14F-4D97-AF65-F5344CB8AC3E}">
        <p14:creationId xmlns:p14="http://schemas.microsoft.com/office/powerpoint/2010/main" val="3486270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6D19FA-F330-EB40-A0C5-0F2A07E56E5D}"/>
              </a:ext>
            </a:extLst>
          </p:cNvPr>
          <p:cNvSpPr>
            <a:spLocks noGrp="1"/>
          </p:cNvSpPr>
          <p:nvPr>
            <p:ph type="title"/>
          </p:nvPr>
        </p:nvSpPr>
        <p:spPr/>
        <p:txBody>
          <a:bodyPr>
            <a:noAutofit/>
          </a:bodyPr>
          <a:lstStyle/>
          <a:p>
            <a:r>
              <a:rPr lang="en-US" sz="2400" dirty="0"/>
              <a:t>Hybrid </a:t>
            </a:r>
            <a:r>
              <a:rPr lang="en-US" sz="2400" dirty="0" err="1"/>
              <a:t>Lyot</a:t>
            </a:r>
            <a:r>
              <a:rPr lang="en-US" sz="2400" dirty="0"/>
              <a:t> Coronagraph</a:t>
            </a:r>
          </a:p>
        </p:txBody>
      </p:sp>
      <p:sp>
        <p:nvSpPr>
          <p:cNvPr id="13" name="TextBox 12">
            <a:extLst>
              <a:ext uri="{FF2B5EF4-FFF2-40B4-BE49-F238E27FC236}">
                <a16:creationId xmlns:a16="http://schemas.microsoft.com/office/drawing/2014/main" id="{1A2277A9-A563-E041-AB86-59C1BFFABCA9}"/>
              </a:ext>
            </a:extLst>
          </p:cNvPr>
          <p:cNvSpPr txBox="1"/>
          <p:nvPr/>
        </p:nvSpPr>
        <p:spPr>
          <a:xfrm>
            <a:off x="156928" y="1154551"/>
            <a:ext cx="3831797" cy="3293209"/>
          </a:xfrm>
          <a:prstGeom prst="rect">
            <a:avLst/>
          </a:prstGeom>
          <a:noFill/>
        </p:spPr>
        <p:txBody>
          <a:bodyPr wrap="square" rtlCol="0" anchor="ctr">
            <a:spAutoFit/>
          </a:bodyPr>
          <a:lstStyle/>
          <a:p>
            <a:pPr marL="214313" indent="-214313">
              <a:buFont typeface="Arial" panose="020B0604020202020204" pitchFamily="34" charset="0"/>
              <a:buChar char="•"/>
            </a:pPr>
            <a:r>
              <a:rPr lang="en-US" sz="1600" dirty="0"/>
              <a:t>The HLC provides a full 360° high contrast field of view.</a:t>
            </a:r>
          </a:p>
          <a:p>
            <a:pPr marL="214313" indent="-214313">
              <a:buFont typeface="Arial" panose="020B0604020202020204" pitchFamily="34" charset="0"/>
              <a:buChar char="•"/>
            </a:pPr>
            <a:r>
              <a:rPr lang="en-US" sz="1600" dirty="0"/>
              <a:t>Focal plane occulting mask is a circular, </a:t>
            </a:r>
            <a:r>
              <a:rPr lang="en-US" sz="1600" i="1" dirty="0"/>
              <a:t>r </a:t>
            </a:r>
            <a:r>
              <a:rPr lang="en-US" sz="1600" dirty="0"/>
              <a:t>= 2.8 </a:t>
            </a:r>
            <a:r>
              <a:rPr lang="el-GR" sz="1600" dirty="0"/>
              <a:t>λ</a:t>
            </a:r>
            <a:r>
              <a:rPr lang="en-US" sz="1600" baseline="-25000" dirty="0"/>
              <a:t>c</a:t>
            </a:r>
            <a:r>
              <a:rPr lang="en-US" sz="1600" dirty="0"/>
              <a:t>/D partially-transmissive nickel disc overlaid with a PMGI dielectric layer with a radially and azimuthally varying thickness profile.</a:t>
            </a:r>
          </a:p>
          <a:p>
            <a:pPr marL="214313" indent="-214313">
              <a:buFont typeface="Arial" panose="020B0604020202020204" pitchFamily="34" charset="0"/>
              <a:buChar char="•"/>
            </a:pPr>
            <a:r>
              <a:rPr lang="en-US" sz="1600" dirty="0"/>
              <a:t>The HLC design incorporates a numerically optimized, static actuator pattern applied to both deformable mirrors.</a:t>
            </a:r>
          </a:p>
          <a:p>
            <a:pPr marL="214313" indent="-214313">
              <a:buFont typeface="Arial" panose="020B0604020202020204" pitchFamily="34" charset="0"/>
              <a:buChar char="•"/>
            </a:pPr>
            <a:r>
              <a:rPr lang="en-US" sz="1600" dirty="0" err="1"/>
              <a:t>Lyot</a:t>
            </a:r>
            <a:r>
              <a:rPr lang="en-US" sz="1600" dirty="0"/>
              <a:t> stop is an annular mask that blocks the telescope pupil edges and struts.</a:t>
            </a:r>
          </a:p>
        </p:txBody>
      </p:sp>
      <p:pic>
        <p:nvPicPr>
          <p:cNvPr id="16" name="Picture 15">
            <a:extLst>
              <a:ext uri="{FF2B5EF4-FFF2-40B4-BE49-F238E27FC236}">
                <a16:creationId xmlns:a16="http://schemas.microsoft.com/office/drawing/2014/main" id="{DE9FF44C-07AD-7044-9E0C-E03B23C3D05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089538" y="697895"/>
            <a:ext cx="2897534" cy="2434900"/>
          </a:xfrm>
          <a:prstGeom prst="rect">
            <a:avLst/>
          </a:prstGeom>
        </p:spPr>
      </p:pic>
      <p:sp>
        <p:nvSpPr>
          <p:cNvPr id="18" name="TextBox 17">
            <a:extLst>
              <a:ext uri="{FF2B5EF4-FFF2-40B4-BE49-F238E27FC236}">
                <a16:creationId xmlns:a16="http://schemas.microsoft.com/office/drawing/2014/main" id="{7E1377FE-EF03-624A-80F9-84A3A26A6D27}"/>
              </a:ext>
            </a:extLst>
          </p:cNvPr>
          <p:cNvSpPr txBox="1"/>
          <p:nvPr/>
        </p:nvSpPr>
        <p:spPr>
          <a:xfrm>
            <a:off x="4068001" y="4020478"/>
            <a:ext cx="1853589" cy="819840"/>
          </a:xfrm>
          <a:prstGeom prst="rect">
            <a:avLst/>
          </a:prstGeom>
          <a:noFill/>
        </p:spPr>
        <p:txBody>
          <a:bodyPr wrap="square" rtlCol="0">
            <a:spAutoFit/>
          </a:bodyPr>
          <a:lstStyle/>
          <a:p>
            <a:r>
              <a:rPr lang="en-US" sz="788" b="1" dirty="0"/>
              <a:t>HLC </a:t>
            </a:r>
            <a:r>
              <a:rPr lang="en-US" sz="788" b="1" dirty="0" err="1"/>
              <a:t>Lyot</a:t>
            </a:r>
            <a:r>
              <a:rPr lang="en-US" sz="788" b="1" dirty="0"/>
              <a:t> stop</a:t>
            </a:r>
            <a:r>
              <a:rPr lang="en-US" sz="788" dirty="0"/>
              <a:t>. Diagram of </a:t>
            </a:r>
            <a:r>
              <a:rPr lang="en-US" sz="788" dirty="0" err="1"/>
              <a:t>Lyot</a:t>
            </a:r>
            <a:r>
              <a:rPr lang="en-US" sz="788" dirty="0"/>
              <a:t> stop model: white represents the transmitted region; black represents the telescope pupil; gray represents the region blocked by the stop in addition to the telescope pupil.</a:t>
            </a:r>
          </a:p>
        </p:txBody>
      </p:sp>
      <p:sp>
        <p:nvSpPr>
          <p:cNvPr id="19" name="TextBox 18">
            <a:extLst>
              <a:ext uri="{FF2B5EF4-FFF2-40B4-BE49-F238E27FC236}">
                <a16:creationId xmlns:a16="http://schemas.microsoft.com/office/drawing/2014/main" id="{D044D8CE-2CB5-5B48-A873-75981B99FD7E}"/>
              </a:ext>
            </a:extLst>
          </p:cNvPr>
          <p:cNvSpPr txBox="1"/>
          <p:nvPr/>
        </p:nvSpPr>
        <p:spPr>
          <a:xfrm>
            <a:off x="6100409" y="3110176"/>
            <a:ext cx="2875792" cy="698589"/>
          </a:xfrm>
          <a:prstGeom prst="rect">
            <a:avLst/>
          </a:prstGeom>
          <a:noFill/>
        </p:spPr>
        <p:txBody>
          <a:bodyPr wrap="square" rtlCol="0">
            <a:spAutoFit/>
          </a:bodyPr>
          <a:lstStyle/>
          <a:p>
            <a:r>
              <a:rPr lang="en-US" sz="788" dirty="0"/>
              <a:t>Simulated HLC PSF including aberrations and high-order </a:t>
            </a:r>
            <a:r>
              <a:rPr lang="en-US" sz="788" dirty="0" err="1"/>
              <a:t>wavefront</a:t>
            </a:r>
            <a:r>
              <a:rPr lang="en-US" sz="788" dirty="0"/>
              <a:t> control operations, illustrating the annular dark zone between 3 and 9 </a:t>
            </a:r>
            <a:r>
              <a:rPr lang="el-GR" sz="788" dirty="0"/>
              <a:t>λ</a:t>
            </a:r>
            <a:r>
              <a:rPr lang="en-US" sz="788" baseline="-25000" dirty="0"/>
              <a:t>c</a:t>
            </a:r>
            <a:r>
              <a:rPr lang="en-US" sz="788" dirty="0"/>
              <a:t>/D. Each sub-panel represents a different scenario for DM probe wavelength resolution and detector sampling.</a:t>
            </a:r>
          </a:p>
        </p:txBody>
      </p:sp>
      <p:sp>
        <p:nvSpPr>
          <p:cNvPr id="20" name="TextBox 19">
            <a:extLst>
              <a:ext uri="{FF2B5EF4-FFF2-40B4-BE49-F238E27FC236}">
                <a16:creationId xmlns:a16="http://schemas.microsoft.com/office/drawing/2014/main" id="{02FC2F9D-649F-D14A-80A4-57CC3A1AFD6C}"/>
              </a:ext>
            </a:extLst>
          </p:cNvPr>
          <p:cNvSpPr txBox="1"/>
          <p:nvPr/>
        </p:nvSpPr>
        <p:spPr>
          <a:xfrm>
            <a:off x="6237792" y="3918774"/>
            <a:ext cx="2587915" cy="807913"/>
          </a:xfrm>
          <a:prstGeom prst="rect">
            <a:avLst/>
          </a:prstGeom>
          <a:noFill/>
          <a:ln w="12700">
            <a:solidFill>
              <a:schemeClr val="tx1">
                <a:lumMod val="50000"/>
                <a:lumOff val="50000"/>
              </a:schemeClr>
            </a:solidFill>
          </a:ln>
        </p:spPr>
        <p:txBody>
          <a:bodyPr wrap="square" lIns="68580" tIns="0" bIns="0" rtlCol="0">
            <a:spAutoFit/>
          </a:bodyPr>
          <a:lstStyle/>
          <a:p>
            <a:pPr algn="ctr"/>
            <a:r>
              <a:rPr lang="en-US" sz="750" b="1" dirty="0"/>
              <a:t>References</a:t>
            </a:r>
          </a:p>
          <a:p>
            <a:pPr marL="128588" indent="-128588">
              <a:buFont typeface="Arial" panose="020B0604020202020204" pitchFamily="34" charset="0"/>
              <a:buChar char="•"/>
            </a:pPr>
            <a:r>
              <a:rPr lang="en-US" sz="750" dirty="0"/>
              <a:t>J. </a:t>
            </a:r>
            <a:r>
              <a:rPr lang="en-US" sz="750" dirty="0" err="1"/>
              <a:t>Trauger</a:t>
            </a:r>
            <a:r>
              <a:rPr lang="en-US" sz="750" dirty="0"/>
              <a:t>, D. Moody, et al., JATIS Vol 2, id. 011013 (2016) - </a:t>
            </a:r>
            <a:r>
              <a:rPr lang="en-US" sz="750" dirty="0">
                <a:hlinkClick r:id="rId3"/>
              </a:rPr>
              <a:t>https://doi.org/10.1117/1.JATIS.2.1.011013</a:t>
            </a:r>
            <a:r>
              <a:rPr lang="en-US" sz="750" dirty="0"/>
              <a:t> </a:t>
            </a:r>
          </a:p>
          <a:p>
            <a:pPr marL="128588" indent="-128588">
              <a:buFont typeface="Arial" panose="020B0604020202020204" pitchFamily="34" charset="0"/>
              <a:buChar char="•"/>
            </a:pPr>
            <a:r>
              <a:rPr lang="en-US" sz="750" dirty="0"/>
              <a:t>J. Krist, et al., Proc SPIE Vol 10400, id. 1040004. (2017) - </a:t>
            </a:r>
            <a:r>
              <a:rPr lang="en-US" sz="750" dirty="0">
                <a:hlinkClick r:id="rId4"/>
              </a:rPr>
              <a:t>http://dx.doi.org/10.1117/12.2274792</a:t>
            </a:r>
            <a:r>
              <a:rPr lang="en-US" sz="750" dirty="0"/>
              <a:t> </a:t>
            </a:r>
          </a:p>
          <a:p>
            <a:pPr marL="128588" indent="-128588">
              <a:buFont typeface="Arial" panose="020B0604020202020204" pitchFamily="34" charset="0"/>
              <a:buChar char="•"/>
            </a:pPr>
            <a:r>
              <a:rPr lang="en-US" sz="750" dirty="0"/>
              <a:t>K. </a:t>
            </a:r>
            <a:r>
              <a:rPr lang="en-US" sz="750" dirty="0" err="1"/>
              <a:t>Balasubramanian</a:t>
            </a:r>
            <a:r>
              <a:rPr lang="en-US" sz="750" dirty="0"/>
              <a:t>, et al., Proc SPIE Vol 10400, id. (2017) - </a:t>
            </a:r>
            <a:r>
              <a:rPr lang="en-US" sz="750" dirty="0">
                <a:hlinkClick r:id="rId5"/>
              </a:rPr>
              <a:t>https://doi.org/10.1117/12.2274059</a:t>
            </a:r>
            <a:r>
              <a:rPr lang="en-US" sz="750" dirty="0"/>
              <a:t> </a:t>
            </a:r>
          </a:p>
        </p:txBody>
      </p:sp>
      <p:sp>
        <p:nvSpPr>
          <p:cNvPr id="21" name="TextBox 20">
            <a:extLst>
              <a:ext uri="{FF2B5EF4-FFF2-40B4-BE49-F238E27FC236}">
                <a16:creationId xmlns:a16="http://schemas.microsoft.com/office/drawing/2014/main" id="{5A3EBCB8-0FFB-894D-B2E8-6BF4C41F1020}"/>
              </a:ext>
            </a:extLst>
          </p:cNvPr>
          <p:cNvSpPr txBox="1"/>
          <p:nvPr/>
        </p:nvSpPr>
        <p:spPr>
          <a:xfrm>
            <a:off x="3978784" y="1974463"/>
            <a:ext cx="2032023" cy="819840"/>
          </a:xfrm>
          <a:prstGeom prst="rect">
            <a:avLst/>
          </a:prstGeom>
          <a:noFill/>
        </p:spPr>
        <p:txBody>
          <a:bodyPr wrap="square" rtlCol="0">
            <a:spAutoFit/>
          </a:bodyPr>
          <a:lstStyle/>
          <a:p>
            <a:r>
              <a:rPr lang="en-US" sz="788" b="1" dirty="0"/>
              <a:t>HLC occulting mask.</a:t>
            </a:r>
            <a:r>
              <a:rPr lang="en-US" sz="788" dirty="0"/>
              <a:t> AFM surface height measurement of an occulting mask fabricated by the JPL Micro Devices Lab. Recent design refinements include azimuthal ripples in thickness of the dielectric, which extends across the field of view.</a:t>
            </a:r>
          </a:p>
        </p:txBody>
      </p:sp>
      <p:pic>
        <p:nvPicPr>
          <p:cNvPr id="11" name="Picture 10">
            <a:extLst>
              <a:ext uri="{FF2B5EF4-FFF2-40B4-BE49-F238E27FC236}">
                <a16:creationId xmlns:a16="http://schemas.microsoft.com/office/drawing/2014/main" id="{0DA9DA9C-06BF-0D43-A051-D88A1CA9B7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6175" y="694077"/>
            <a:ext cx="1737240" cy="1311891"/>
          </a:xfrm>
          <a:prstGeom prst="rect">
            <a:avLst/>
          </a:prstGeom>
        </p:spPr>
      </p:pic>
      <p:pic>
        <p:nvPicPr>
          <p:cNvPr id="3" name="Picture 2">
            <a:extLst>
              <a:ext uri="{FF2B5EF4-FFF2-40B4-BE49-F238E27FC236}">
                <a16:creationId xmlns:a16="http://schemas.microsoft.com/office/drawing/2014/main" id="{70E20665-735C-E948-A246-1976301B1742}"/>
              </a:ext>
            </a:extLst>
          </p:cNvPr>
          <p:cNvPicPr>
            <a:picLocks noChangeAspect="1"/>
          </p:cNvPicPr>
          <p:nvPr/>
        </p:nvPicPr>
        <p:blipFill>
          <a:blip r:embed="rId7"/>
          <a:stretch>
            <a:fillRect/>
          </a:stretch>
        </p:blipFill>
        <p:spPr>
          <a:xfrm rot="10800000">
            <a:off x="4429072" y="2844398"/>
            <a:ext cx="1131448" cy="1131448"/>
          </a:xfrm>
          <a:prstGeom prst="rect">
            <a:avLst/>
          </a:prstGeom>
        </p:spPr>
      </p:pic>
    </p:spTree>
    <p:extLst>
      <p:ext uri="{BB962C8B-B14F-4D97-AF65-F5344CB8AC3E}">
        <p14:creationId xmlns:p14="http://schemas.microsoft.com/office/powerpoint/2010/main" val="2162775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1877D46-CD80-0343-A8ED-9E40C15CDAD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85168" y="1756752"/>
            <a:ext cx="2027549" cy="1170269"/>
          </a:xfrm>
          <a:prstGeom prst="rect">
            <a:avLst/>
          </a:prstGeom>
        </p:spPr>
      </p:pic>
      <p:sp>
        <p:nvSpPr>
          <p:cNvPr id="7" name="Title 1">
            <a:extLst>
              <a:ext uri="{FF2B5EF4-FFF2-40B4-BE49-F238E27FC236}">
                <a16:creationId xmlns:a16="http://schemas.microsoft.com/office/drawing/2014/main" id="{2F6D19FA-F330-EB40-A0C5-0F2A07E56E5D}"/>
              </a:ext>
            </a:extLst>
          </p:cNvPr>
          <p:cNvSpPr>
            <a:spLocks noGrp="1"/>
          </p:cNvSpPr>
          <p:nvPr>
            <p:ph type="title"/>
          </p:nvPr>
        </p:nvSpPr>
        <p:spPr/>
        <p:txBody>
          <a:bodyPr>
            <a:noAutofit/>
          </a:bodyPr>
          <a:lstStyle/>
          <a:p>
            <a:r>
              <a:rPr lang="en-US" sz="2250" dirty="0"/>
              <a:t>Shaped Pupil Coronagraph</a:t>
            </a:r>
          </a:p>
        </p:txBody>
      </p:sp>
      <p:sp>
        <p:nvSpPr>
          <p:cNvPr id="10" name="TextBox 9">
            <a:extLst>
              <a:ext uri="{FF2B5EF4-FFF2-40B4-BE49-F238E27FC236}">
                <a16:creationId xmlns:a16="http://schemas.microsoft.com/office/drawing/2014/main" id="{E9B1D3E0-DF96-E841-BE8C-DE340AA4F2C8}"/>
              </a:ext>
            </a:extLst>
          </p:cNvPr>
          <p:cNvSpPr txBox="1"/>
          <p:nvPr/>
        </p:nvSpPr>
        <p:spPr>
          <a:xfrm>
            <a:off x="188422" y="817424"/>
            <a:ext cx="5069378" cy="1754326"/>
          </a:xfrm>
          <a:prstGeom prst="rect">
            <a:avLst/>
          </a:prstGeom>
          <a:noFill/>
        </p:spPr>
        <p:txBody>
          <a:bodyPr wrap="square" rtlCol="0">
            <a:spAutoFit/>
          </a:bodyPr>
          <a:lstStyle/>
          <a:p>
            <a:pPr marL="214313" indent="-214313">
              <a:buFont typeface="Arial" panose="020B0604020202020204" pitchFamily="34" charset="0"/>
              <a:buChar char="•"/>
            </a:pPr>
            <a:r>
              <a:rPr lang="en-US" sz="1200" dirty="0"/>
              <a:t>The shaped pupil apodizer is a reflective mask on a silicon substrate with aluminum regions for reflection and black silicon regions for absorption.</a:t>
            </a:r>
          </a:p>
          <a:p>
            <a:pPr marL="214313" indent="-214313">
              <a:buFont typeface="Arial" panose="020B0604020202020204" pitchFamily="34" charset="0"/>
              <a:buChar char="•"/>
            </a:pPr>
            <a:r>
              <a:rPr lang="en-US" sz="1200" dirty="0"/>
              <a:t>The hard-edged occulting mask has either a bowtie-shaped opening for characterization (spectroscopy) mode or an annular aperture for debris disk imaging.</a:t>
            </a:r>
          </a:p>
          <a:p>
            <a:pPr marL="214313" indent="-214313">
              <a:buFont typeface="Arial" panose="020B0604020202020204" pitchFamily="34" charset="0"/>
              <a:buChar char="•"/>
            </a:pPr>
            <a:r>
              <a:rPr lang="en-US" sz="1200" dirty="0"/>
              <a:t>The SPC Spectroscopy designed in 2017 produces a 2 x 65° bowtie dark zone from 3.0 – 9.1 </a:t>
            </a:r>
            <a:r>
              <a:rPr lang="el-GR" sz="1200" dirty="0"/>
              <a:t>λ</a:t>
            </a:r>
            <a:r>
              <a:rPr lang="en-US" sz="1200" baseline="-25000" dirty="0"/>
              <a:t>c</a:t>
            </a:r>
            <a:r>
              <a:rPr lang="en-US" sz="1200" dirty="0"/>
              <a:t>/D over a 15% bandpass.</a:t>
            </a:r>
          </a:p>
          <a:p>
            <a:pPr marL="214313" indent="-214313">
              <a:buFont typeface="Arial" panose="020B0604020202020204" pitchFamily="34" charset="0"/>
              <a:buChar char="•"/>
            </a:pPr>
            <a:r>
              <a:rPr lang="en-US" sz="1200" dirty="0"/>
              <a:t>The SPC Wide Field of View design produces a 360° dark zone from 5.9 – 20.1 </a:t>
            </a:r>
            <a:r>
              <a:rPr lang="el-GR" sz="1200" dirty="0"/>
              <a:t>λ</a:t>
            </a:r>
            <a:r>
              <a:rPr lang="en-US" sz="1200" baseline="-25000" dirty="0"/>
              <a:t>c</a:t>
            </a:r>
            <a:r>
              <a:rPr lang="en-US" sz="1200" dirty="0"/>
              <a:t>/D in a 10% bandpass.</a:t>
            </a:r>
          </a:p>
        </p:txBody>
      </p:sp>
      <p:pic>
        <p:nvPicPr>
          <p:cNvPr id="6" name="Picture 5">
            <a:extLst>
              <a:ext uri="{FF2B5EF4-FFF2-40B4-BE49-F238E27FC236}">
                <a16:creationId xmlns:a16="http://schemas.microsoft.com/office/drawing/2014/main" id="{7EFE7DC5-F50F-8647-8D92-A0725A66F3C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125149" y="655204"/>
            <a:ext cx="2254317" cy="1119854"/>
          </a:xfrm>
          <a:prstGeom prst="rect">
            <a:avLst/>
          </a:prstGeom>
        </p:spPr>
      </p:pic>
      <p:sp>
        <p:nvSpPr>
          <p:cNvPr id="15" name="Rectangle 14">
            <a:extLst>
              <a:ext uri="{FF2B5EF4-FFF2-40B4-BE49-F238E27FC236}">
                <a16:creationId xmlns:a16="http://schemas.microsoft.com/office/drawing/2014/main" id="{9CB6FE3D-8BCE-7047-B6B0-B786AEC4A041}"/>
              </a:ext>
            </a:extLst>
          </p:cNvPr>
          <p:cNvSpPr/>
          <p:nvPr/>
        </p:nvSpPr>
        <p:spPr>
          <a:xfrm>
            <a:off x="452196" y="4284811"/>
            <a:ext cx="4805604" cy="346249"/>
          </a:xfrm>
          <a:prstGeom prst="rect">
            <a:avLst/>
          </a:prstGeom>
        </p:spPr>
        <p:txBody>
          <a:bodyPr wrap="square">
            <a:spAutoFit/>
          </a:bodyPr>
          <a:lstStyle/>
          <a:p>
            <a:pPr algn="ctr"/>
            <a:r>
              <a:rPr lang="en-US" sz="825" dirty="0"/>
              <a:t>Flight mask designs for the spectroscopy shaped pupil coronagraph. </a:t>
            </a:r>
            <a:br>
              <a:rPr lang="en-US" sz="825" dirty="0"/>
            </a:br>
            <a:r>
              <a:rPr lang="en-US" sz="825" dirty="0"/>
              <a:t>Design by A.J. E. Riggs (JPL).</a:t>
            </a:r>
          </a:p>
        </p:txBody>
      </p:sp>
      <p:sp>
        <p:nvSpPr>
          <p:cNvPr id="16" name="TextBox 15">
            <a:extLst>
              <a:ext uri="{FF2B5EF4-FFF2-40B4-BE49-F238E27FC236}">
                <a16:creationId xmlns:a16="http://schemas.microsoft.com/office/drawing/2014/main" id="{FBF79FEB-776D-8C47-B8CF-B2B255554A02}"/>
              </a:ext>
            </a:extLst>
          </p:cNvPr>
          <p:cNvSpPr txBox="1"/>
          <p:nvPr/>
        </p:nvSpPr>
        <p:spPr>
          <a:xfrm>
            <a:off x="5972942" y="3558377"/>
            <a:ext cx="2852000" cy="1154162"/>
          </a:xfrm>
          <a:prstGeom prst="rect">
            <a:avLst/>
          </a:prstGeom>
          <a:noFill/>
          <a:ln w="12700">
            <a:solidFill>
              <a:schemeClr val="tx1">
                <a:lumMod val="50000"/>
                <a:lumOff val="50000"/>
              </a:schemeClr>
            </a:solidFill>
          </a:ln>
        </p:spPr>
        <p:txBody>
          <a:bodyPr wrap="square" lIns="68580" tIns="0" bIns="0" rtlCol="0">
            <a:spAutoFit/>
          </a:bodyPr>
          <a:lstStyle/>
          <a:p>
            <a:pPr algn="ctr"/>
            <a:r>
              <a:rPr lang="en-US" sz="750" b="1" dirty="0"/>
              <a:t>References</a:t>
            </a:r>
          </a:p>
          <a:p>
            <a:pPr marL="128588" indent="-128588">
              <a:buFont typeface="Arial" panose="020B0604020202020204" pitchFamily="34" charset="0"/>
              <a:buChar char="•"/>
            </a:pPr>
            <a:r>
              <a:rPr lang="en-US" sz="750" dirty="0"/>
              <a:t>N. T. Zimmerman, et al., JATIS Vol 2 id. 011012 (2016) - </a:t>
            </a:r>
            <a:r>
              <a:rPr lang="en-US" sz="750" dirty="0">
                <a:hlinkClick r:id="rId4"/>
              </a:rPr>
              <a:t>http://dx.doi.org/10.1117/1.JATIS.2.1.011012</a:t>
            </a:r>
            <a:endParaRPr lang="en-US" sz="750" dirty="0"/>
          </a:p>
          <a:p>
            <a:pPr marL="128588" indent="-128588">
              <a:buFont typeface="Arial" panose="020B0604020202020204" pitchFamily="34" charset="0"/>
              <a:buChar char="•"/>
            </a:pPr>
            <a:r>
              <a:rPr lang="en-US" sz="750" dirty="0"/>
              <a:t>K. </a:t>
            </a:r>
            <a:r>
              <a:rPr lang="en-US" sz="750" dirty="0" err="1"/>
              <a:t>Balasubramanian</a:t>
            </a:r>
            <a:r>
              <a:rPr lang="en-US" sz="750" dirty="0"/>
              <a:t>, et al., JATIS Vol2 id. 011005 (2015) - </a:t>
            </a:r>
            <a:r>
              <a:rPr lang="en-US" sz="750" u="sng" dirty="0">
                <a:hlinkClick r:id="rId5"/>
              </a:rPr>
              <a:t>https://doi.org/10.1117/1.JATIS.2.1.011005</a:t>
            </a:r>
            <a:endParaRPr lang="en-US" sz="750" dirty="0"/>
          </a:p>
          <a:p>
            <a:pPr marL="128588" indent="-128588">
              <a:buFont typeface="Arial" panose="020B0604020202020204" pitchFamily="34" charset="0"/>
              <a:buChar char="•"/>
            </a:pPr>
            <a:r>
              <a:rPr lang="en-US" sz="750" dirty="0"/>
              <a:t>A. J. E. Riggs et al., N. T. Zimmerman, et al., Proc SPIE Vol 10400 (2017) - </a:t>
            </a:r>
            <a:r>
              <a:rPr lang="en-US" sz="750" dirty="0">
                <a:hlinkClick r:id="rId6"/>
              </a:rPr>
              <a:t>http://dx.doi.org/10.1117/12.2274437</a:t>
            </a:r>
            <a:endParaRPr lang="en-US" sz="750" dirty="0"/>
          </a:p>
          <a:p>
            <a:pPr marL="128588" indent="-128588">
              <a:buFont typeface="Arial" panose="020B0604020202020204" pitchFamily="34" charset="0"/>
              <a:buChar char="•"/>
            </a:pPr>
            <a:r>
              <a:rPr lang="en-US" sz="750" dirty="0"/>
              <a:t>J. Krist, et al., Proc SPIE Vol 10400, id. 1040004. (2017) - </a:t>
            </a:r>
            <a:r>
              <a:rPr lang="en-US" sz="750" dirty="0">
                <a:hlinkClick r:id="rId7"/>
              </a:rPr>
              <a:t>http://dx.doi.org/10.1117/12.2274792</a:t>
            </a:r>
            <a:endParaRPr lang="en-US" sz="750" dirty="0"/>
          </a:p>
          <a:p>
            <a:pPr marL="128588" indent="-128588">
              <a:buFont typeface="Arial" panose="020B0604020202020204" pitchFamily="34" charset="0"/>
              <a:buChar char="•"/>
            </a:pPr>
            <a:endParaRPr lang="en-US" sz="750" dirty="0"/>
          </a:p>
        </p:txBody>
      </p:sp>
      <p:sp>
        <p:nvSpPr>
          <p:cNvPr id="17" name="TextBox 16">
            <a:extLst>
              <a:ext uri="{FF2B5EF4-FFF2-40B4-BE49-F238E27FC236}">
                <a16:creationId xmlns:a16="http://schemas.microsoft.com/office/drawing/2014/main" id="{282BB6A5-9F39-FE41-8C8A-47FC996910EB}"/>
              </a:ext>
            </a:extLst>
          </p:cNvPr>
          <p:cNvSpPr txBox="1"/>
          <p:nvPr/>
        </p:nvSpPr>
        <p:spPr>
          <a:xfrm>
            <a:off x="6061390" y="2891043"/>
            <a:ext cx="2675104" cy="577338"/>
          </a:xfrm>
          <a:prstGeom prst="rect">
            <a:avLst/>
          </a:prstGeom>
          <a:noFill/>
        </p:spPr>
        <p:txBody>
          <a:bodyPr wrap="square" rtlCol="0">
            <a:spAutoFit/>
          </a:bodyPr>
          <a:lstStyle/>
          <a:p>
            <a:r>
              <a:rPr lang="en-US" sz="788" dirty="0"/>
              <a:t>Spectroscopy SPC (2017 design) simulations at </a:t>
            </a:r>
            <a:r>
              <a:rPr lang="el-GR" sz="788" dirty="0"/>
              <a:t>λ</a:t>
            </a:r>
            <a:r>
              <a:rPr lang="en-US" sz="788" baseline="-25000" dirty="0"/>
              <a:t>c</a:t>
            </a:r>
            <a:r>
              <a:rPr lang="en-US" sz="788" dirty="0"/>
              <a:t> = 660 and 770 nm including system aberrations, pointing jitter, and </a:t>
            </a:r>
            <a:r>
              <a:rPr lang="en-US" sz="788" dirty="0" err="1"/>
              <a:t>wavefront</a:t>
            </a:r>
            <a:r>
              <a:rPr lang="en-US" sz="788" dirty="0"/>
              <a:t> control operations. The circles correspond to r = 3 and 9 </a:t>
            </a:r>
            <a:r>
              <a:rPr lang="el-GR" sz="788" dirty="0"/>
              <a:t>λ</a:t>
            </a:r>
            <a:r>
              <a:rPr lang="en-US" sz="788" baseline="-25000" dirty="0"/>
              <a:t> c </a:t>
            </a:r>
            <a:r>
              <a:rPr lang="en-US" sz="788" dirty="0"/>
              <a:t>/D.</a:t>
            </a:r>
          </a:p>
        </p:txBody>
      </p:sp>
      <p:pic>
        <p:nvPicPr>
          <p:cNvPr id="3" name="Picture 2">
            <a:extLst>
              <a:ext uri="{FF2B5EF4-FFF2-40B4-BE49-F238E27FC236}">
                <a16:creationId xmlns:a16="http://schemas.microsoft.com/office/drawing/2014/main" id="{2989FCBD-8119-0440-8C75-D8DC2E644B78}"/>
              </a:ext>
            </a:extLst>
          </p:cNvPr>
          <p:cNvPicPr>
            <a:picLocks noChangeAspect="1"/>
          </p:cNvPicPr>
          <p:nvPr/>
        </p:nvPicPr>
        <p:blipFill>
          <a:blip r:embed="rId8"/>
          <a:stretch>
            <a:fillRect/>
          </a:stretch>
        </p:blipFill>
        <p:spPr>
          <a:xfrm>
            <a:off x="463287" y="2898490"/>
            <a:ext cx="1371600" cy="1371600"/>
          </a:xfrm>
          <a:prstGeom prst="rect">
            <a:avLst/>
          </a:prstGeom>
        </p:spPr>
      </p:pic>
      <p:pic>
        <p:nvPicPr>
          <p:cNvPr id="5" name="Picture 4">
            <a:extLst>
              <a:ext uri="{FF2B5EF4-FFF2-40B4-BE49-F238E27FC236}">
                <a16:creationId xmlns:a16="http://schemas.microsoft.com/office/drawing/2014/main" id="{D4C2EF1D-2158-C447-A766-0C050E2A1093}"/>
              </a:ext>
            </a:extLst>
          </p:cNvPr>
          <p:cNvPicPr>
            <a:picLocks noChangeAspect="1"/>
          </p:cNvPicPr>
          <p:nvPr/>
        </p:nvPicPr>
        <p:blipFill>
          <a:blip r:embed="rId9"/>
          <a:stretch>
            <a:fillRect/>
          </a:stretch>
        </p:blipFill>
        <p:spPr>
          <a:xfrm>
            <a:off x="2174744" y="2898490"/>
            <a:ext cx="1371600" cy="1371600"/>
          </a:xfrm>
          <a:prstGeom prst="rect">
            <a:avLst/>
          </a:prstGeom>
        </p:spPr>
      </p:pic>
      <p:pic>
        <p:nvPicPr>
          <p:cNvPr id="9" name="Picture 8">
            <a:extLst>
              <a:ext uri="{FF2B5EF4-FFF2-40B4-BE49-F238E27FC236}">
                <a16:creationId xmlns:a16="http://schemas.microsoft.com/office/drawing/2014/main" id="{7237947B-2633-B24A-BBED-3623C4C51A34}"/>
              </a:ext>
            </a:extLst>
          </p:cNvPr>
          <p:cNvPicPr>
            <a:picLocks noChangeAspect="1"/>
          </p:cNvPicPr>
          <p:nvPr/>
        </p:nvPicPr>
        <p:blipFill>
          <a:blip r:embed="rId10"/>
          <a:stretch>
            <a:fillRect/>
          </a:stretch>
        </p:blipFill>
        <p:spPr>
          <a:xfrm>
            <a:off x="3886200" y="2898490"/>
            <a:ext cx="1371600" cy="1371600"/>
          </a:xfrm>
          <a:prstGeom prst="rect">
            <a:avLst/>
          </a:prstGeom>
        </p:spPr>
      </p:pic>
      <p:sp>
        <p:nvSpPr>
          <p:cNvPr id="11" name="TextBox 10">
            <a:extLst>
              <a:ext uri="{FF2B5EF4-FFF2-40B4-BE49-F238E27FC236}">
                <a16:creationId xmlns:a16="http://schemas.microsoft.com/office/drawing/2014/main" id="{4E7FD5C0-6DDB-B244-83FA-90BA4225BDA1}"/>
              </a:ext>
            </a:extLst>
          </p:cNvPr>
          <p:cNvSpPr txBox="1"/>
          <p:nvPr/>
        </p:nvSpPr>
        <p:spPr>
          <a:xfrm>
            <a:off x="463980" y="2645861"/>
            <a:ext cx="1370214" cy="246221"/>
          </a:xfrm>
          <a:prstGeom prst="rect">
            <a:avLst/>
          </a:prstGeom>
          <a:noFill/>
        </p:spPr>
        <p:txBody>
          <a:bodyPr wrap="square" rtlCol="0">
            <a:spAutoFit/>
          </a:bodyPr>
          <a:lstStyle/>
          <a:p>
            <a:pPr algn="ctr"/>
            <a:r>
              <a:rPr lang="en-US" sz="1000" dirty="0"/>
              <a:t>Apodizer Mask</a:t>
            </a:r>
          </a:p>
        </p:txBody>
      </p:sp>
      <p:sp>
        <p:nvSpPr>
          <p:cNvPr id="14" name="TextBox 13">
            <a:extLst>
              <a:ext uri="{FF2B5EF4-FFF2-40B4-BE49-F238E27FC236}">
                <a16:creationId xmlns:a16="http://schemas.microsoft.com/office/drawing/2014/main" id="{E7D96964-7D8A-CD41-A3B4-235ED115A5B5}"/>
              </a:ext>
            </a:extLst>
          </p:cNvPr>
          <p:cNvSpPr txBox="1"/>
          <p:nvPr/>
        </p:nvSpPr>
        <p:spPr>
          <a:xfrm>
            <a:off x="2174744" y="2645861"/>
            <a:ext cx="1370215" cy="246221"/>
          </a:xfrm>
          <a:prstGeom prst="rect">
            <a:avLst/>
          </a:prstGeom>
          <a:noFill/>
        </p:spPr>
        <p:txBody>
          <a:bodyPr wrap="square" rtlCol="0">
            <a:spAutoFit/>
          </a:bodyPr>
          <a:lstStyle/>
          <a:p>
            <a:pPr algn="ctr"/>
            <a:r>
              <a:rPr lang="en-US" sz="1000" dirty="0"/>
              <a:t>Focal Plane Mask</a:t>
            </a:r>
          </a:p>
        </p:txBody>
      </p:sp>
      <p:sp>
        <p:nvSpPr>
          <p:cNvPr id="18" name="TextBox 17">
            <a:extLst>
              <a:ext uri="{FF2B5EF4-FFF2-40B4-BE49-F238E27FC236}">
                <a16:creationId xmlns:a16="http://schemas.microsoft.com/office/drawing/2014/main" id="{BD3EAEC6-AC8D-5D42-A544-05267FA7607D}"/>
              </a:ext>
            </a:extLst>
          </p:cNvPr>
          <p:cNvSpPr txBox="1"/>
          <p:nvPr/>
        </p:nvSpPr>
        <p:spPr>
          <a:xfrm>
            <a:off x="3887585" y="2645861"/>
            <a:ext cx="1370215" cy="246221"/>
          </a:xfrm>
          <a:prstGeom prst="rect">
            <a:avLst/>
          </a:prstGeom>
          <a:noFill/>
        </p:spPr>
        <p:txBody>
          <a:bodyPr wrap="square" rtlCol="0">
            <a:spAutoFit/>
          </a:bodyPr>
          <a:lstStyle/>
          <a:p>
            <a:pPr algn="ctr"/>
            <a:r>
              <a:rPr lang="en-US" sz="1000" dirty="0" err="1"/>
              <a:t>Lyot</a:t>
            </a:r>
            <a:r>
              <a:rPr lang="en-US" sz="1000" dirty="0"/>
              <a:t> Stop</a:t>
            </a:r>
          </a:p>
        </p:txBody>
      </p:sp>
    </p:spTree>
    <p:extLst>
      <p:ext uri="{BB962C8B-B14F-4D97-AF65-F5344CB8AC3E}">
        <p14:creationId xmlns:p14="http://schemas.microsoft.com/office/powerpoint/2010/main" val="2079151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6D19FA-F330-EB40-A0C5-0F2A07E56E5D}"/>
              </a:ext>
            </a:extLst>
          </p:cNvPr>
          <p:cNvSpPr>
            <a:spLocks noGrp="1"/>
          </p:cNvSpPr>
          <p:nvPr>
            <p:ph type="title"/>
          </p:nvPr>
        </p:nvSpPr>
        <p:spPr/>
        <p:txBody>
          <a:bodyPr>
            <a:noAutofit/>
          </a:bodyPr>
          <a:lstStyle/>
          <a:p>
            <a:r>
              <a:rPr lang="en-US" sz="2700" dirty="0" err="1"/>
              <a:t>Wavefront</a:t>
            </a:r>
            <a:r>
              <a:rPr lang="en-US" sz="2700" dirty="0"/>
              <a:t> Control</a:t>
            </a:r>
          </a:p>
        </p:txBody>
      </p:sp>
      <p:sp>
        <p:nvSpPr>
          <p:cNvPr id="11" name="TextBox 10">
            <a:extLst>
              <a:ext uri="{FF2B5EF4-FFF2-40B4-BE49-F238E27FC236}">
                <a16:creationId xmlns:a16="http://schemas.microsoft.com/office/drawing/2014/main" id="{9A56E924-C4C5-014D-BC69-5CDF9F1E4151}"/>
              </a:ext>
            </a:extLst>
          </p:cNvPr>
          <p:cNvSpPr txBox="1"/>
          <p:nvPr/>
        </p:nvSpPr>
        <p:spPr>
          <a:xfrm>
            <a:off x="238299" y="819453"/>
            <a:ext cx="5530734" cy="3970318"/>
          </a:xfrm>
          <a:prstGeom prst="rect">
            <a:avLst/>
          </a:prstGeom>
          <a:noFill/>
        </p:spPr>
        <p:txBody>
          <a:bodyPr wrap="square" rtlCol="0">
            <a:spAutoFit/>
          </a:bodyPr>
          <a:lstStyle/>
          <a:p>
            <a:pPr marL="214313" indent="-214313">
              <a:buFont typeface="Arial" panose="020B0604020202020204" pitchFamily="34" charset="0"/>
              <a:buChar char="•"/>
            </a:pPr>
            <a:r>
              <a:rPr lang="en-US" sz="1400" dirty="0"/>
              <a:t>The baseline CGI design includes four active optics to control the </a:t>
            </a:r>
            <a:r>
              <a:rPr lang="en-US" sz="1400" dirty="0" err="1"/>
              <a:t>wavefront</a:t>
            </a:r>
            <a:r>
              <a:rPr lang="en-US" sz="1400" dirty="0"/>
              <a:t>: a </a:t>
            </a:r>
            <a:r>
              <a:rPr lang="en-US" sz="1400" b="1" dirty="0"/>
              <a:t>fast steering mirror</a:t>
            </a:r>
            <a:r>
              <a:rPr lang="en-US" sz="1400" dirty="0"/>
              <a:t> (FSM), a flat </a:t>
            </a:r>
            <a:r>
              <a:rPr lang="en-US" sz="1400" b="1" dirty="0"/>
              <a:t>focusing mirror</a:t>
            </a:r>
            <a:r>
              <a:rPr lang="en-US" sz="1400" dirty="0"/>
              <a:t> (FCM), and two </a:t>
            </a:r>
            <a:r>
              <a:rPr lang="en-US" sz="1400" b="1" dirty="0"/>
              <a:t>deformable mirrors</a:t>
            </a:r>
            <a:r>
              <a:rPr lang="en-US" sz="1400" dirty="0"/>
              <a:t> (DM 1 and DM 2) with 48x48 actuators each.</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High-order </a:t>
            </a:r>
            <a:r>
              <a:rPr lang="en-US" sz="1400" dirty="0" err="1"/>
              <a:t>wavefront</a:t>
            </a:r>
            <a:r>
              <a:rPr lang="en-US" sz="1400" dirty="0"/>
              <a:t> control is implemented by the Electric Field Conjugation (EFC) method. The EFC loop operates on science focal plane data by measuring the interaction of aberrated on-axis starlight with a sequence of DM actuator probes.</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Pointing, focus, and low-order </a:t>
            </a:r>
            <a:r>
              <a:rPr lang="en-US" sz="1400" dirty="0" err="1"/>
              <a:t>wavefront</a:t>
            </a:r>
            <a:r>
              <a:rPr lang="en-US" sz="1400" dirty="0"/>
              <a:t> drifts are sensed by the </a:t>
            </a:r>
            <a:r>
              <a:rPr lang="en-US" sz="1400" b="1" dirty="0"/>
              <a:t>Low-Order </a:t>
            </a:r>
            <a:r>
              <a:rPr lang="en-US" sz="1400" b="1" dirty="0" err="1"/>
              <a:t>Wavefront</a:t>
            </a:r>
            <a:r>
              <a:rPr lang="en-US" sz="1400" b="1" dirty="0"/>
              <a:t> Sensing and Control</a:t>
            </a:r>
            <a:r>
              <a:rPr lang="en-US" sz="1400" dirty="0"/>
              <a:t> (LOWFS/C) subsystem using the Zernike phase-contrast technique on starlight rejected from the occulting mask. Corrections to Zernike modes Z5—Z11 are applied to DM 1.</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The FSM control loop corrects line-of-sight pointing jitter to below 0.95 </a:t>
            </a:r>
            <a:r>
              <a:rPr lang="en-US" sz="1400" dirty="0" err="1"/>
              <a:t>milliarcsec</a:t>
            </a:r>
            <a:r>
              <a:rPr lang="en-US" sz="1400" dirty="0"/>
              <a:t>.</a:t>
            </a:r>
          </a:p>
        </p:txBody>
      </p:sp>
      <p:sp>
        <p:nvSpPr>
          <p:cNvPr id="12" name="TextBox 11">
            <a:extLst>
              <a:ext uri="{FF2B5EF4-FFF2-40B4-BE49-F238E27FC236}">
                <a16:creationId xmlns:a16="http://schemas.microsoft.com/office/drawing/2014/main" id="{EAA6CEED-E913-614A-BD50-1CA99CB235B7}"/>
              </a:ext>
            </a:extLst>
          </p:cNvPr>
          <p:cNvSpPr txBox="1"/>
          <p:nvPr/>
        </p:nvSpPr>
        <p:spPr>
          <a:xfrm>
            <a:off x="6105863" y="3727942"/>
            <a:ext cx="2719327" cy="969496"/>
          </a:xfrm>
          <a:prstGeom prst="rect">
            <a:avLst/>
          </a:prstGeom>
          <a:noFill/>
          <a:ln w="12700">
            <a:solidFill>
              <a:schemeClr val="tx1">
                <a:lumMod val="50000"/>
                <a:lumOff val="50000"/>
              </a:schemeClr>
            </a:solidFill>
          </a:ln>
        </p:spPr>
        <p:txBody>
          <a:bodyPr wrap="square" lIns="68580" tIns="0" bIns="0" rtlCol="0">
            <a:spAutoFit/>
          </a:bodyPr>
          <a:lstStyle/>
          <a:p>
            <a:pPr algn="ctr"/>
            <a:r>
              <a:rPr lang="en-US" sz="900" b="1" dirty="0"/>
              <a:t>References</a:t>
            </a:r>
            <a:endParaRPr lang="en-US" sz="900" dirty="0"/>
          </a:p>
          <a:p>
            <a:pPr marL="128588" indent="-128588">
              <a:buFont typeface="Arial" panose="020B0604020202020204" pitchFamily="34" charset="0"/>
              <a:buChar char="•"/>
            </a:pPr>
            <a:r>
              <a:rPr lang="en-US" sz="900" dirty="0"/>
              <a:t>T. Groff, A. J. E. Riggs, et al., JATIS Vol 2, id 011009 (2015) - </a:t>
            </a:r>
            <a:r>
              <a:rPr lang="en-US" sz="900" dirty="0">
                <a:hlinkClick r:id="rId2"/>
              </a:rPr>
              <a:t>https://doi.org/10.1117/1.JATIS.2.1.011009</a:t>
            </a:r>
            <a:r>
              <a:rPr lang="en-US" sz="900" dirty="0"/>
              <a:t> </a:t>
            </a:r>
          </a:p>
          <a:p>
            <a:pPr marL="128588" indent="-128588">
              <a:buFont typeface="Arial" panose="020B0604020202020204" pitchFamily="34" charset="0"/>
              <a:buChar char="•"/>
            </a:pPr>
            <a:r>
              <a:rPr lang="en-US" sz="900" dirty="0"/>
              <a:t>F. Shi, et al., JATIS Vol 2, id 011021 (2016) - </a:t>
            </a:r>
            <a:r>
              <a:rPr lang="en-US" sz="900" dirty="0">
                <a:hlinkClick r:id="rId3"/>
              </a:rPr>
              <a:t>https://doi.org/10.1117/1.JATIS.2.1.011021</a:t>
            </a:r>
            <a:r>
              <a:rPr lang="en-US" sz="900" dirty="0"/>
              <a:t> </a:t>
            </a:r>
          </a:p>
          <a:p>
            <a:pPr marL="128588" indent="-128588">
              <a:buFont typeface="Arial" panose="020B0604020202020204" pitchFamily="34" charset="0"/>
              <a:buChar char="•"/>
            </a:pPr>
            <a:r>
              <a:rPr lang="en-US" sz="900" dirty="0"/>
              <a:t>J. </a:t>
            </a:r>
            <a:r>
              <a:rPr lang="en-US" sz="900" dirty="0" err="1"/>
              <a:t>Krist</a:t>
            </a:r>
            <a:r>
              <a:rPr lang="en-US" sz="900" dirty="0"/>
              <a:t>, et al., JATIS Vol 2, id 011003 (2015) - </a:t>
            </a:r>
            <a:r>
              <a:rPr lang="en-US" sz="900" dirty="0">
                <a:hlinkClick r:id="rId4"/>
              </a:rPr>
              <a:t>https://doi.org/10.1117/1.JATIS.2.1.011003</a:t>
            </a:r>
            <a:r>
              <a:rPr lang="en-US" sz="900" dirty="0"/>
              <a:t> </a:t>
            </a:r>
          </a:p>
        </p:txBody>
      </p:sp>
      <p:grpSp>
        <p:nvGrpSpPr>
          <p:cNvPr id="5" name="Group 4">
            <a:extLst>
              <a:ext uri="{FF2B5EF4-FFF2-40B4-BE49-F238E27FC236}">
                <a16:creationId xmlns:a16="http://schemas.microsoft.com/office/drawing/2014/main" id="{B73D5E84-D275-384D-A6C9-7807FD037932}"/>
              </a:ext>
            </a:extLst>
          </p:cNvPr>
          <p:cNvGrpSpPr/>
          <p:nvPr/>
        </p:nvGrpSpPr>
        <p:grpSpPr>
          <a:xfrm>
            <a:off x="6152721" y="879670"/>
            <a:ext cx="2625611" cy="1352690"/>
            <a:chOff x="5313383" y="822695"/>
            <a:chExt cx="2625611" cy="1352690"/>
          </a:xfrm>
        </p:grpSpPr>
        <p:pic>
          <p:nvPicPr>
            <p:cNvPr id="14" name="Picture 13">
              <a:extLst>
                <a:ext uri="{FF2B5EF4-FFF2-40B4-BE49-F238E27FC236}">
                  <a16:creationId xmlns:a16="http://schemas.microsoft.com/office/drawing/2014/main" id="{478F1D06-6DB8-A54E-AA50-D89F34BA690C}"/>
                </a:ext>
              </a:extLst>
            </p:cNvPr>
            <p:cNvPicPr>
              <a:picLocks noChangeAspect="1"/>
            </p:cNvPicPr>
            <p:nvPr/>
          </p:nvPicPr>
          <p:blipFill>
            <a:blip r:embed="rId5"/>
            <a:stretch>
              <a:fillRect/>
            </a:stretch>
          </p:blipFill>
          <p:spPr>
            <a:xfrm>
              <a:off x="5313383" y="822695"/>
              <a:ext cx="2625611" cy="994710"/>
            </a:xfrm>
            <a:prstGeom prst="rect">
              <a:avLst/>
            </a:prstGeom>
          </p:spPr>
        </p:pic>
        <p:sp>
          <p:nvSpPr>
            <p:cNvPr id="15" name="TextBox 14">
              <a:extLst>
                <a:ext uri="{FF2B5EF4-FFF2-40B4-BE49-F238E27FC236}">
                  <a16:creationId xmlns:a16="http://schemas.microsoft.com/office/drawing/2014/main" id="{202A50D9-9BEA-584A-B89A-9A40D0E89C48}"/>
                </a:ext>
              </a:extLst>
            </p:cNvPr>
            <p:cNvSpPr txBox="1"/>
            <p:nvPr/>
          </p:nvSpPr>
          <p:spPr>
            <a:xfrm>
              <a:off x="5313383" y="1806053"/>
              <a:ext cx="2625610" cy="369332"/>
            </a:xfrm>
            <a:prstGeom prst="rect">
              <a:avLst/>
            </a:prstGeom>
            <a:noFill/>
          </p:spPr>
          <p:txBody>
            <a:bodyPr wrap="square" rtlCol="0">
              <a:spAutoFit/>
            </a:bodyPr>
            <a:lstStyle/>
            <a:p>
              <a:r>
                <a:rPr lang="en-US" sz="900" dirty="0"/>
                <a:t>Conceptual diagram of the Zernike phase contrast </a:t>
              </a:r>
              <a:r>
                <a:rPr lang="en-US" sz="900" dirty="0" err="1"/>
                <a:t>wavefront</a:t>
              </a:r>
              <a:r>
                <a:rPr lang="en-US" sz="900" dirty="0"/>
                <a:t> sensor (F. Shi, et al., 2016).</a:t>
              </a:r>
            </a:p>
          </p:txBody>
        </p:sp>
      </p:grpSp>
      <p:grpSp>
        <p:nvGrpSpPr>
          <p:cNvPr id="2" name="Group 1">
            <a:extLst>
              <a:ext uri="{FF2B5EF4-FFF2-40B4-BE49-F238E27FC236}">
                <a16:creationId xmlns:a16="http://schemas.microsoft.com/office/drawing/2014/main" id="{61947303-4CB7-4049-8872-222A75A426D2}"/>
              </a:ext>
            </a:extLst>
          </p:cNvPr>
          <p:cNvGrpSpPr/>
          <p:nvPr/>
        </p:nvGrpSpPr>
        <p:grpSpPr>
          <a:xfrm>
            <a:off x="6146784" y="2231380"/>
            <a:ext cx="2637484" cy="1496562"/>
            <a:chOff x="5370537" y="2174405"/>
            <a:chExt cx="2637484" cy="1496562"/>
          </a:xfrm>
        </p:grpSpPr>
        <p:sp>
          <p:nvSpPr>
            <p:cNvPr id="6" name="TextBox 5">
              <a:extLst>
                <a:ext uri="{FF2B5EF4-FFF2-40B4-BE49-F238E27FC236}">
                  <a16:creationId xmlns:a16="http://schemas.microsoft.com/office/drawing/2014/main" id="{32090140-F2AC-7147-9316-B8AD1BBFF997}"/>
                </a:ext>
              </a:extLst>
            </p:cNvPr>
            <p:cNvSpPr txBox="1"/>
            <p:nvPr/>
          </p:nvSpPr>
          <p:spPr>
            <a:xfrm>
              <a:off x="5370537" y="3301635"/>
              <a:ext cx="2637484" cy="369332"/>
            </a:xfrm>
            <a:prstGeom prst="rect">
              <a:avLst/>
            </a:prstGeom>
            <a:noFill/>
          </p:spPr>
          <p:txBody>
            <a:bodyPr wrap="square" rtlCol="0">
              <a:spAutoFit/>
            </a:bodyPr>
            <a:lstStyle/>
            <a:p>
              <a:r>
                <a:rPr lang="en-US" sz="900" dirty="0"/>
                <a:t>Optimized DM surfaces applied in HLC data simulations.</a:t>
              </a:r>
            </a:p>
          </p:txBody>
        </p:sp>
        <p:pic>
          <p:nvPicPr>
            <p:cNvPr id="3" name="Picture 2">
              <a:extLst>
                <a:ext uri="{FF2B5EF4-FFF2-40B4-BE49-F238E27FC236}">
                  <a16:creationId xmlns:a16="http://schemas.microsoft.com/office/drawing/2014/main" id="{27E25595-A4E4-9740-B48C-D5E68A1006A0}"/>
                </a:ext>
              </a:extLst>
            </p:cNvPr>
            <p:cNvPicPr>
              <a:picLocks noChangeAspect="1"/>
            </p:cNvPicPr>
            <p:nvPr/>
          </p:nvPicPr>
          <p:blipFill>
            <a:blip r:embed="rId6"/>
            <a:stretch>
              <a:fillRect/>
            </a:stretch>
          </p:blipFill>
          <p:spPr>
            <a:xfrm>
              <a:off x="5383693" y="2174405"/>
              <a:ext cx="2624328" cy="1154310"/>
            </a:xfrm>
            <a:prstGeom prst="rect">
              <a:avLst/>
            </a:prstGeom>
          </p:spPr>
        </p:pic>
        <p:sp>
          <p:nvSpPr>
            <p:cNvPr id="4" name="TextBox 3">
              <a:extLst>
                <a:ext uri="{FF2B5EF4-FFF2-40B4-BE49-F238E27FC236}">
                  <a16:creationId xmlns:a16="http://schemas.microsoft.com/office/drawing/2014/main" id="{F8BB6E4B-407E-9843-9207-145E7B842F16}"/>
                </a:ext>
              </a:extLst>
            </p:cNvPr>
            <p:cNvSpPr txBox="1"/>
            <p:nvPr/>
          </p:nvSpPr>
          <p:spPr>
            <a:xfrm>
              <a:off x="5383693" y="2185757"/>
              <a:ext cx="1701107" cy="246221"/>
            </a:xfrm>
            <a:prstGeom prst="rect">
              <a:avLst/>
            </a:prstGeom>
            <a:noFill/>
          </p:spPr>
          <p:txBody>
            <a:bodyPr wrap="none" rtlCol="0">
              <a:spAutoFit/>
            </a:bodyPr>
            <a:lstStyle/>
            <a:p>
              <a:r>
                <a:rPr lang="en-US" sz="1000" dirty="0">
                  <a:solidFill>
                    <a:schemeClr val="bg1"/>
                  </a:solidFill>
                </a:rPr>
                <a:t>DM1                                   DM2</a:t>
              </a:r>
            </a:p>
          </p:txBody>
        </p:sp>
      </p:grpSp>
    </p:spTree>
    <p:extLst>
      <p:ext uri="{BB962C8B-B14F-4D97-AF65-F5344CB8AC3E}">
        <p14:creationId xmlns:p14="http://schemas.microsoft.com/office/powerpoint/2010/main" val="760662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481794C-0F34-A34B-9890-CE4A472607FC}"/>
              </a:ext>
            </a:extLst>
          </p:cNvPr>
          <p:cNvSpPr>
            <a:spLocks noGrp="1"/>
          </p:cNvSpPr>
          <p:nvPr>
            <p:ph idx="1"/>
          </p:nvPr>
        </p:nvSpPr>
        <p:spPr/>
        <p:txBody>
          <a:bodyPr>
            <a:normAutofit/>
          </a:bodyPr>
          <a:lstStyle/>
          <a:p>
            <a:r>
              <a:rPr lang="en-US" sz="1800" dirty="0"/>
              <a:t>CGI will be capable of </a:t>
            </a:r>
            <a:r>
              <a:rPr lang="en-US" sz="1800" dirty="0" err="1"/>
              <a:t>R</a:t>
            </a:r>
            <a:r>
              <a:rPr lang="en-US" sz="1800" baseline="-25000" dirty="0" err="1"/>
              <a:t>λ</a:t>
            </a:r>
            <a:r>
              <a:rPr lang="en-US" sz="1800" baseline="-25000" dirty="0"/>
              <a:t> center</a:t>
            </a:r>
            <a:r>
              <a:rPr lang="en-US" sz="1800" dirty="0"/>
              <a:t> =</a:t>
            </a:r>
            <a:r>
              <a:rPr lang="en-US" altLang="en-US" sz="1800" dirty="0"/>
              <a:t> </a:t>
            </a:r>
            <a:r>
              <a:rPr lang="en-US" sz="1800" dirty="0"/>
              <a:t>50 spectroscopy using a slit and Amici prism in Bands 2 and 3</a:t>
            </a:r>
          </a:p>
        </p:txBody>
      </p:sp>
      <p:sp>
        <p:nvSpPr>
          <p:cNvPr id="3" name="Title 2">
            <a:extLst>
              <a:ext uri="{FF2B5EF4-FFF2-40B4-BE49-F238E27FC236}">
                <a16:creationId xmlns:a16="http://schemas.microsoft.com/office/drawing/2014/main" id="{3BB929CF-05FB-4141-A678-3C7CC84C107A}"/>
              </a:ext>
            </a:extLst>
          </p:cNvPr>
          <p:cNvSpPr>
            <a:spLocks noGrp="1"/>
          </p:cNvSpPr>
          <p:nvPr>
            <p:ph type="title"/>
          </p:nvPr>
        </p:nvSpPr>
        <p:spPr/>
        <p:txBody>
          <a:bodyPr>
            <a:normAutofit fontScale="90000"/>
          </a:bodyPr>
          <a:lstStyle/>
          <a:p>
            <a:r>
              <a:rPr lang="en-US" sz="3000" dirty="0"/>
              <a:t>CGI Spectroscopy</a:t>
            </a:r>
          </a:p>
        </p:txBody>
      </p:sp>
      <p:grpSp>
        <p:nvGrpSpPr>
          <p:cNvPr id="7" name="Group 6">
            <a:extLst>
              <a:ext uri="{FF2B5EF4-FFF2-40B4-BE49-F238E27FC236}">
                <a16:creationId xmlns:a16="http://schemas.microsoft.com/office/drawing/2014/main" id="{0D413FD0-EDC0-754E-89F1-51B46A8EB5B6}"/>
              </a:ext>
            </a:extLst>
          </p:cNvPr>
          <p:cNvGrpSpPr>
            <a:grpSpLocks noChangeAspect="1"/>
          </p:cNvGrpSpPr>
          <p:nvPr/>
        </p:nvGrpSpPr>
        <p:grpSpPr>
          <a:xfrm>
            <a:off x="365660" y="1591992"/>
            <a:ext cx="1428750" cy="1280160"/>
            <a:chOff x="1357926" y="1798453"/>
            <a:chExt cx="1143000" cy="1023253"/>
          </a:xfrm>
        </p:grpSpPr>
        <p:pic>
          <p:nvPicPr>
            <p:cNvPr id="44095" name="Picture 3">
              <a:extLst>
                <a:ext uri="{FF2B5EF4-FFF2-40B4-BE49-F238E27FC236}">
                  <a16:creationId xmlns:a16="http://schemas.microsoft.com/office/drawing/2014/main" id="{523D9981-98DD-5E4B-973A-98E0BF19380C}"/>
                </a:ext>
              </a:extLst>
            </p:cNvPr>
            <p:cNvPicPr>
              <a:picLocks noChangeAspect="1" noChangeArrowheads="1"/>
            </p:cNvPicPr>
            <p:nvPr/>
          </p:nvPicPr>
          <p:blipFill>
            <a:blip r:embed="rId3">
              <a:extLst>
                <a:ext uri="{28A0092B-C50C-407E-A947-70E740481C1C}">
                  <a14:useLocalDpi xmlns:a14="http://schemas.microsoft.com/office/drawing/2010/main"/>
                </a:ext>
              </a:extLst>
            </a:blip>
            <a:srcRect b="6992"/>
            <a:stretch>
              <a:fillRect/>
            </a:stretch>
          </p:blipFill>
          <p:spPr bwMode="auto">
            <a:xfrm>
              <a:off x="1479267" y="1798453"/>
              <a:ext cx="902494"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98" name="Rectangle 148">
              <a:extLst>
                <a:ext uri="{FF2B5EF4-FFF2-40B4-BE49-F238E27FC236}">
                  <a16:creationId xmlns:a16="http://schemas.microsoft.com/office/drawing/2014/main" id="{61F86222-1607-0840-B199-A5414E3EB315}"/>
                </a:ext>
              </a:extLst>
            </p:cNvPr>
            <p:cNvSpPr>
              <a:spLocks noChangeArrowheads="1"/>
            </p:cNvSpPr>
            <p:nvPr/>
          </p:nvSpPr>
          <p:spPr bwMode="auto">
            <a:xfrm>
              <a:off x="1357926" y="2498541"/>
              <a:ext cx="1143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750" dirty="0">
                  <a:solidFill>
                    <a:srgbClr val="000000"/>
                  </a:solidFill>
                  <a:latin typeface="Arial" panose="020B0604020202020204" pitchFamily="34" charset="0"/>
                </a:rPr>
                <a:t>SPC images in 15% band</a:t>
              </a:r>
            </a:p>
          </p:txBody>
        </p:sp>
      </p:grpSp>
      <p:grpSp>
        <p:nvGrpSpPr>
          <p:cNvPr id="11" name="Group 10">
            <a:extLst>
              <a:ext uri="{FF2B5EF4-FFF2-40B4-BE49-F238E27FC236}">
                <a16:creationId xmlns:a16="http://schemas.microsoft.com/office/drawing/2014/main" id="{FD1E40E9-DC79-9140-A8EE-2B97642D6A1A}"/>
              </a:ext>
            </a:extLst>
          </p:cNvPr>
          <p:cNvGrpSpPr/>
          <p:nvPr/>
        </p:nvGrpSpPr>
        <p:grpSpPr>
          <a:xfrm>
            <a:off x="4513001" y="1297478"/>
            <a:ext cx="1510897" cy="1574674"/>
            <a:chOff x="4328066" y="1276875"/>
            <a:chExt cx="1510897" cy="1574674"/>
          </a:xfrm>
        </p:grpSpPr>
        <p:sp>
          <p:nvSpPr>
            <p:cNvPr id="44184" name="TextBox 46">
              <a:extLst>
                <a:ext uri="{FF2B5EF4-FFF2-40B4-BE49-F238E27FC236}">
                  <a16:creationId xmlns:a16="http://schemas.microsoft.com/office/drawing/2014/main" id="{E1862BBA-D908-AD4C-8B45-2ABDD04D2E47}"/>
                </a:ext>
              </a:extLst>
            </p:cNvPr>
            <p:cNvSpPr txBox="1">
              <a:spLocks noChangeArrowheads="1"/>
            </p:cNvSpPr>
            <p:nvPr/>
          </p:nvSpPr>
          <p:spPr bwMode="auto">
            <a:xfrm>
              <a:off x="4328066" y="2643800"/>
              <a:ext cx="15093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750" dirty="0">
                  <a:latin typeface="Arial" panose="020B0604020202020204" pitchFamily="34" charset="0"/>
                  <a:cs typeface="Arial" panose="020B0604020202020204" pitchFamily="34" charset="0"/>
                </a:rPr>
                <a:t>Linear dispersion</a:t>
              </a:r>
            </a:p>
          </p:txBody>
        </p:sp>
        <p:pic>
          <p:nvPicPr>
            <p:cNvPr id="116" name="Picture 115">
              <a:extLst>
                <a:ext uri="{FF2B5EF4-FFF2-40B4-BE49-F238E27FC236}">
                  <a16:creationId xmlns:a16="http://schemas.microsoft.com/office/drawing/2014/main" id="{554B93D9-AFA9-5445-8A54-8063BB4837B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28066" y="1276875"/>
              <a:ext cx="1510897" cy="1353312"/>
            </a:xfrm>
            <a:prstGeom prst="rect">
              <a:avLst/>
            </a:prstGeom>
          </p:spPr>
        </p:pic>
      </p:grpSp>
      <p:pic>
        <p:nvPicPr>
          <p:cNvPr id="118" name="Picture 117">
            <a:extLst>
              <a:ext uri="{FF2B5EF4-FFF2-40B4-BE49-F238E27FC236}">
                <a16:creationId xmlns:a16="http://schemas.microsoft.com/office/drawing/2014/main" id="{9ED406F7-F809-7B40-900A-4A93BF110931}"/>
              </a:ext>
            </a:extLst>
          </p:cNvPr>
          <p:cNvPicPr>
            <a:picLocks noChangeAspect="1"/>
          </p:cNvPicPr>
          <p:nvPr/>
        </p:nvPicPr>
        <p:blipFill>
          <a:blip r:embed="rId5"/>
          <a:stretch>
            <a:fillRect/>
          </a:stretch>
        </p:blipFill>
        <p:spPr>
          <a:xfrm>
            <a:off x="461951" y="2963965"/>
            <a:ext cx="1806676" cy="1936840"/>
          </a:xfrm>
          <a:prstGeom prst="rect">
            <a:avLst/>
          </a:prstGeom>
        </p:spPr>
      </p:pic>
      <p:pic>
        <p:nvPicPr>
          <p:cNvPr id="119" name="Picture 118">
            <a:extLst>
              <a:ext uri="{FF2B5EF4-FFF2-40B4-BE49-F238E27FC236}">
                <a16:creationId xmlns:a16="http://schemas.microsoft.com/office/drawing/2014/main" id="{4363C20F-7291-504D-B443-0BE6C4415FA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503927" y="2963965"/>
            <a:ext cx="1930368" cy="1729033"/>
          </a:xfrm>
          <a:prstGeom prst="rect">
            <a:avLst/>
          </a:prstGeom>
        </p:spPr>
      </p:pic>
      <p:pic>
        <p:nvPicPr>
          <p:cNvPr id="120" name="Picture 119">
            <a:extLst>
              <a:ext uri="{FF2B5EF4-FFF2-40B4-BE49-F238E27FC236}">
                <a16:creationId xmlns:a16="http://schemas.microsoft.com/office/drawing/2014/main" id="{80678B8E-CCCE-064C-A794-134D0835A0C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69595" y="2963965"/>
            <a:ext cx="2017205" cy="1729033"/>
          </a:xfrm>
          <a:prstGeom prst="rect">
            <a:avLst/>
          </a:prstGeom>
        </p:spPr>
      </p:pic>
      <p:grpSp>
        <p:nvGrpSpPr>
          <p:cNvPr id="10" name="Group 9">
            <a:extLst>
              <a:ext uri="{FF2B5EF4-FFF2-40B4-BE49-F238E27FC236}">
                <a16:creationId xmlns:a16="http://schemas.microsoft.com/office/drawing/2014/main" id="{ED216FBA-463C-7945-993D-A50F24B2F2FE}"/>
              </a:ext>
            </a:extLst>
          </p:cNvPr>
          <p:cNvGrpSpPr/>
          <p:nvPr/>
        </p:nvGrpSpPr>
        <p:grpSpPr>
          <a:xfrm>
            <a:off x="6722801" y="1518071"/>
            <a:ext cx="1963999" cy="1354081"/>
            <a:chOff x="5679177" y="1502250"/>
            <a:chExt cx="1963999" cy="1354081"/>
          </a:xfrm>
        </p:grpSpPr>
        <p:sp>
          <p:nvSpPr>
            <p:cNvPr id="6" name="TextBox 5">
              <a:extLst>
                <a:ext uri="{FF2B5EF4-FFF2-40B4-BE49-F238E27FC236}">
                  <a16:creationId xmlns:a16="http://schemas.microsoft.com/office/drawing/2014/main" id="{99B7B7A7-D9EE-C44D-B927-9BAC4D2C50F2}"/>
                </a:ext>
              </a:extLst>
            </p:cNvPr>
            <p:cNvSpPr txBox="1"/>
            <p:nvPr/>
          </p:nvSpPr>
          <p:spPr>
            <a:xfrm>
              <a:off x="6265875" y="2660123"/>
              <a:ext cx="790601" cy="196208"/>
            </a:xfrm>
            <a:prstGeom prst="rect">
              <a:avLst/>
            </a:prstGeom>
            <a:noFill/>
          </p:spPr>
          <p:txBody>
            <a:bodyPr wrap="none" rtlCol="0">
              <a:spAutoFit/>
            </a:bodyPr>
            <a:lstStyle/>
            <a:p>
              <a:r>
                <a:rPr lang="en-US" sz="675" dirty="0"/>
                <a:t>Wavelength (nm)</a:t>
              </a:r>
            </a:p>
          </p:txBody>
        </p:sp>
        <p:pic>
          <p:nvPicPr>
            <p:cNvPr id="2" name="Picture 1">
              <a:extLst>
                <a:ext uri="{FF2B5EF4-FFF2-40B4-BE49-F238E27FC236}">
                  <a16:creationId xmlns:a16="http://schemas.microsoft.com/office/drawing/2014/main" id="{1DEF76A2-62CE-904B-93F5-50DA1F145797}"/>
                </a:ext>
              </a:extLst>
            </p:cNvPr>
            <p:cNvPicPr>
              <a:picLocks noChangeAspect="1"/>
            </p:cNvPicPr>
            <p:nvPr/>
          </p:nvPicPr>
          <p:blipFill>
            <a:blip r:embed="rId7"/>
            <a:stretch>
              <a:fillRect/>
            </a:stretch>
          </p:blipFill>
          <p:spPr>
            <a:xfrm>
              <a:off x="5679177" y="1502250"/>
              <a:ext cx="1963999" cy="1183918"/>
            </a:xfrm>
            <a:prstGeom prst="rect">
              <a:avLst/>
            </a:prstGeom>
          </p:spPr>
        </p:pic>
      </p:grpSp>
      <p:grpSp>
        <p:nvGrpSpPr>
          <p:cNvPr id="5" name="Group 4">
            <a:extLst>
              <a:ext uri="{FF2B5EF4-FFF2-40B4-BE49-F238E27FC236}">
                <a16:creationId xmlns:a16="http://schemas.microsoft.com/office/drawing/2014/main" id="{2E8A983A-8A46-3046-A32D-642A3B208C30}"/>
              </a:ext>
            </a:extLst>
          </p:cNvPr>
          <p:cNvGrpSpPr>
            <a:grpSpLocks noChangeAspect="1"/>
          </p:cNvGrpSpPr>
          <p:nvPr/>
        </p:nvGrpSpPr>
        <p:grpSpPr>
          <a:xfrm>
            <a:off x="2493313" y="1591992"/>
            <a:ext cx="1320785" cy="1280160"/>
            <a:chOff x="2756431" y="1736411"/>
            <a:chExt cx="1113233" cy="1075875"/>
          </a:xfrm>
        </p:grpSpPr>
        <p:sp>
          <p:nvSpPr>
            <p:cNvPr id="44182" name="TextBox 40">
              <a:extLst>
                <a:ext uri="{FF2B5EF4-FFF2-40B4-BE49-F238E27FC236}">
                  <a16:creationId xmlns:a16="http://schemas.microsoft.com/office/drawing/2014/main" id="{C67CE71A-F080-074E-81C3-CC63020C6F25}"/>
                </a:ext>
              </a:extLst>
            </p:cNvPr>
            <p:cNvSpPr txBox="1">
              <a:spLocks noChangeArrowheads="1"/>
            </p:cNvSpPr>
            <p:nvPr/>
          </p:nvSpPr>
          <p:spPr bwMode="auto">
            <a:xfrm>
              <a:off x="2973050" y="2604537"/>
              <a:ext cx="679994"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750" dirty="0">
                  <a:latin typeface="Arial" panose="020B0604020202020204" pitchFamily="34" charset="0"/>
                  <a:cs typeface="Arial" panose="020B0604020202020204" pitchFamily="34" charset="0"/>
                </a:rPr>
                <a:t>Amici prism</a:t>
              </a:r>
            </a:p>
          </p:txBody>
        </p:sp>
        <p:pic>
          <p:nvPicPr>
            <p:cNvPr id="8" name="Picture 7">
              <a:extLst>
                <a:ext uri="{FF2B5EF4-FFF2-40B4-BE49-F238E27FC236}">
                  <a16:creationId xmlns:a16="http://schemas.microsoft.com/office/drawing/2014/main" id="{B464E8B3-8CDD-A84F-B759-234AA4E3A166}"/>
                </a:ext>
              </a:extLst>
            </p:cNvPr>
            <p:cNvPicPr>
              <a:picLocks noChangeAspect="1"/>
            </p:cNvPicPr>
            <p:nvPr/>
          </p:nvPicPr>
          <p:blipFill>
            <a:blip r:embed="rId8"/>
            <a:stretch>
              <a:fillRect/>
            </a:stretch>
          </p:blipFill>
          <p:spPr>
            <a:xfrm>
              <a:off x="2756431" y="1736411"/>
              <a:ext cx="1113233" cy="854169"/>
            </a:xfrm>
            <a:prstGeom prst="rect">
              <a:avLst/>
            </a:prstGeom>
          </p:spPr>
        </p:pic>
      </p:grpSp>
    </p:spTree>
    <p:extLst>
      <p:ext uri="{BB962C8B-B14F-4D97-AF65-F5344CB8AC3E}">
        <p14:creationId xmlns:p14="http://schemas.microsoft.com/office/powerpoint/2010/main" val="990817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6D19FA-F330-EB40-A0C5-0F2A07E56E5D}"/>
              </a:ext>
            </a:extLst>
          </p:cNvPr>
          <p:cNvSpPr>
            <a:spLocks noGrp="1"/>
          </p:cNvSpPr>
          <p:nvPr>
            <p:ph type="title"/>
          </p:nvPr>
        </p:nvSpPr>
        <p:spPr/>
        <p:txBody>
          <a:bodyPr>
            <a:noAutofit/>
          </a:bodyPr>
          <a:lstStyle/>
          <a:p>
            <a:r>
              <a:rPr lang="en-US" sz="3000"/>
              <a:t>EMCCD Detectors</a:t>
            </a:r>
            <a:endParaRPr lang="en-US" sz="3000" dirty="0"/>
          </a:p>
        </p:txBody>
      </p:sp>
      <p:sp>
        <p:nvSpPr>
          <p:cNvPr id="10" name="TextBox 9">
            <a:extLst>
              <a:ext uri="{FF2B5EF4-FFF2-40B4-BE49-F238E27FC236}">
                <a16:creationId xmlns:a16="http://schemas.microsoft.com/office/drawing/2014/main" id="{61C7A9D7-8633-AF47-938D-393218E4B6DE}"/>
              </a:ext>
            </a:extLst>
          </p:cNvPr>
          <p:cNvSpPr txBox="1"/>
          <p:nvPr/>
        </p:nvSpPr>
        <p:spPr>
          <a:xfrm>
            <a:off x="272562" y="666227"/>
            <a:ext cx="5805413" cy="3747180"/>
          </a:xfrm>
          <a:prstGeom prst="rect">
            <a:avLst/>
          </a:prstGeom>
          <a:noFill/>
        </p:spPr>
        <p:txBody>
          <a:bodyPr wrap="square" rtlCol="0">
            <a:spAutoFit/>
          </a:bodyPr>
          <a:lstStyle/>
          <a:p>
            <a:pPr marL="214313" indent="-214313" algn="just">
              <a:buFont typeface="Arial" panose="020B0604020202020204" pitchFamily="34" charset="0"/>
              <a:buChar char="•"/>
            </a:pPr>
            <a:r>
              <a:rPr lang="en-US" sz="1250" dirty="0"/>
              <a:t>Electron Multiplying CCD (EMCCD) technology is advantageous for a coronagraph application.  </a:t>
            </a:r>
          </a:p>
          <a:p>
            <a:pPr marL="557213" lvl="1" indent="-214313" algn="just">
              <a:buFont typeface="Arial" panose="020B0604020202020204" pitchFamily="34" charset="0"/>
              <a:buChar char="•"/>
            </a:pPr>
            <a:r>
              <a:rPr lang="en-US" sz="1250" dirty="0"/>
              <a:t>Programmable gain provides wide dynamic range suitable for bright scenes expected during acquisition and coronagraph configuration, while photon counting capability can be used for faint light observations with zero read noise.</a:t>
            </a:r>
          </a:p>
          <a:p>
            <a:pPr marL="214313" indent="-214313" algn="just">
              <a:buFont typeface="Arial" panose="020B0604020202020204" pitchFamily="34" charset="0"/>
              <a:buChar char="•"/>
            </a:pPr>
            <a:r>
              <a:rPr lang="en-US" sz="1250" dirty="0"/>
              <a:t>EMCCD detectors are baselined for direct imaging, spectroscopy and wavefront sensing applications in CGI.</a:t>
            </a:r>
          </a:p>
          <a:p>
            <a:pPr marL="557213" lvl="1" indent="-214313" algn="just">
              <a:buFont typeface="Arial" panose="020B0604020202020204" pitchFamily="34" charset="0"/>
              <a:buChar char="•"/>
            </a:pPr>
            <a:r>
              <a:rPr lang="en-US" sz="1250" dirty="0"/>
              <a:t>Subarray readout suitable for a wavefront sensor application enables 1000 frame-s</a:t>
            </a:r>
            <a:r>
              <a:rPr lang="en-US" sz="1250" baseline="30000" dirty="0"/>
              <a:t>-1</a:t>
            </a:r>
            <a:r>
              <a:rPr lang="en-US" sz="1250" dirty="0"/>
              <a:t> operation to accommodate tip-tilt sensing. </a:t>
            </a:r>
          </a:p>
          <a:p>
            <a:pPr marL="214313" indent="-214313" algn="just">
              <a:buFont typeface="Arial" panose="020B0604020202020204" pitchFamily="34" charset="0"/>
              <a:buChar char="•"/>
            </a:pPr>
            <a:r>
              <a:rPr lang="en-US" sz="1250" dirty="0"/>
              <a:t>Work at JPL is focused on low flux characterization with radiation damaged sensors.</a:t>
            </a:r>
          </a:p>
          <a:p>
            <a:pPr marL="557213" lvl="1" indent="-214313" algn="just">
              <a:buFont typeface="Arial" panose="020B0604020202020204" pitchFamily="34" charset="0"/>
              <a:buChar char="•"/>
            </a:pPr>
            <a:r>
              <a:rPr lang="en-US" sz="1250" dirty="0"/>
              <a:t>JPL has invested in modifications to the commercial version of the EMCCD that are expected to improve margins against radiation damage in a flight environment.  Prototypes with flight silicon will be delivered in July 2021.</a:t>
            </a:r>
          </a:p>
          <a:p>
            <a:pPr marL="214313" indent="-214313" algn="just">
              <a:buFont typeface="Arial" panose="020B0604020202020204" pitchFamily="34" charset="0"/>
              <a:buChar char="•"/>
            </a:pPr>
            <a:r>
              <a:rPr lang="en-US" sz="1250" dirty="0"/>
              <a:t>JPL’s EMCCD test lab has measured a low flux threshold of 0.002 c-psf</a:t>
            </a:r>
            <a:r>
              <a:rPr lang="en-US" sz="1250" baseline="30000" dirty="0"/>
              <a:t>-1</a:t>
            </a:r>
            <a:r>
              <a:rPr lang="en-US" sz="1250" dirty="0"/>
              <a:t>-s</a:t>
            </a:r>
            <a:r>
              <a:rPr lang="en-US" sz="1250" baseline="30000" dirty="0"/>
              <a:t>-1</a:t>
            </a:r>
            <a:r>
              <a:rPr lang="en-US" sz="1250" dirty="0"/>
              <a:t>, equivalent to a 32.4 magnitude star through a 2.4m telescope at 500 nm with 10% bandwidth.  </a:t>
            </a:r>
          </a:p>
          <a:p>
            <a:pPr marL="557213" lvl="1" indent="-214313" algn="just">
              <a:buFont typeface="Arial" panose="020B0604020202020204" pitchFamily="34" charset="0"/>
              <a:buChar char="•"/>
            </a:pPr>
            <a:r>
              <a:rPr lang="en-US" sz="1250" dirty="0"/>
              <a:t>Devices irradiated to 5 years equivalent life at L2 meet coronagraph technology requirements.</a:t>
            </a:r>
          </a:p>
        </p:txBody>
      </p:sp>
      <p:sp>
        <p:nvSpPr>
          <p:cNvPr id="17" name="TextBox 16">
            <a:extLst>
              <a:ext uri="{FF2B5EF4-FFF2-40B4-BE49-F238E27FC236}">
                <a16:creationId xmlns:a16="http://schemas.microsoft.com/office/drawing/2014/main" id="{C60D943E-0841-4B4D-8DB9-AD342F1DB900}"/>
              </a:ext>
            </a:extLst>
          </p:cNvPr>
          <p:cNvSpPr txBox="1"/>
          <p:nvPr/>
        </p:nvSpPr>
        <p:spPr>
          <a:xfrm>
            <a:off x="3153982" y="4442090"/>
            <a:ext cx="2836037" cy="253916"/>
          </a:xfrm>
          <a:prstGeom prst="rect">
            <a:avLst/>
          </a:prstGeom>
          <a:noFill/>
          <a:ln w="12700">
            <a:solidFill>
              <a:schemeClr val="tx1">
                <a:lumMod val="50000"/>
                <a:lumOff val="50000"/>
              </a:schemeClr>
            </a:solidFill>
          </a:ln>
        </p:spPr>
        <p:txBody>
          <a:bodyPr wrap="square" lIns="68580" tIns="0" bIns="0" rtlCol="0">
            <a:spAutoFit/>
          </a:bodyPr>
          <a:lstStyle/>
          <a:p>
            <a:pPr algn="ctr"/>
            <a:r>
              <a:rPr lang="en-US" sz="825" b="1" dirty="0"/>
              <a:t>References</a:t>
            </a:r>
          </a:p>
          <a:p>
            <a:pPr marL="128588" indent="-128588">
              <a:buFont typeface="Arial" panose="020B0604020202020204" pitchFamily="34" charset="0"/>
              <a:buChar char="•"/>
            </a:pPr>
            <a:r>
              <a:rPr lang="en-US" sz="825" dirty="0">
                <a:hlinkClick r:id="rId2"/>
              </a:rPr>
              <a:t>L. Harding, R. Demers, et al., JATIS Vol 2, id 011007 (2016)</a:t>
            </a:r>
            <a:endParaRPr lang="en-US" sz="825" dirty="0"/>
          </a:p>
        </p:txBody>
      </p:sp>
      <p:pic>
        <p:nvPicPr>
          <p:cNvPr id="8" name="Picture 7">
            <a:extLst>
              <a:ext uri="{FF2B5EF4-FFF2-40B4-BE49-F238E27FC236}">
                <a16:creationId xmlns:a16="http://schemas.microsoft.com/office/drawing/2014/main" id="{77D94BF4-9766-7A43-A8D2-0E163643B09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820051" y="3161727"/>
            <a:ext cx="1104138" cy="103026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313514F6-125E-2846-A1D9-49F7D133450D}"/>
              </a:ext>
            </a:extLst>
          </p:cNvPr>
          <p:cNvPicPr>
            <a:picLocks noChangeAspect="1"/>
          </p:cNvPicPr>
          <p:nvPr/>
        </p:nvPicPr>
        <p:blipFill>
          <a:blip r:embed="rId4"/>
          <a:stretch>
            <a:fillRect/>
          </a:stretch>
        </p:blipFill>
        <p:spPr>
          <a:xfrm>
            <a:off x="6371027" y="1134416"/>
            <a:ext cx="2500410" cy="1875308"/>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AEA3C15E-3BCE-0140-9020-CF147D74B10B}"/>
              </a:ext>
            </a:extLst>
          </p:cNvPr>
          <p:cNvSpPr txBox="1"/>
          <p:nvPr/>
        </p:nvSpPr>
        <p:spPr>
          <a:xfrm>
            <a:off x="6236838" y="866996"/>
            <a:ext cx="2736647" cy="253916"/>
          </a:xfrm>
          <a:prstGeom prst="rect">
            <a:avLst/>
          </a:prstGeom>
          <a:noFill/>
        </p:spPr>
        <p:txBody>
          <a:bodyPr wrap="none" rtlCol="0">
            <a:spAutoFit/>
          </a:bodyPr>
          <a:lstStyle/>
          <a:p>
            <a:r>
              <a:rPr lang="en-US" sz="1050" dirty="0"/>
              <a:t>Radiation-hardened EMCCDs are in Production</a:t>
            </a:r>
          </a:p>
        </p:txBody>
      </p:sp>
      <p:sp>
        <p:nvSpPr>
          <p:cNvPr id="13" name="TextBox 12">
            <a:extLst>
              <a:ext uri="{FF2B5EF4-FFF2-40B4-BE49-F238E27FC236}">
                <a16:creationId xmlns:a16="http://schemas.microsoft.com/office/drawing/2014/main" id="{53809192-C242-1A41-9187-A136B7AE4111}"/>
              </a:ext>
            </a:extLst>
          </p:cNvPr>
          <p:cNvSpPr txBox="1"/>
          <p:nvPr/>
        </p:nvSpPr>
        <p:spPr>
          <a:xfrm>
            <a:off x="7820051" y="4247394"/>
            <a:ext cx="1104138" cy="323165"/>
          </a:xfrm>
          <a:prstGeom prst="rect">
            <a:avLst/>
          </a:prstGeom>
          <a:noFill/>
        </p:spPr>
        <p:txBody>
          <a:bodyPr wrap="square" rtlCol="0">
            <a:spAutoFit/>
          </a:bodyPr>
          <a:lstStyle/>
          <a:p>
            <a:pPr algn="ctr"/>
            <a:r>
              <a:rPr lang="en-US" sz="750" dirty="0"/>
              <a:t>Flight Prototype EMCCD</a:t>
            </a:r>
          </a:p>
        </p:txBody>
      </p:sp>
      <p:pic>
        <p:nvPicPr>
          <p:cNvPr id="9" name="Picture 8">
            <a:extLst>
              <a:ext uri="{FF2B5EF4-FFF2-40B4-BE49-F238E27FC236}">
                <a16:creationId xmlns:a16="http://schemas.microsoft.com/office/drawing/2014/main" id="{9A258820-0296-914B-8407-82F77CF4D516}"/>
              </a:ext>
            </a:extLst>
          </p:cNvPr>
          <p:cNvPicPr>
            <a:picLocks noChangeAspect="1"/>
          </p:cNvPicPr>
          <p:nvPr/>
        </p:nvPicPr>
        <p:blipFill>
          <a:blip r:embed="rId5"/>
          <a:stretch>
            <a:fillRect/>
          </a:stretch>
        </p:blipFill>
        <p:spPr>
          <a:xfrm>
            <a:off x="6289589" y="3161727"/>
            <a:ext cx="1371600" cy="1028700"/>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5E8477EF-9AF3-A742-BED8-7748A698D1DD}"/>
              </a:ext>
            </a:extLst>
          </p:cNvPr>
          <p:cNvSpPr txBox="1"/>
          <p:nvPr/>
        </p:nvSpPr>
        <p:spPr>
          <a:xfrm>
            <a:off x="6289589" y="4241623"/>
            <a:ext cx="1371600" cy="219291"/>
          </a:xfrm>
          <a:prstGeom prst="rect">
            <a:avLst/>
          </a:prstGeom>
          <a:noFill/>
        </p:spPr>
        <p:txBody>
          <a:bodyPr wrap="square" rtlCol="0">
            <a:spAutoFit/>
          </a:bodyPr>
          <a:lstStyle/>
          <a:p>
            <a:pPr algn="ctr"/>
            <a:r>
              <a:rPr lang="en-US" sz="825" dirty="0"/>
              <a:t>Commercial EMCCD</a:t>
            </a:r>
          </a:p>
        </p:txBody>
      </p:sp>
    </p:spTree>
    <p:extLst>
      <p:ext uri="{BB962C8B-B14F-4D97-AF65-F5344CB8AC3E}">
        <p14:creationId xmlns:p14="http://schemas.microsoft.com/office/powerpoint/2010/main" val="3591101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492DAB-9043-124C-97EE-4AC378A2BF1E}"/>
              </a:ext>
            </a:extLst>
          </p:cNvPr>
          <p:cNvPicPr>
            <a:picLocks noChangeAspect="1"/>
          </p:cNvPicPr>
          <p:nvPr/>
        </p:nvPicPr>
        <p:blipFill>
          <a:blip r:embed="rId2"/>
          <a:stretch>
            <a:fillRect/>
          </a:stretch>
        </p:blipFill>
        <p:spPr>
          <a:xfrm>
            <a:off x="4931248" y="3062781"/>
            <a:ext cx="1879935" cy="1701061"/>
          </a:xfrm>
          <a:prstGeom prst="rect">
            <a:avLst/>
          </a:prstGeom>
        </p:spPr>
      </p:pic>
      <p:sp>
        <p:nvSpPr>
          <p:cNvPr id="7" name="Title 1">
            <a:extLst>
              <a:ext uri="{FF2B5EF4-FFF2-40B4-BE49-F238E27FC236}">
                <a16:creationId xmlns:a16="http://schemas.microsoft.com/office/drawing/2014/main" id="{2F6D19FA-F330-EB40-A0C5-0F2A07E56E5D}"/>
              </a:ext>
            </a:extLst>
          </p:cNvPr>
          <p:cNvSpPr>
            <a:spLocks noGrp="1"/>
          </p:cNvSpPr>
          <p:nvPr>
            <p:ph type="title"/>
          </p:nvPr>
        </p:nvSpPr>
        <p:spPr/>
        <p:txBody>
          <a:bodyPr>
            <a:noAutofit/>
          </a:bodyPr>
          <a:lstStyle/>
          <a:p>
            <a:r>
              <a:rPr lang="en-US" sz="2700" dirty="0"/>
              <a:t>Data Post-Processing</a:t>
            </a:r>
          </a:p>
        </p:txBody>
      </p:sp>
      <p:sp>
        <p:nvSpPr>
          <p:cNvPr id="17" name="TextBox 16">
            <a:extLst>
              <a:ext uri="{FF2B5EF4-FFF2-40B4-BE49-F238E27FC236}">
                <a16:creationId xmlns:a16="http://schemas.microsoft.com/office/drawing/2014/main" id="{4E61B3C9-A6F9-C849-BF43-6EC2252A8A2C}"/>
              </a:ext>
            </a:extLst>
          </p:cNvPr>
          <p:cNvSpPr txBox="1"/>
          <p:nvPr/>
        </p:nvSpPr>
        <p:spPr>
          <a:xfrm>
            <a:off x="6937019" y="3207105"/>
            <a:ext cx="2030543" cy="923330"/>
          </a:xfrm>
          <a:prstGeom prst="rect">
            <a:avLst/>
          </a:prstGeom>
          <a:noFill/>
        </p:spPr>
        <p:txBody>
          <a:bodyPr wrap="square" rtlCol="0">
            <a:spAutoFit/>
          </a:bodyPr>
          <a:lstStyle/>
          <a:p>
            <a:r>
              <a:rPr lang="en-US" sz="900" i="1" dirty="0"/>
              <a:t>Left:</a:t>
            </a:r>
            <a:r>
              <a:rPr lang="en-US" sz="900" dirty="0"/>
              <a:t> Post-processing contrast gain plotted against reference library correlation for five datasets. Above a certain correlation coefficient, the post-processing gain is comparable to the gain from classical PSF subtraction.</a:t>
            </a:r>
          </a:p>
        </p:txBody>
      </p:sp>
      <p:sp>
        <p:nvSpPr>
          <p:cNvPr id="18" name="TextBox 17">
            <a:extLst>
              <a:ext uri="{FF2B5EF4-FFF2-40B4-BE49-F238E27FC236}">
                <a16:creationId xmlns:a16="http://schemas.microsoft.com/office/drawing/2014/main" id="{A5EA6903-EEA8-2746-9A47-F42530EF5477}"/>
              </a:ext>
            </a:extLst>
          </p:cNvPr>
          <p:cNvSpPr txBox="1"/>
          <p:nvPr/>
        </p:nvSpPr>
        <p:spPr>
          <a:xfrm>
            <a:off x="6976162" y="4170629"/>
            <a:ext cx="2119198" cy="577081"/>
          </a:xfrm>
          <a:prstGeom prst="rect">
            <a:avLst/>
          </a:prstGeom>
          <a:noFill/>
          <a:ln w="12700">
            <a:solidFill>
              <a:schemeClr val="tx1">
                <a:lumMod val="50000"/>
                <a:lumOff val="50000"/>
              </a:schemeClr>
            </a:solidFill>
          </a:ln>
        </p:spPr>
        <p:txBody>
          <a:bodyPr wrap="square" lIns="68580" tIns="0" bIns="0" rtlCol="0">
            <a:spAutoFit/>
          </a:bodyPr>
          <a:lstStyle/>
          <a:p>
            <a:pPr algn="ctr"/>
            <a:r>
              <a:rPr lang="en-US" sz="750" b="1" dirty="0"/>
              <a:t>References</a:t>
            </a:r>
            <a:endParaRPr lang="en-US" sz="750" dirty="0"/>
          </a:p>
          <a:p>
            <a:pPr marL="128588" indent="-128588">
              <a:buFont typeface="Arial" panose="020B0604020202020204" pitchFamily="34" charset="0"/>
              <a:buChar char="•"/>
            </a:pPr>
            <a:r>
              <a:rPr lang="en-US" sz="750" dirty="0"/>
              <a:t>M. </a:t>
            </a:r>
            <a:r>
              <a:rPr lang="en-US" sz="750" dirty="0" err="1"/>
              <a:t>Ygouf</a:t>
            </a:r>
            <a:r>
              <a:rPr lang="en-US" sz="750" dirty="0"/>
              <a:t>, N. Zimmerman, L. </a:t>
            </a:r>
            <a:r>
              <a:rPr lang="en-US" sz="750" dirty="0" err="1"/>
              <a:t>Pueyo</a:t>
            </a:r>
            <a:r>
              <a:rPr lang="en-US" sz="750" dirty="0"/>
              <a:t>, R. </a:t>
            </a:r>
            <a:r>
              <a:rPr lang="en-US" sz="750" dirty="0" err="1"/>
              <a:t>Soummer</a:t>
            </a:r>
            <a:r>
              <a:rPr lang="en-US" sz="750" dirty="0"/>
              <a:t>, et al., Proc. SPIE Vol 9904 (2016) - </a:t>
            </a:r>
            <a:r>
              <a:rPr lang="en-US" sz="750" dirty="0">
                <a:hlinkClick r:id="rId3"/>
              </a:rPr>
              <a:t>http://dx.doi.org/10.1117/12.2231581</a:t>
            </a:r>
            <a:r>
              <a:rPr lang="en-US" sz="750" dirty="0"/>
              <a:t> </a:t>
            </a:r>
          </a:p>
          <a:p>
            <a:pPr marL="128588" indent="-128588">
              <a:buFont typeface="Arial" panose="020B0604020202020204" pitchFamily="34" charset="0"/>
              <a:buChar char="•"/>
            </a:pPr>
            <a:endParaRPr lang="en-US" sz="750" dirty="0"/>
          </a:p>
        </p:txBody>
      </p:sp>
      <p:sp>
        <p:nvSpPr>
          <p:cNvPr id="24" name="TextBox 23">
            <a:extLst>
              <a:ext uri="{FF2B5EF4-FFF2-40B4-BE49-F238E27FC236}">
                <a16:creationId xmlns:a16="http://schemas.microsoft.com/office/drawing/2014/main" id="{7B7C5D5E-6BE5-6741-B446-C884F1418484}"/>
              </a:ext>
            </a:extLst>
          </p:cNvPr>
          <p:cNvSpPr txBox="1"/>
          <p:nvPr/>
        </p:nvSpPr>
        <p:spPr>
          <a:xfrm>
            <a:off x="157053" y="2309758"/>
            <a:ext cx="4225851" cy="276999"/>
          </a:xfrm>
          <a:prstGeom prst="rect">
            <a:avLst/>
          </a:prstGeom>
          <a:noFill/>
        </p:spPr>
        <p:txBody>
          <a:bodyPr wrap="square" rtlCol="0">
            <a:spAutoFit/>
          </a:bodyPr>
          <a:lstStyle/>
          <a:p>
            <a:pPr algn="ctr"/>
            <a:r>
              <a:rPr lang="en-US" sz="1200" b="1" dirty="0"/>
              <a:t>1. Post-Processing of OS9 Simulated HLC-Band 1 </a:t>
            </a:r>
            <a:endParaRPr lang="en-US" sz="1200" dirty="0"/>
          </a:p>
        </p:txBody>
      </p:sp>
      <p:sp>
        <p:nvSpPr>
          <p:cNvPr id="29" name="TextBox 28">
            <a:extLst>
              <a:ext uri="{FF2B5EF4-FFF2-40B4-BE49-F238E27FC236}">
                <a16:creationId xmlns:a16="http://schemas.microsoft.com/office/drawing/2014/main" id="{687DC8A5-202C-9342-9771-9274E5A856FA}"/>
              </a:ext>
            </a:extLst>
          </p:cNvPr>
          <p:cNvSpPr txBox="1"/>
          <p:nvPr/>
        </p:nvSpPr>
        <p:spPr>
          <a:xfrm>
            <a:off x="4786282" y="611103"/>
            <a:ext cx="4309078" cy="646331"/>
          </a:xfrm>
          <a:prstGeom prst="rect">
            <a:avLst/>
          </a:prstGeom>
          <a:noFill/>
        </p:spPr>
        <p:txBody>
          <a:bodyPr wrap="square" rtlCol="0">
            <a:spAutoFit/>
          </a:bodyPr>
          <a:lstStyle/>
          <a:p>
            <a:pPr algn="ctr"/>
            <a:r>
              <a:rPr lang="en-US" sz="1200" b="1" dirty="0"/>
              <a:t>2. Laboratory SPC bow-tie frame recorded at HCIT in a static environment (essentially noiseless other than speckles) with injected fake planet at 10</a:t>
            </a:r>
            <a:r>
              <a:rPr lang="en-US" sz="1200" b="1" baseline="30000" dirty="0"/>
              <a:t>-8</a:t>
            </a:r>
            <a:r>
              <a:rPr lang="en-US" sz="1200" b="1" dirty="0"/>
              <a:t> flux ratio</a:t>
            </a:r>
            <a:endParaRPr lang="en-US" sz="1200" dirty="0"/>
          </a:p>
        </p:txBody>
      </p:sp>
      <p:sp>
        <p:nvSpPr>
          <p:cNvPr id="30" name="TextBox 29">
            <a:extLst>
              <a:ext uri="{FF2B5EF4-FFF2-40B4-BE49-F238E27FC236}">
                <a16:creationId xmlns:a16="http://schemas.microsoft.com/office/drawing/2014/main" id="{F13355E2-28F8-F546-AC5F-3EB105CCF072}"/>
              </a:ext>
            </a:extLst>
          </p:cNvPr>
          <p:cNvSpPr txBox="1"/>
          <p:nvPr/>
        </p:nvSpPr>
        <p:spPr>
          <a:xfrm>
            <a:off x="287166" y="616819"/>
            <a:ext cx="4644081" cy="1600438"/>
          </a:xfrm>
          <a:prstGeom prst="rect">
            <a:avLst/>
          </a:prstGeom>
          <a:noFill/>
        </p:spPr>
        <p:txBody>
          <a:bodyPr wrap="square" rtlCol="0">
            <a:spAutoFit/>
          </a:bodyPr>
          <a:lstStyle/>
          <a:p>
            <a:pPr marL="214313" indent="-214313">
              <a:buFont typeface="Arial" panose="020B0604020202020204" pitchFamily="34" charset="0"/>
              <a:buChar char="•"/>
            </a:pPr>
            <a:r>
              <a:rPr lang="en-US" sz="1400" dirty="0"/>
              <a:t>Investigations on algorithms for CGI data post-processing have encompassed both end-to-end data simulations and analysis of laboratory testbed data.</a:t>
            </a:r>
          </a:p>
          <a:p>
            <a:pPr marL="214313" indent="-214313">
              <a:buFont typeface="Arial" panose="020B0604020202020204" pitchFamily="34" charset="0"/>
              <a:buChar char="•"/>
            </a:pPr>
            <a:r>
              <a:rPr lang="en-US" sz="1400" i="1" dirty="0"/>
              <a:t>Reference differential imaging</a:t>
            </a:r>
            <a:r>
              <a:rPr lang="en-US" sz="1400" dirty="0"/>
              <a:t> (RDI) trials have probed a range of </a:t>
            </a:r>
            <a:r>
              <a:rPr lang="en-US" sz="1400" dirty="0" err="1"/>
              <a:t>wavefront</a:t>
            </a:r>
            <a:r>
              <a:rPr lang="en-US" sz="1400" dirty="0"/>
              <a:t> stability and noise scenarios. Simulations with spacecraft rolls have also enabled tests of </a:t>
            </a:r>
            <a:r>
              <a:rPr lang="en-US" sz="1400" i="1" dirty="0"/>
              <a:t>Angular differential imaging</a:t>
            </a:r>
            <a:r>
              <a:rPr lang="en-US" sz="1400" dirty="0"/>
              <a:t> (ADI).</a:t>
            </a:r>
          </a:p>
        </p:txBody>
      </p:sp>
      <p:pic>
        <p:nvPicPr>
          <p:cNvPr id="5" name="Picture 4">
            <a:extLst>
              <a:ext uri="{FF2B5EF4-FFF2-40B4-BE49-F238E27FC236}">
                <a16:creationId xmlns:a16="http://schemas.microsoft.com/office/drawing/2014/main" id="{ED25332C-D355-3740-9DA4-CF8C628D77EF}"/>
              </a:ext>
            </a:extLst>
          </p:cNvPr>
          <p:cNvPicPr>
            <a:picLocks noChangeAspect="1"/>
          </p:cNvPicPr>
          <p:nvPr/>
        </p:nvPicPr>
        <p:blipFill>
          <a:blip r:embed="rId4"/>
          <a:stretch>
            <a:fillRect/>
          </a:stretch>
        </p:blipFill>
        <p:spPr>
          <a:xfrm>
            <a:off x="149754" y="2759164"/>
            <a:ext cx="2509910" cy="1885196"/>
          </a:xfrm>
          <a:prstGeom prst="rect">
            <a:avLst/>
          </a:prstGeom>
        </p:spPr>
      </p:pic>
      <p:sp>
        <p:nvSpPr>
          <p:cNvPr id="9" name="Rectangle 8">
            <a:extLst>
              <a:ext uri="{FF2B5EF4-FFF2-40B4-BE49-F238E27FC236}">
                <a16:creationId xmlns:a16="http://schemas.microsoft.com/office/drawing/2014/main" id="{99776EA5-7CFF-A648-BBF7-3BD352994451}"/>
              </a:ext>
            </a:extLst>
          </p:cNvPr>
          <p:cNvSpPr/>
          <p:nvPr/>
        </p:nvSpPr>
        <p:spPr>
          <a:xfrm>
            <a:off x="157054" y="2533984"/>
            <a:ext cx="2502610" cy="246221"/>
          </a:xfrm>
          <a:prstGeom prst="rect">
            <a:avLst/>
          </a:prstGeom>
        </p:spPr>
        <p:txBody>
          <a:bodyPr wrap="square">
            <a:spAutoFit/>
          </a:bodyPr>
          <a:lstStyle/>
          <a:p>
            <a:pPr algn="ctr"/>
            <a:r>
              <a:rPr lang="en-US" sz="1000" dirty="0"/>
              <a:t>From raw to photon-counted data</a:t>
            </a:r>
          </a:p>
        </p:txBody>
      </p:sp>
      <p:sp>
        <p:nvSpPr>
          <p:cNvPr id="11" name="Rectangle 10">
            <a:extLst>
              <a:ext uri="{FF2B5EF4-FFF2-40B4-BE49-F238E27FC236}">
                <a16:creationId xmlns:a16="http://schemas.microsoft.com/office/drawing/2014/main" id="{6B73B119-D4BF-0D48-9ADF-3D52ADBAB814}"/>
              </a:ext>
            </a:extLst>
          </p:cNvPr>
          <p:cNvSpPr/>
          <p:nvPr/>
        </p:nvSpPr>
        <p:spPr>
          <a:xfrm>
            <a:off x="2704880" y="2538840"/>
            <a:ext cx="1678025" cy="246221"/>
          </a:xfrm>
          <a:prstGeom prst="rect">
            <a:avLst/>
          </a:prstGeom>
        </p:spPr>
        <p:txBody>
          <a:bodyPr wrap="square">
            <a:spAutoFit/>
          </a:bodyPr>
          <a:lstStyle/>
          <a:p>
            <a:pPr algn="ctr"/>
            <a:r>
              <a:rPr lang="en-US" sz="1000" dirty="0"/>
              <a:t>Classical PSF subtraction</a:t>
            </a:r>
          </a:p>
        </p:txBody>
      </p:sp>
      <p:sp>
        <p:nvSpPr>
          <p:cNvPr id="13" name="Rectangle 12">
            <a:extLst>
              <a:ext uri="{FF2B5EF4-FFF2-40B4-BE49-F238E27FC236}">
                <a16:creationId xmlns:a16="http://schemas.microsoft.com/office/drawing/2014/main" id="{71C6888F-2907-B84D-AAB3-1683D3084E02}"/>
              </a:ext>
            </a:extLst>
          </p:cNvPr>
          <p:cNvSpPr/>
          <p:nvPr/>
        </p:nvSpPr>
        <p:spPr>
          <a:xfrm>
            <a:off x="149753" y="4640732"/>
            <a:ext cx="4209089" cy="246221"/>
          </a:xfrm>
          <a:prstGeom prst="rect">
            <a:avLst/>
          </a:prstGeom>
        </p:spPr>
        <p:txBody>
          <a:bodyPr wrap="square">
            <a:spAutoFit/>
          </a:bodyPr>
          <a:lstStyle/>
          <a:p>
            <a:pPr algn="ctr"/>
            <a:r>
              <a:rPr lang="en-US" sz="1000" dirty="0" err="1"/>
              <a:t>Ygouf</a:t>
            </a:r>
            <a:r>
              <a:rPr lang="en-US" sz="1000" dirty="0"/>
              <a:t> et al., 2020</a:t>
            </a:r>
          </a:p>
        </p:txBody>
      </p:sp>
      <p:pic>
        <p:nvPicPr>
          <p:cNvPr id="16" name="Picture 15">
            <a:extLst>
              <a:ext uri="{FF2B5EF4-FFF2-40B4-BE49-F238E27FC236}">
                <a16:creationId xmlns:a16="http://schemas.microsoft.com/office/drawing/2014/main" id="{282A9D63-333A-0A43-8A8A-96DB6CEC0E2C}"/>
              </a:ext>
            </a:extLst>
          </p:cNvPr>
          <p:cNvPicPr>
            <a:picLocks noChangeAspect="1"/>
          </p:cNvPicPr>
          <p:nvPr/>
        </p:nvPicPr>
        <p:blipFill rotWithShape="1">
          <a:blip r:embed="rId5"/>
          <a:srcRect t="-1507" b="-1"/>
          <a:stretch/>
        </p:blipFill>
        <p:spPr>
          <a:xfrm>
            <a:off x="2705982" y="3724344"/>
            <a:ext cx="1652861" cy="921742"/>
          </a:xfrm>
          <a:prstGeom prst="rect">
            <a:avLst/>
          </a:prstGeom>
        </p:spPr>
      </p:pic>
      <p:pic>
        <p:nvPicPr>
          <p:cNvPr id="21" name="Picture 20">
            <a:extLst>
              <a:ext uri="{FF2B5EF4-FFF2-40B4-BE49-F238E27FC236}">
                <a16:creationId xmlns:a16="http://schemas.microsoft.com/office/drawing/2014/main" id="{C8AA572E-D46E-644A-9719-7DDE9373497D}"/>
              </a:ext>
            </a:extLst>
          </p:cNvPr>
          <p:cNvPicPr>
            <a:picLocks noChangeAspect="1"/>
          </p:cNvPicPr>
          <p:nvPr/>
        </p:nvPicPr>
        <p:blipFill>
          <a:blip r:embed="rId6"/>
          <a:stretch>
            <a:fillRect/>
          </a:stretch>
        </p:blipFill>
        <p:spPr>
          <a:xfrm>
            <a:off x="2704880" y="2747741"/>
            <a:ext cx="1655064" cy="921743"/>
          </a:xfrm>
          <a:prstGeom prst="rect">
            <a:avLst/>
          </a:prstGeom>
        </p:spPr>
      </p:pic>
      <p:pic>
        <p:nvPicPr>
          <p:cNvPr id="26" name="Picture 25">
            <a:extLst>
              <a:ext uri="{FF2B5EF4-FFF2-40B4-BE49-F238E27FC236}">
                <a16:creationId xmlns:a16="http://schemas.microsoft.com/office/drawing/2014/main" id="{0B12F426-AB53-0F44-B471-1ABD2FBD7353}"/>
              </a:ext>
            </a:extLst>
          </p:cNvPr>
          <p:cNvPicPr>
            <a:picLocks noChangeAspect="1"/>
          </p:cNvPicPr>
          <p:nvPr/>
        </p:nvPicPr>
        <p:blipFill>
          <a:blip r:embed="rId7"/>
          <a:stretch>
            <a:fillRect/>
          </a:stretch>
        </p:blipFill>
        <p:spPr>
          <a:xfrm>
            <a:off x="4360737" y="2897755"/>
            <a:ext cx="481628" cy="1685697"/>
          </a:xfrm>
          <a:prstGeom prst="rect">
            <a:avLst/>
          </a:prstGeom>
        </p:spPr>
      </p:pic>
      <p:pic>
        <p:nvPicPr>
          <p:cNvPr id="33" name="Picture 32">
            <a:extLst>
              <a:ext uri="{FF2B5EF4-FFF2-40B4-BE49-F238E27FC236}">
                <a16:creationId xmlns:a16="http://schemas.microsoft.com/office/drawing/2014/main" id="{9E94B63C-4A10-3240-8790-A9CFD8CC858A}"/>
              </a:ext>
            </a:extLst>
          </p:cNvPr>
          <p:cNvPicPr>
            <a:picLocks noChangeAspect="1"/>
          </p:cNvPicPr>
          <p:nvPr/>
        </p:nvPicPr>
        <p:blipFill>
          <a:blip r:embed="rId8"/>
          <a:stretch>
            <a:fillRect/>
          </a:stretch>
        </p:blipFill>
        <p:spPr>
          <a:xfrm>
            <a:off x="5327276" y="1211540"/>
            <a:ext cx="3219485" cy="1627983"/>
          </a:xfrm>
          <a:prstGeom prst="rect">
            <a:avLst/>
          </a:prstGeom>
        </p:spPr>
      </p:pic>
      <p:sp>
        <p:nvSpPr>
          <p:cNvPr id="31" name="Oval 30">
            <a:extLst>
              <a:ext uri="{FF2B5EF4-FFF2-40B4-BE49-F238E27FC236}">
                <a16:creationId xmlns:a16="http://schemas.microsoft.com/office/drawing/2014/main" id="{DE27EB22-80EA-E340-B1B8-91ACE5D2EA81}"/>
              </a:ext>
            </a:extLst>
          </p:cNvPr>
          <p:cNvSpPr>
            <a:spLocks noChangeAspect="1"/>
          </p:cNvSpPr>
          <p:nvPr/>
        </p:nvSpPr>
        <p:spPr>
          <a:xfrm>
            <a:off x="5547515" y="2186351"/>
            <a:ext cx="435786" cy="435786"/>
          </a:xfrm>
          <a:prstGeom prst="ellipse">
            <a:avLst/>
          </a:prstGeom>
          <a:noFill/>
          <a:ln w="19050">
            <a:solidFill>
              <a:srgbClr val="FF0000"/>
            </a:solidFill>
            <a:prstDash val="dash"/>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id="{62775BD6-CF23-EF49-BBBB-789B966E8978}"/>
              </a:ext>
            </a:extLst>
          </p:cNvPr>
          <p:cNvSpPr>
            <a:spLocks noChangeAspect="1"/>
          </p:cNvSpPr>
          <p:nvPr/>
        </p:nvSpPr>
        <p:spPr>
          <a:xfrm>
            <a:off x="7145163" y="2213740"/>
            <a:ext cx="435786" cy="435786"/>
          </a:xfrm>
          <a:prstGeom prst="ellipse">
            <a:avLst/>
          </a:prstGeom>
          <a:noFill/>
          <a:ln w="19050">
            <a:solidFill>
              <a:srgbClr val="FF0000"/>
            </a:solidFill>
            <a:prstDash val="dash"/>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7" name="Rectangle 36">
            <a:extLst>
              <a:ext uri="{FF2B5EF4-FFF2-40B4-BE49-F238E27FC236}">
                <a16:creationId xmlns:a16="http://schemas.microsoft.com/office/drawing/2014/main" id="{61F87B9E-CE0B-8445-BCE4-55DF142C40FE}"/>
              </a:ext>
            </a:extLst>
          </p:cNvPr>
          <p:cNvSpPr/>
          <p:nvPr/>
        </p:nvSpPr>
        <p:spPr>
          <a:xfrm>
            <a:off x="4774898" y="2735599"/>
            <a:ext cx="4572000" cy="369332"/>
          </a:xfrm>
          <a:prstGeom prst="rect">
            <a:avLst/>
          </a:prstGeom>
        </p:spPr>
        <p:txBody>
          <a:bodyPr>
            <a:spAutoFit/>
          </a:bodyPr>
          <a:lstStyle/>
          <a:p>
            <a:pPr algn="ctr"/>
            <a:r>
              <a:rPr lang="en-US" sz="900" dirty="0">
                <a:solidFill>
                  <a:srgbClr val="000000"/>
                </a:solidFill>
                <a:latin typeface="Helvetica Neue" panose="02000503000000020004" pitchFamily="2" charset="0"/>
              </a:rPr>
              <a:t>Example application of RDI to SPC data from HCIT, demonstrating the matched-filtered recovery of a fake point source inserted into one image (circled in red)</a:t>
            </a:r>
            <a:endParaRPr lang="en-US" sz="900" dirty="0">
              <a:solidFill>
                <a:srgbClr val="000000"/>
              </a:solidFill>
              <a:effectLst/>
              <a:latin typeface="Helvetica Neue" panose="02000503000000020004" pitchFamily="2" charset="0"/>
            </a:endParaRPr>
          </a:p>
        </p:txBody>
      </p:sp>
    </p:spTree>
    <p:extLst>
      <p:ext uri="{BB962C8B-B14F-4D97-AF65-F5344CB8AC3E}">
        <p14:creationId xmlns:p14="http://schemas.microsoft.com/office/powerpoint/2010/main" val="2088578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a:cxnSpLocks/>
          </p:cNvCxnSpPr>
          <p:nvPr/>
        </p:nvCxnSpPr>
        <p:spPr>
          <a:xfrm flipV="1">
            <a:off x="325120" y="1427502"/>
            <a:ext cx="8272695" cy="2145698"/>
          </a:xfrm>
          <a:prstGeom prst="straightConnector1">
            <a:avLst/>
          </a:prstGeom>
          <a:ln w="63500">
            <a:tailEnd type="triangle"/>
          </a:ln>
        </p:spPr>
        <p:style>
          <a:lnRef idx="3">
            <a:schemeClr val="accent6"/>
          </a:lnRef>
          <a:fillRef idx="0">
            <a:schemeClr val="accent6"/>
          </a:fillRef>
          <a:effectRef idx="2">
            <a:schemeClr val="accent6"/>
          </a:effectRef>
          <a:fontRef idx="minor">
            <a:schemeClr val="tx1"/>
          </a:fontRef>
        </p:style>
      </p:cxnSp>
      <p:sp>
        <p:nvSpPr>
          <p:cNvPr id="32" name="Title 1">
            <a:extLst>
              <a:ext uri="{FF2B5EF4-FFF2-40B4-BE49-F238E27FC236}">
                <a16:creationId xmlns:a16="http://schemas.microsoft.com/office/drawing/2014/main" id="{BCD6B6E2-E6D2-5143-8FE8-EF411F0C4290}"/>
              </a:ext>
            </a:extLst>
          </p:cNvPr>
          <p:cNvSpPr>
            <a:spLocks noGrp="1"/>
          </p:cNvSpPr>
          <p:nvPr>
            <p:ph type="title"/>
          </p:nvPr>
        </p:nvSpPr>
        <p:spPr/>
        <p:txBody>
          <a:bodyPr anchor="ctr">
            <a:noAutofit/>
          </a:bodyPr>
          <a:lstStyle/>
          <a:p>
            <a:r>
              <a:rPr lang="en-US" dirty="0">
                <a:solidFill>
                  <a:srgbClr val="FFC000"/>
                </a:solidFill>
              </a:rPr>
              <a:t>Critical Technology Demonstrations</a:t>
            </a:r>
          </a:p>
        </p:txBody>
      </p:sp>
      <p:sp>
        <p:nvSpPr>
          <p:cNvPr id="7" name="Content Placeholder 7">
            <a:extLst>
              <a:ext uri="{FF2B5EF4-FFF2-40B4-BE49-F238E27FC236}">
                <a16:creationId xmlns:a16="http://schemas.microsoft.com/office/drawing/2014/main" id="{D25701B3-2195-9A4D-A964-91882D5E0D9A}"/>
              </a:ext>
            </a:extLst>
          </p:cNvPr>
          <p:cNvSpPr txBox="1">
            <a:spLocks/>
          </p:cNvSpPr>
          <p:nvPr/>
        </p:nvSpPr>
        <p:spPr>
          <a:xfrm>
            <a:off x="11734" y="563628"/>
            <a:ext cx="9143999" cy="725214"/>
          </a:xfrm>
          <a:prstGeom prst="rect">
            <a:avLst/>
          </a:prstGeom>
        </p:spPr>
        <p:txBody>
          <a:bodyPr lIns="102870"/>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indent="0" algn="ctr" defTabSz="514350">
              <a:lnSpc>
                <a:spcPct val="110000"/>
              </a:lnSpc>
              <a:buClr>
                <a:srgbClr val="A1D4E7"/>
              </a:buClr>
              <a:buNone/>
              <a:defRPr/>
            </a:pPr>
            <a:r>
              <a:rPr lang="en-US" sz="1800" i="1" dirty="0">
                <a:solidFill>
                  <a:srgbClr val="FFC000"/>
                </a:solidFill>
                <a:latin typeface="Calibri" panose="020F0502020204030204"/>
              </a:rPr>
              <a:t>CGI is an advanced technology demonstrator for future missions</a:t>
            </a:r>
            <a:br>
              <a:rPr lang="en-US" sz="1800" i="1" dirty="0">
                <a:solidFill>
                  <a:srgbClr val="FFC000"/>
                </a:solidFill>
                <a:latin typeface="Calibri" panose="020F0502020204030204"/>
              </a:rPr>
            </a:br>
            <a:r>
              <a:rPr lang="en-US" sz="1800" i="1" dirty="0">
                <a:solidFill>
                  <a:srgbClr val="FFC000"/>
                </a:solidFill>
                <a:latin typeface="Calibri" panose="020F0502020204030204"/>
              </a:rPr>
              <a:t>that will directly image Earth-like exoplanets.</a:t>
            </a:r>
          </a:p>
        </p:txBody>
      </p:sp>
      <p:sp>
        <p:nvSpPr>
          <p:cNvPr id="15" name="TextBox 14">
            <a:extLst>
              <a:ext uri="{FF2B5EF4-FFF2-40B4-BE49-F238E27FC236}">
                <a16:creationId xmlns:a16="http://schemas.microsoft.com/office/drawing/2014/main" id="{7DFBBAD0-5DFF-3641-8FDE-72C4D3DBEBEC}"/>
              </a:ext>
            </a:extLst>
          </p:cNvPr>
          <p:cNvSpPr txBox="1"/>
          <p:nvPr/>
        </p:nvSpPr>
        <p:spPr>
          <a:xfrm>
            <a:off x="499021" y="2027707"/>
            <a:ext cx="1842939" cy="400110"/>
          </a:xfrm>
          <a:prstGeom prst="rect">
            <a:avLst/>
          </a:prstGeom>
          <a:noFill/>
        </p:spPr>
        <p:txBody>
          <a:bodyPr wrap="square" lIns="0" rIns="0" rtlCol="0">
            <a:spAutoFit/>
          </a:bodyPr>
          <a:lstStyle/>
          <a:p>
            <a:pPr algn="ctr" defTabSz="514350">
              <a:defRPr/>
            </a:pPr>
            <a:r>
              <a:rPr lang="en-US" sz="1000" dirty="0">
                <a:solidFill>
                  <a:prstClr val="white"/>
                </a:solidFill>
                <a:latin typeface="Arial"/>
              </a:rPr>
              <a:t>Ultra-Precise Wavefront Sensing &amp; Control </a:t>
            </a:r>
          </a:p>
        </p:txBody>
      </p:sp>
      <p:pic>
        <p:nvPicPr>
          <p:cNvPr id="16" name="Picture 15">
            <a:extLst>
              <a:ext uri="{FF2B5EF4-FFF2-40B4-BE49-F238E27FC236}">
                <a16:creationId xmlns:a16="http://schemas.microsoft.com/office/drawing/2014/main" id="{8F034436-930B-6441-9401-F1C85DC594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768" y="2439466"/>
            <a:ext cx="1845163" cy="1371600"/>
          </a:xfrm>
          <a:prstGeom prst="rect">
            <a:avLst/>
          </a:prstGeom>
        </p:spPr>
      </p:pic>
      <p:sp>
        <p:nvSpPr>
          <p:cNvPr id="18" name="TextBox 17">
            <a:extLst>
              <a:ext uri="{FF2B5EF4-FFF2-40B4-BE49-F238E27FC236}">
                <a16:creationId xmlns:a16="http://schemas.microsoft.com/office/drawing/2014/main" id="{2BA89C2F-047F-6C44-95AC-DDA5EC3A229F}"/>
              </a:ext>
            </a:extLst>
          </p:cNvPr>
          <p:cNvSpPr txBox="1"/>
          <p:nvPr/>
        </p:nvSpPr>
        <p:spPr>
          <a:xfrm>
            <a:off x="2660812" y="1743987"/>
            <a:ext cx="1467414" cy="400110"/>
          </a:xfrm>
          <a:prstGeom prst="rect">
            <a:avLst/>
          </a:prstGeom>
          <a:noFill/>
        </p:spPr>
        <p:txBody>
          <a:bodyPr wrap="square" lIns="0" rIns="0" rtlCol="0">
            <a:spAutoFit/>
          </a:bodyPr>
          <a:lstStyle/>
          <a:p>
            <a:pPr algn="ctr" defTabSz="514350">
              <a:defRPr/>
            </a:pPr>
            <a:r>
              <a:rPr lang="en-US" sz="1000" dirty="0">
                <a:solidFill>
                  <a:prstClr val="white"/>
                </a:solidFill>
                <a:latin typeface="Arial"/>
              </a:rPr>
              <a:t>Large-format Deformable Mirrors</a:t>
            </a:r>
          </a:p>
        </p:txBody>
      </p:sp>
      <p:pic>
        <p:nvPicPr>
          <p:cNvPr id="19" name="Picture 18">
            <a:extLst>
              <a:ext uri="{FF2B5EF4-FFF2-40B4-BE49-F238E27FC236}">
                <a16:creationId xmlns:a16="http://schemas.microsoft.com/office/drawing/2014/main" id="{EDB39A67-5DD8-234A-9210-EDBFEC693B06}"/>
              </a:ext>
            </a:extLst>
          </p:cNvPr>
          <p:cNvPicPr>
            <a:picLocks noChangeAspect="1"/>
          </p:cNvPicPr>
          <p:nvPr/>
        </p:nvPicPr>
        <p:blipFill rotWithShape="1">
          <a:blip r:embed="rId4">
            <a:extLst>
              <a:ext uri="{28A0092B-C50C-407E-A947-70E740481C1C}">
                <a14:useLocalDpi xmlns:a14="http://schemas.microsoft.com/office/drawing/2010/main" val="0"/>
              </a:ext>
            </a:extLst>
          </a:blip>
          <a:srcRect r="12681"/>
          <a:stretch/>
        </p:blipFill>
        <p:spPr>
          <a:xfrm>
            <a:off x="2659782" y="2143063"/>
            <a:ext cx="1474059" cy="1371600"/>
          </a:xfrm>
          <a:prstGeom prst="rect">
            <a:avLst/>
          </a:prstGeom>
        </p:spPr>
      </p:pic>
      <p:sp>
        <p:nvSpPr>
          <p:cNvPr id="21" name="TextBox 20">
            <a:extLst>
              <a:ext uri="{FF2B5EF4-FFF2-40B4-BE49-F238E27FC236}">
                <a16:creationId xmlns:a16="http://schemas.microsoft.com/office/drawing/2014/main" id="{77297338-E572-FF4D-A8E7-C6729E9492D4}"/>
              </a:ext>
            </a:extLst>
          </p:cNvPr>
          <p:cNvSpPr txBox="1"/>
          <p:nvPr/>
        </p:nvSpPr>
        <p:spPr>
          <a:xfrm>
            <a:off x="4443903" y="1328456"/>
            <a:ext cx="832496" cy="553998"/>
          </a:xfrm>
          <a:prstGeom prst="rect">
            <a:avLst/>
          </a:prstGeom>
          <a:noFill/>
        </p:spPr>
        <p:txBody>
          <a:bodyPr wrap="square" lIns="0" rIns="0" rtlCol="0">
            <a:spAutoFit/>
          </a:bodyPr>
          <a:lstStyle/>
          <a:p>
            <a:pPr algn="ctr" defTabSz="514350">
              <a:defRPr/>
            </a:pPr>
            <a:r>
              <a:rPr lang="en-US" sz="1000" dirty="0">
                <a:solidFill>
                  <a:prstClr val="white"/>
                </a:solidFill>
                <a:latin typeface="Arial"/>
              </a:rPr>
              <a:t>High-contrast Coronagraph Masks</a:t>
            </a:r>
          </a:p>
        </p:txBody>
      </p:sp>
      <p:grpSp>
        <p:nvGrpSpPr>
          <p:cNvPr id="10" name="Group 9">
            <a:extLst>
              <a:ext uri="{FF2B5EF4-FFF2-40B4-BE49-F238E27FC236}">
                <a16:creationId xmlns:a16="http://schemas.microsoft.com/office/drawing/2014/main" id="{57149328-F210-084D-9692-52522C651F61}"/>
              </a:ext>
            </a:extLst>
          </p:cNvPr>
          <p:cNvGrpSpPr/>
          <p:nvPr/>
        </p:nvGrpSpPr>
        <p:grpSpPr>
          <a:xfrm>
            <a:off x="4452692" y="1893001"/>
            <a:ext cx="825931" cy="1490229"/>
            <a:chOff x="4151823" y="2121581"/>
            <a:chExt cx="825931" cy="1490229"/>
          </a:xfrm>
        </p:grpSpPr>
        <p:pic>
          <p:nvPicPr>
            <p:cNvPr id="23" name="Picture 22">
              <a:extLst>
                <a:ext uri="{FF2B5EF4-FFF2-40B4-BE49-F238E27FC236}">
                  <a16:creationId xmlns:a16="http://schemas.microsoft.com/office/drawing/2014/main" id="{C1D8FBA3-EA56-074A-9722-AAC01980AD6F}"/>
                </a:ext>
              </a:extLst>
            </p:cNvPr>
            <p:cNvPicPr>
              <a:picLocks noChangeAspect="1"/>
            </p:cNvPicPr>
            <p:nvPr/>
          </p:nvPicPr>
          <p:blipFill rotWithShape="1">
            <a:blip r:embed="rId5">
              <a:extLst>
                <a:ext uri="{28A0092B-C50C-407E-A947-70E740481C1C}">
                  <a14:useLocalDpi xmlns:a14="http://schemas.microsoft.com/office/drawing/2010/main" val="0"/>
                </a:ext>
              </a:extLst>
            </a:blip>
            <a:srcRect l="545" t="1007" r="72893" b="1744"/>
            <a:stretch/>
          </p:blipFill>
          <p:spPr>
            <a:xfrm rot="5400000">
              <a:off x="4170831" y="2102573"/>
              <a:ext cx="786885" cy="824901"/>
            </a:xfrm>
            <a:prstGeom prst="rect">
              <a:avLst/>
            </a:prstGeom>
            <a:ln>
              <a:solidFill>
                <a:schemeClr val="bg1"/>
              </a:solidFill>
            </a:ln>
          </p:spPr>
        </p:pic>
        <p:pic>
          <p:nvPicPr>
            <p:cNvPr id="24" name="Picture 3">
              <a:extLst>
                <a:ext uri="{FF2B5EF4-FFF2-40B4-BE49-F238E27FC236}">
                  <a16:creationId xmlns:a16="http://schemas.microsoft.com/office/drawing/2014/main" id="{F951B665-B047-5A4D-81C1-6CCEBBB4BAD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091"/>
            <a:stretch/>
          </p:blipFill>
          <p:spPr bwMode="auto">
            <a:xfrm>
              <a:off x="4152777" y="2926010"/>
              <a:ext cx="824977" cy="685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TextBox 25">
            <a:extLst>
              <a:ext uri="{FF2B5EF4-FFF2-40B4-BE49-F238E27FC236}">
                <a16:creationId xmlns:a16="http://schemas.microsoft.com/office/drawing/2014/main" id="{723640C3-B988-0C44-B8F9-E8E1CC7047C6}"/>
              </a:ext>
            </a:extLst>
          </p:cNvPr>
          <p:cNvSpPr txBox="1"/>
          <p:nvPr/>
        </p:nvSpPr>
        <p:spPr>
          <a:xfrm>
            <a:off x="0" y="4029181"/>
            <a:ext cx="9143999" cy="784895"/>
          </a:xfrm>
          <a:prstGeom prst="rect">
            <a:avLst/>
          </a:prstGeom>
          <a:noFill/>
        </p:spPr>
        <p:txBody>
          <a:bodyPr wrap="square" lIns="0" rIns="0" rtlCol="0">
            <a:spAutoFit/>
          </a:bodyPr>
          <a:lstStyle/>
          <a:p>
            <a:pPr marL="0" lvl="1" algn="ctr">
              <a:lnSpc>
                <a:spcPct val="110000"/>
              </a:lnSpc>
            </a:pPr>
            <a:r>
              <a:rPr lang="en-US" sz="1400" b="1" dirty="0">
                <a:solidFill>
                  <a:srgbClr val="A1D4E7">
                    <a:lumMod val="40000"/>
                    <a:lumOff val="60000"/>
                  </a:srgbClr>
                </a:solidFill>
                <a:latin typeface="Arial"/>
              </a:rPr>
              <a:t>CGI will premiere in space the technologies needed by future missions to image and characterize rocky planets in the habitable zones of nearby stars. By demonstrating these tools in a system with end-to-end, scientific observing operations, NASA will reduce the cost and risk of a potential future flagship mission.</a:t>
            </a:r>
          </a:p>
        </p:txBody>
      </p:sp>
      <p:sp>
        <p:nvSpPr>
          <p:cNvPr id="28" name="TextBox 27">
            <a:extLst>
              <a:ext uri="{FF2B5EF4-FFF2-40B4-BE49-F238E27FC236}">
                <a16:creationId xmlns:a16="http://schemas.microsoft.com/office/drawing/2014/main" id="{68A5A185-F991-3E4C-B3FB-5B15BC245F81}"/>
              </a:ext>
            </a:extLst>
          </p:cNvPr>
          <p:cNvSpPr txBox="1"/>
          <p:nvPr/>
        </p:nvSpPr>
        <p:spPr>
          <a:xfrm>
            <a:off x="7212319" y="992171"/>
            <a:ext cx="820353" cy="400110"/>
          </a:xfrm>
          <a:prstGeom prst="rect">
            <a:avLst/>
          </a:prstGeom>
          <a:noFill/>
        </p:spPr>
        <p:txBody>
          <a:bodyPr wrap="square" lIns="0" rIns="0" rtlCol="0">
            <a:spAutoFit/>
          </a:bodyPr>
          <a:lstStyle/>
          <a:p>
            <a:pPr algn="ctr" defTabSz="514350">
              <a:defRPr/>
            </a:pPr>
            <a:r>
              <a:rPr lang="en-US" sz="1000" dirty="0">
                <a:solidFill>
                  <a:prstClr val="white"/>
                </a:solidFill>
                <a:latin typeface="Arial"/>
              </a:rPr>
              <a:t>Data Post-</a:t>
            </a:r>
          </a:p>
          <a:p>
            <a:pPr algn="ctr" defTabSz="514350">
              <a:defRPr/>
            </a:pPr>
            <a:r>
              <a:rPr lang="en-US" sz="1000" dirty="0">
                <a:solidFill>
                  <a:prstClr val="white"/>
                </a:solidFill>
                <a:latin typeface="Arial"/>
              </a:rPr>
              <a:t>Processing</a:t>
            </a:r>
          </a:p>
        </p:txBody>
      </p:sp>
      <p:grpSp>
        <p:nvGrpSpPr>
          <p:cNvPr id="9" name="Group 8">
            <a:extLst>
              <a:ext uri="{FF2B5EF4-FFF2-40B4-BE49-F238E27FC236}">
                <a16:creationId xmlns:a16="http://schemas.microsoft.com/office/drawing/2014/main" id="{3CAE0A75-4CF7-594A-BBAA-696981FD76DA}"/>
              </a:ext>
            </a:extLst>
          </p:cNvPr>
          <p:cNvGrpSpPr/>
          <p:nvPr/>
        </p:nvGrpSpPr>
        <p:grpSpPr>
          <a:xfrm>
            <a:off x="7287926" y="1405604"/>
            <a:ext cx="669141" cy="1603636"/>
            <a:chOff x="7110135" y="1665274"/>
            <a:chExt cx="669141" cy="1603636"/>
          </a:xfrm>
        </p:grpSpPr>
        <p:pic>
          <p:nvPicPr>
            <p:cNvPr id="29" name="Picture 28">
              <a:extLst>
                <a:ext uri="{FF2B5EF4-FFF2-40B4-BE49-F238E27FC236}">
                  <a16:creationId xmlns:a16="http://schemas.microsoft.com/office/drawing/2014/main" id="{CDC7864C-8A56-B841-AE11-C031A47954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0135" y="1665274"/>
              <a:ext cx="669141" cy="685800"/>
            </a:xfrm>
            <a:prstGeom prst="rect">
              <a:avLst/>
            </a:prstGeom>
            <a:ln>
              <a:solidFill>
                <a:schemeClr val="accent6"/>
              </a:solidFill>
            </a:ln>
          </p:spPr>
        </p:pic>
        <p:pic>
          <p:nvPicPr>
            <p:cNvPr id="30" name="Picture 29">
              <a:extLst>
                <a:ext uri="{FF2B5EF4-FFF2-40B4-BE49-F238E27FC236}">
                  <a16:creationId xmlns:a16="http://schemas.microsoft.com/office/drawing/2014/main" id="{2946B7C2-CDAB-9E4A-AB0E-8425EBBBEB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2358" y="2583110"/>
              <a:ext cx="664695" cy="685800"/>
            </a:xfrm>
            <a:prstGeom prst="rect">
              <a:avLst/>
            </a:prstGeom>
            <a:ln>
              <a:solidFill>
                <a:schemeClr val="accent6"/>
              </a:solidFill>
            </a:ln>
          </p:spPr>
        </p:pic>
        <p:sp>
          <p:nvSpPr>
            <p:cNvPr id="5" name="Down Arrow 4">
              <a:extLst>
                <a:ext uri="{FF2B5EF4-FFF2-40B4-BE49-F238E27FC236}">
                  <a16:creationId xmlns:a16="http://schemas.microsoft.com/office/drawing/2014/main" id="{93172E97-DD8F-A14D-844D-C33F64ED1DE3}"/>
                </a:ext>
              </a:extLst>
            </p:cNvPr>
            <p:cNvSpPr/>
            <p:nvPr/>
          </p:nvSpPr>
          <p:spPr>
            <a:xfrm flipH="1">
              <a:off x="7316118" y="2350020"/>
              <a:ext cx="257174" cy="272181"/>
            </a:xfrm>
            <a:prstGeom prst="down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14350">
                <a:defRPr/>
              </a:pPr>
              <a:endParaRPr lang="en-US" sz="1013">
                <a:solidFill>
                  <a:srgbClr val="FF0000"/>
                </a:solidFill>
                <a:latin typeface="Calibri" panose="020F0502020204030204"/>
              </a:endParaRPr>
            </a:p>
          </p:txBody>
        </p:sp>
      </p:grpSp>
      <p:sp>
        <p:nvSpPr>
          <p:cNvPr id="13" name="TextBox 12">
            <a:extLst>
              <a:ext uri="{FF2B5EF4-FFF2-40B4-BE49-F238E27FC236}">
                <a16:creationId xmlns:a16="http://schemas.microsoft.com/office/drawing/2014/main" id="{45A4C005-4DB2-9346-B854-F3AE334F5DAA}"/>
              </a:ext>
            </a:extLst>
          </p:cNvPr>
          <p:cNvSpPr txBox="1"/>
          <p:nvPr/>
        </p:nvSpPr>
        <p:spPr>
          <a:xfrm>
            <a:off x="5593270" y="1254026"/>
            <a:ext cx="1371600" cy="553998"/>
          </a:xfrm>
          <a:prstGeom prst="rect">
            <a:avLst/>
          </a:prstGeom>
          <a:noFill/>
        </p:spPr>
        <p:txBody>
          <a:bodyPr wrap="square" lIns="0" rIns="0" rtlCol="0">
            <a:spAutoFit/>
          </a:bodyPr>
          <a:lstStyle/>
          <a:p>
            <a:pPr algn="ctr" defTabSz="514350">
              <a:defRPr/>
            </a:pPr>
            <a:r>
              <a:rPr lang="en-US" sz="1000" dirty="0">
                <a:solidFill>
                  <a:prstClr val="white"/>
                </a:solidFill>
                <a:latin typeface="Arial"/>
              </a:rPr>
              <a:t>Ultra-low noise photon counting EMCCD Detectors </a:t>
            </a:r>
          </a:p>
        </p:txBody>
      </p:sp>
      <p:pic>
        <p:nvPicPr>
          <p:cNvPr id="35" name="Picture 34">
            <a:extLst>
              <a:ext uri="{FF2B5EF4-FFF2-40B4-BE49-F238E27FC236}">
                <a16:creationId xmlns:a16="http://schemas.microsoft.com/office/drawing/2014/main" id="{5E7F9E70-7087-6C49-9DE2-8DD7C3B25929}"/>
              </a:ext>
            </a:extLst>
          </p:cNvPr>
          <p:cNvPicPr>
            <a:picLocks noChangeAspect="1"/>
          </p:cNvPicPr>
          <p:nvPr/>
        </p:nvPicPr>
        <p:blipFill rotWithShape="1">
          <a:blip r:embed="rId9"/>
          <a:srcRect l="21891" t="15317" r="23389" b="43642"/>
          <a:stretch/>
        </p:blipFill>
        <p:spPr>
          <a:xfrm>
            <a:off x="5597474" y="1768178"/>
            <a:ext cx="1371600" cy="1371600"/>
          </a:xfrm>
          <a:prstGeom prst="rect">
            <a:avLst/>
          </a:prstGeom>
          <a:ln>
            <a:noFill/>
          </a:ln>
          <a:effectLst>
            <a:outerShdw blurRad="292100" dist="139700" dir="2700000" algn="tl" rotWithShape="0">
              <a:srgbClr val="333333">
                <a:alpha val="65000"/>
              </a:srgbClr>
            </a:outerShdw>
          </a:effectLst>
        </p:spPr>
      </p:pic>
      <p:sp>
        <p:nvSpPr>
          <p:cNvPr id="31" name="TextBox 30">
            <a:extLst>
              <a:ext uri="{FF2B5EF4-FFF2-40B4-BE49-F238E27FC236}">
                <a16:creationId xmlns:a16="http://schemas.microsoft.com/office/drawing/2014/main" id="{E6C54503-1B35-E845-975C-987096C8A29B}"/>
              </a:ext>
            </a:extLst>
          </p:cNvPr>
          <p:cNvSpPr txBox="1"/>
          <p:nvPr/>
        </p:nvSpPr>
        <p:spPr>
          <a:xfrm>
            <a:off x="7116169" y="3560824"/>
            <a:ext cx="2039564" cy="253916"/>
          </a:xfrm>
          <a:prstGeom prst="rect">
            <a:avLst/>
          </a:prstGeom>
          <a:noFill/>
        </p:spPr>
        <p:txBody>
          <a:bodyPr wrap="square" rtlCol="0">
            <a:spAutoFit/>
          </a:bodyPr>
          <a:lstStyle/>
          <a:p>
            <a:pPr algn="r" defTabSz="342900">
              <a:defRPr/>
            </a:pPr>
            <a:r>
              <a:rPr lang="en-US" sz="1050" i="1" dirty="0">
                <a:solidFill>
                  <a:srgbClr val="00B0F0"/>
                </a:solidFill>
                <a:latin typeface="Calibri"/>
              </a:rPr>
              <a:t>Bertrand </a:t>
            </a:r>
            <a:r>
              <a:rPr lang="en-US" sz="1050" i="1" dirty="0" err="1">
                <a:solidFill>
                  <a:srgbClr val="00B0F0"/>
                </a:solidFill>
                <a:latin typeface="Calibri"/>
              </a:rPr>
              <a:t>Mennesson</a:t>
            </a:r>
            <a:r>
              <a:rPr lang="en-US" sz="1050" i="1" dirty="0">
                <a:solidFill>
                  <a:srgbClr val="00B0F0"/>
                </a:solidFill>
                <a:latin typeface="Calibri"/>
              </a:rPr>
              <a:t> (JPL)</a:t>
            </a:r>
          </a:p>
        </p:txBody>
      </p:sp>
    </p:spTree>
    <p:extLst>
      <p:ext uri="{BB962C8B-B14F-4D97-AF65-F5344CB8AC3E}">
        <p14:creationId xmlns:p14="http://schemas.microsoft.com/office/powerpoint/2010/main" val="3450546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0CA267B-E169-314A-8D72-4C056C792A64}"/>
              </a:ext>
            </a:extLst>
          </p:cNvPr>
          <p:cNvSpPr>
            <a:spLocks noGrp="1"/>
          </p:cNvSpPr>
          <p:nvPr>
            <p:ph type="title"/>
          </p:nvPr>
        </p:nvSpPr>
        <p:spPr>
          <a:xfrm>
            <a:off x="1371600" y="57150"/>
            <a:ext cx="5410200" cy="513159"/>
          </a:xfrm>
        </p:spPr>
        <p:txBody>
          <a:bodyPr/>
          <a:lstStyle/>
          <a:p>
            <a:r>
              <a:rPr lang="en-US" dirty="0"/>
              <a:t>Community Data Challenges</a:t>
            </a:r>
          </a:p>
        </p:txBody>
      </p:sp>
      <p:sp>
        <p:nvSpPr>
          <p:cNvPr id="27" name="TextBox 26">
            <a:extLst>
              <a:ext uri="{FF2B5EF4-FFF2-40B4-BE49-F238E27FC236}">
                <a16:creationId xmlns:a16="http://schemas.microsoft.com/office/drawing/2014/main" id="{64F65E4B-353E-B344-87F6-C5089956CAA8}"/>
              </a:ext>
            </a:extLst>
          </p:cNvPr>
          <p:cNvSpPr txBox="1"/>
          <p:nvPr/>
        </p:nvSpPr>
        <p:spPr>
          <a:xfrm>
            <a:off x="240458" y="808144"/>
            <a:ext cx="4815191" cy="4093428"/>
          </a:xfrm>
          <a:prstGeom prst="rect">
            <a:avLst/>
          </a:prstGeom>
          <a:noFill/>
        </p:spPr>
        <p:txBody>
          <a:bodyPr wrap="square" rtlCol="0">
            <a:spAutoFit/>
          </a:bodyPr>
          <a:lstStyle/>
          <a:p>
            <a:pPr marL="214313" indent="-214313" algn="just">
              <a:buFont typeface="Arial" panose="020B0604020202020204" pitchFamily="34" charset="0"/>
              <a:buChar char="•"/>
            </a:pPr>
            <a:r>
              <a:rPr lang="en-US" sz="1300" dirty="0">
                <a:solidFill>
                  <a:schemeClr val="bg1"/>
                </a:solidFill>
              </a:rPr>
              <a:t>The WFIRST Exoplanet Data Challenges are a series of blind retrieval exercises based on simulated CGI data to explore instrument capabilities, and inform design choices and operations concepts.</a:t>
            </a:r>
          </a:p>
          <a:p>
            <a:pPr marL="214313" indent="-214313" algn="just">
              <a:buFont typeface="Arial" panose="020B0604020202020204" pitchFamily="34" charset="0"/>
              <a:buChar char="•"/>
            </a:pPr>
            <a:r>
              <a:rPr lang="en-US" sz="1300" dirty="0">
                <a:solidFill>
                  <a:schemeClr val="bg1"/>
                </a:solidFill>
              </a:rPr>
              <a:t>Imaging challenge launched Oct 20, 2019</a:t>
            </a:r>
          </a:p>
          <a:p>
            <a:pPr marL="557213" lvl="1" indent="-214313" algn="just">
              <a:buFont typeface="Arial" panose="020B0604020202020204" pitchFamily="34" charset="0"/>
              <a:buChar char="•"/>
            </a:pPr>
            <a:r>
              <a:rPr lang="en-US" sz="1300" dirty="0">
                <a:solidFill>
                  <a:schemeClr val="bg1"/>
                </a:solidFill>
              </a:rPr>
              <a:t>6 imaging epochs (4 HLC and 2 SS) of 47 Uma throughout CGI mission</a:t>
            </a:r>
          </a:p>
          <a:p>
            <a:pPr marL="557213" lvl="1" indent="-214313" algn="just">
              <a:buFont typeface="Arial" panose="020B0604020202020204" pitchFamily="34" charset="0"/>
              <a:buChar char="•"/>
            </a:pPr>
            <a:r>
              <a:rPr lang="en-US" sz="1300" dirty="0">
                <a:solidFill>
                  <a:schemeClr val="bg1"/>
                </a:solidFill>
              </a:rPr>
              <a:t>At least 1 planet has matching and realistic radial velocity data</a:t>
            </a:r>
          </a:p>
          <a:p>
            <a:pPr marL="557213" lvl="1" indent="-214313" algn="just">
              <a:buFont typeface="Arial" panose="020B0604020202020204" pitchFamily="34" charset="0"/>
              <a:buChar char="•"/>
            </a:pPr>
            <a:r>
              <a:rPr lang="en-US" sz="1300" dirty="0">
                <a:solidFill>
                  <a:schemeClr val="bg1"/>
                </a:solidFill>
              </a:rPr>
              <a:t>Extract sources, compute relative photometry &amp; astrometry, disentangle from background sources, exozodiacal light</a:t>
            </a:r>
          </a:p>
          <a:p>
            <a:pPr marL="557213" lvl="1" indent="-214313" algn="just">
              <a:buFont typeface="Arial" panose="020B0604020202020204" pitchFamily="34" charset="0"/>
              <a:buChar char="•"/>
            </a:pPr>
            <a:r>
              <a:rPr lang="en-US" sz="1300" dirty="0">
                <a:solidFill>
                  <a:schemeClr val="bg1"/>
                </a:solidFill>
              </a:rPr>
              <a:t>Compute orbital solution using all the information available</a:t>
            </a:r>
          </a:p>
          <a:p>
            <a:pPr marL="557213" lvl="2" indent="-214313" algn="just">
              <a:buFont typeface="Arial" panose="020B0604020202020204" pitchFamily="34" charset="0"/>
              <a:buChar char="•"/>
            </a:pPr>
            <a:r>
              <a:rPr lang="en-US" sz="1300" dirty="0">
                <a:solidFill>
                  <a:schemeClr val="bg1"/>
                </a:solidFill>
              </a:rPr>
              <a:t>Teams have 4 months to gradually recover a full exoplanetary system</a:t>
            </a:r>
          </a:p>
          <a:p>
            <a:pPr marL="557213" lvl="2" indent="-214313" algn="just">
              <a:buFont typeface="Arial" panose="020B0604020202020204" pitchFamily="34" charset="0"/>
              <a:buChar char="•"/>
            </a:pPr>
            <a:r>
              <a:rPr lang="en-US" sz="1300" dirty="0">
                <a:solidFill>
                  <a:schemeClr val="bg1"/>
                </a:solidFill>
              </a:rPr>
              <a:t>4 step submission dates: Nov 20,  Dec 20, Jan 20, Feb 20</a:t>
            </a:r>
          </a:p>
          <a:p>
            <a:pPr marL="557213" lvl="2" indent="-214313" algn="just">
              <a:buFont typeface="Arial" panose="020B0604020202020204" pitchFamily="34" charset="0"/>
              <a:buChar char="•"/>
            </a:pPr>
            <a:r>
              <a:rPr lang="en-US" sz="1300" dirty="0">
                <a:solidFill>
                  <a:schemeClr val="bg1"/>
                </a:solidFill>
                <a:hlinkClick r:id="rId2">
                  <a:extLst>
                    <a:ext uri="{A12FA001-AC4F-418D-AE19-62706E023703}">
                      <ahyp:hlinkClr xmlns:ahyp="http://schemas.microsoft.com/office/drawing/2018/hyperlinkcolor" val="tx"/>
                    </a:ext>
                  </a:extLst>
                </a:hlinkClick>
              </a:rPr>
              <a:t>exoplanetdatachallenge.com</a:t>
            </a:r>
            <a:endParaRPr lang="en-US" sz="1300" dirty="0">
              <a:solidFill>
                <a:schemeClr val="bg1"/>
              </a:solidFill>
            </a:endParaRPr>
          </a:p>
          <a:p>
            <a:pPr marL="214313" indent="-214313" algn="just">
              <a:buFont typeface="Arial" panose="020B0604020202020204" pitchFamily="34" charset="0"/>
              <a:buChar char="•"/>
            </a:pPr>
            <a:r>
              <a:rPr lang="en-US" sz="1300" dirty="0">
                <a:solidFill>
                  <a:schemeClr val="bg1"/>
                </a:solidFill>
              </a:rPr>
              <a:t>4 tutorial “hackathon events” were organized between March and October 2019 in Baltimore, Pasadena, New York City, and Tokyo</a:t>
            </a:r>
          </a:p>
        </p:txBody>
      </p:sp>
      <p:grpSp>
        <p:nvGrpSpPr>
          <p:cNvPr id="2" name="Group 1">
            <a:extLst>
              <a:ext uri="{FF2B5EF4-FFF2-40B4-BE49-F238E27FC236}">
                <a16:creationId xmlns:a16="http://schemas.microsoft.com/office/drawing/2014/main" id="{924710D8-F8D3-6E4E-95CD-E194871A3AFD}"/>
              </a:ext>
            </a:extLst>
          </p:cNvPr>
          <p:cNvGrpSpPr/>
          <p:nvPr/>
        </p:nvGrpSpPr>
        <p:grpSpPr>
          <a:xfrm>
            <a:off x="5301426" y="693085"/>
            <a:ext cx="3677109" cy="4185071"/>
            <a:chOff x="4326570" y="660262"/>
            <a:chExt cx="3677109" cy="4185071"/>
          </a:xfrm>
        </p:grpSpPr>
        <p:pic>
          <p:nvPicPr>
            <p:cNvPr id="28" name="Picture 27">
              <a:extLst>
                <a:ext uri="{FF2B5EF4-FFF2-40B4-BE49-F238E27FC236}">
                  <a16:creationId xmlns:a16="http://schemas.microsoft.com/office/drawing/2014/main" id="{30837077-83B8-0249-B2D9-905612CD4ECA}"/>
                </a:ext>
              </a:extLst>
            </p:cNvPr>
            <p:cNvPicPr>
              <a:picLocks noChangeAspect="1"/>
            </p:cNvPicPr>
            <p:nvPr/>
          </p:nvPicPr>
          <p:blipFill rotWithShape="1">
            <a:blip r:embed="rId3">
              <a:extLst>
                <a:ext uri="{28A0092B-C50C-407E-A947-70E740481C1C}">
                  <a14:useLocalDpi xmlns:a14="http://schemas.microsoft.com/office/drawing/2010/main"/>
                </a:ext>
              </a:extLst>
            </a:blip>
            <a:srcRect l="2988"/>
            <a:stretch/>
          </p:blipFill>
          <p:spPr>
            <a:xfrm>
              <a:off x="4326571" y="660262"/>
              <a:ext cx="2019530" cy="1734770"/>
            </a:xfrm>
            <a:prstGeom prst="rect">
              <a:avLst/>
            </a:prstGeom>
          </p:spPr>
        </p:pic>
        <p:pic>
          <p:nvPicPr>
            <p:cNvPr id="29" name="Picture 28">
              <a:extLst>
                <a:ext uri="{FF2B5EF4-FFF2-40B4-BE49-F238E27FC236}">
                  <a16:creationId xmlns:a16="http://schemas.microsoft.com/office/drawing/2014/main" id="{E3FAB510-A97E-EE40-A156-CFE12DECA12A}"/>
                </a:ext>
              </a:extLst>
            </p:cNvPr>
            <p:cNvPicPr>
              <a:picLocks noChangeAspect="1"/>
            </p:cNvPicPr>
            <p:nvPr/>
          </p:nvPicPr>
          <p:blipFill rotWithShape="1">
            <a:blip r:embed="rId4">
              <a:extLst>
                <a:ext uri="{28A0092B-C50C-407E-A947-70E740481C1C}">
                  <a14:useLocalDpi xmlns:a14="http://schemas.microsoft.com/office/drawing/2010/main"/>
                </a:ext>
              </a:extLst>
            </a:blip>
            <a:srcRect l="3668" r="12017"/>
            <a:stretch/>
          </p:blipFill>
          <p:spPr>
            <a:xfrm>
              <a:off x="6173507" y="660263"/>
              <a:ext cx="1755179" cy="1734769"/>
            </a:xfrm>
            <a:prstGeom prst="rect">
              <a:avLst/>
            </a:prstGeom>
          </p:spPr>
        </p:pic>
        <p:pic>
          <p:nvPicPr>
            <p:cNvPr id="30" name="Picture 29">
              <a:extLst>
                <a:ext uri="{FF2B5EF4-FFF2-40B4-BE49-F238E27FC236}">
                  <a16:creationId xmlns:a16="http://schemas.microsoft.com/office/drawing/2014/main" id="{BDEEC125-43B0-B645-B80B-5189A4D3F84A}"/>
                </a:ext>
              </a:extLst>
            </p:cNvPr>
            <p:cNvPicPr>
              <a:picLocks noChangeAspect="1"/>
            </p:cNvPicPr>
            <p:nvPr/>
          </p:nvPicPr>
          <p:blipFill rotWithShape="1">
            <a:blip r:embed="rId5">
              <a:extLst>
                <a:ext uri="{28A0092B-C50C-407E-A947-70E740481C1C}">
                  <a14:useLocalDpi xmlns:a14="http://schemas.microsoft.com/office/drawing/2010/main"/>
                </a:ext>
              </a:extLst>
            </a:blip>
            <a:srcRect l="10979" t="902" r="6939"/>
            <a:stretch/>
          </p:blipFill>
          <p:spPr>
            <a:xfrm>
              <a:off x="4326571" y="2387656"/>
              <a:ext cx="1828799" cy="1839938"/>
            </a:xfrm>
            <a:prstGeom prst="rect">
              <a:avLst/>
            </a:prstGeom>
          </p:spPr>
        </p:pic>
        <p:pic>
          <p:nvPicPr>
            <p:cNvPr id="31" name="Picture 30">
              <a:extLst>
                <a:ext uri="{FF2B5EF4-FFF2-40B4-BE49-F238E27FC236}">
                  <a16:creationId xmlns:a16="http://schemas.microsoft.com/office/drawing/2014/main" id="{B54FAEC7-EC88-BB44-9C6C-1F905377C8F3}"/>
                </a:ext>
              </a:extLst>
            </p:cNvPr>
            <p:cNvPicPr>
              <a:picLocks noChangeAspect="1"/>
            </p:cNvPicPr>
            <p:nvPr/>
          </p:nvPicPr>
          <p:blipFill rotWithShape="1">
            <a:blip r:embed="rId6">
              <a:extLst>
                <a:ext uri="{28A0092B-C50C-407E-A947-70E740481C1C}">
                  <a14:useLocalDpi xmlns:a14="http://schemas.microsoft.com/office/drawing/2010/main"/>
                </a:ext>
              </a:extLst>
            </a:blip>
            <a:srcRect l="9601" r="8049"/>
            <a:stretch/>
          </p:blipFill>
          <p:spPr>
            <a:xfrm>
              <a:off x="6099886" y="2372559"/>
              <a:ext cx="1827134" cy="1848936"/>
            </a:xfrm>
            <a:prstGeom prst="rect">
              <a:avLst/>
            </a:prstGeom>
          </p:spPr>
        </p:pic>
        <p:sp>
          <p:nvSpPr>
            <p:cNvPr id="32" name="TextBox 31">
              <a:extLst>
                <a:ext uri="{FF2B5EF4-FFF2-40B4-BE49-F238E27FC236}">
                  <a16:creationId xmlns:a16="http://schemas.microsoft.com/office/drawing/2014/main" id="{2F02EA49-B2F9-E345-8101-CE529F1CFCDF}"/>
                </a:ext>
              </a:extLst>
            </p:cNvPr>
            <p:cNvSpPr txBox="1"/>
            <p:nvPr/>
          </p:nvSpPr>
          <p:spPr>
            <a:xfrm>
              <a:off x="4326570" y="4199002"/>
              <a:ext cx="3677109" cy="646331"/>
            </a:xfrm>
            <a:prstGeom prst="rect">
              <a:avLst/>
            </a:prstGeom>
            <a:noFill/>
          </p:spPr>
          <p:txBody>
            <a:bodyPr wrap="square" rtlCol="0">
              <a:spAutoFit/>
            </a:bodyPr>
            <a:lstStyle/>
            <a:p>
              <a:pPr algn="just"/>
              <a:r>
                <a:rPr lang="en-US" sz="900" dirty="0">
                  <a:solidFill>
                    <a:schemeClr val="bg1"/>
                  </a:solidFill>
                </a:rPr>
                <a:t>Image data challenge under preparation: (1) Model phase function tracks for a 2-planet system; (2) Source PSF model at one epoch; (3) Simulated co-add based on OS6 HLC time series; (4) Recovery of scene after RDI post-processing.</a:t>
              </a:r>
            </a:p>
          </p:txBody>
        </p:sp>
      </p:grpSp>
      <p:sp>
        <p:nvSpPr>
          <p:cNvPr id="33" name="Rectangle 32">
            <a:extLst>
              <a:ext uri="{FF2B5EF4-FFF2-40B4-BE49-F238E27FC236}">
                <a16:creationId xmlns:a16="http://schemas.microsoft.com/office/drawing/2014/main" id="{A198695F-A290-C440-AB78-3A51DD7BB1BA}"/>
              </a:ext>
            </a:extLst>
          </p:cNvPr>
          <p:cNvSpPr/>
          <p:nvPr/>
        </p:nvSpPr>
        <p:spPr>
          <a:xfrm>
            <a:off x="5272856" y="667248"/>
            <a:ext cx="356188" cy="276999"/>
          </a:xfrm>
          <a:prstGeom prst="rect">
            <a:avLst/>
          </a:prstGeom>
        </p:spPr>
        <p:txBody>
          <a:bodyPr wrap="none">
            <a:spAutoFit/>
          </a:bodyPr>
          <a:lstStyle/>
          <a:p>
            <a:r>
              <a:rPr lang="en-US" sz="1200" dirty="0"/>
              <a:t>(1)</a:t>
            </a:r>
          </a:p>
        </p:txBody>
      </p:sp>
      <p:sp>
        <p:nvSpPr>
          <p:cNvPr id="34" name="Rectangle 33">
            <a:extLst>
              <a:ext uri="{FF2B5EF4-FFF2-40B4-BE49-F238E27FC236}">
                <a16:creationId xmlns:a16="http://schemas.microsoft.com/office/drawing/2014/main" id="{213E437A-F5C7-FB4B-95EA-061977357859}"/>
              </a:ext>
            </a:extLst>
          </p:cNvPr>
          <p:cNvSpPr/>
          <p:nvPr/>
        </p:nvSpPr>
        <p:spPr>
          <a:xfrm>
            <a:off x="7073076" y="667248"/>
            <a:ext cx="356188" cy="276999"/>
          </a:xfrm>
          <a:prstGeom prst="rect">
            <a:avLst/>
          </a:prstGeom>
        </p:spPr>
        <p:txBody>
          <a:bodyPr wrap="none">
            <a:spAutoFit/>
          </a:bodyPr>
          <a:lstStyle/>
          <a:p>
            <a:r>
              <a:rPr lang="en-US" sz="1200" dirty="0"/>
              <a:t>(2)</a:t>
            </a:r>
          </a:p>
        </p:txBody>
      </p:sp>
      <p:sp>
        <p:nvSpPr>
          <p:cNvPr id="35" name="Rectangle 34">
            <a:extLst>
              <a:ext uri="{FF2B5EF4-FFF2-40B4-BE49-F238E27FC236}">
                <a16:creationId xmlns:a16="http://schemas.microsoft.com/office/drawing/2014/main" id="{DD820B64-F48A-F944-981F-9C1ED25A7609}"/>
              </a:ext>
            </a:extLst>
          </p:cNvPr>
          <p:cNvSpPr/>
          <p:nvPr/>
        </p:nvSpPr>
        <p:spPr>
          <a:xfrm>
            <a:off x="7073076" y="2357959"/>
            <a:ext cx="356188" cy="276999"/>
          </a:xfrm>
          <a:prstGeom prst="rect">
            <a:avLst/>
          </a:prstGeom>
        </p:spPr>
        <p:txBody>
          <a:bodyPr wrap="none">
            <a:spAutoFit/>
          </a:bodyPr>
          <a:lstStyle/>
          <a:p>
            <a:r>
              <a:rPr lang="en-US" sz="1200" dirty="0"/>
              <a:t>(4)</a:t>
            </a:r>
          </a:p>
        </p:txBody>
      </p:sp>
      <p:sp>
        <p:nvSpPr>
          <p:cNvPr id="36" name="Rectangle 35">
            <a:extLst>
              <a:ext uri="{FF2B5EF4-FFF2-40B4-BE49-F238E27FC236}">
                <a16:creationId xmlns:a16="http://schemas.microsoft.com/office/drawing/2014/main" id="{F024B9E0-6781-2F41-A0E4-D116642259D0}"/>
              </a:ext>
            </a:extLst>
          </p:cNvPr>
          <p:cNvSpPr/>
          <p:nvPr/>
        </p:nvSpPr>
        <p:spPr>
          <a:xfrm>
            <a:off x="5282103" y="2357959"/>
            <a:ext cx="356188" cy="276999"/>
          </a:xfrm>
          <a:prstGeom prst="rect">
            <a:avLst/>
          </a:prstGeom>
        </p:spPr>
        <p:txBody>
          <a:bodyPr wrap="none">
            <a:spAutoFit/>
          </a:bodyPr>
          <a:lstStyle/>
          <a:p>
            <a:r>
              <a:rPr lang="en-US" sz="1200" dirty="0"/>
              <a:t>(3)</a:t>
            </a:r>
          </a:p>
        </p:txBody>
      </p:sp>
    </p:spTree>
    <p:extLst>
      <p:ext uri="{BB962C8B-B14F-4D97-AF65-F5344CB8AC3E}">
        <p14:creationId xmlns:p14="http://schemas.microsoft.com/office/powerpoint/2010/main" val="4034990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6D19FA-F330-EB40-A0C5-0F2A07E56E5D}"/>
              </a:ext>
            </a:extLst>
          </p:cNvPr>
          <p:cNvSpPr>
            <a:spLocks noGrp="1"/>
          </p:cNvSpPr>
          <p:nvPr>
            <p:ph type="title"/>
          </p:nvPr>
        </p:nvSpPr>
        <p:spPr>
          <a:xfrm>
            <a:off x="1371600" y="57150"/>
            <a:ext cx="5410200" cy="513159"/>
          </a:xfrm>
        </p:spPr>
        <p:txBody>
          <a:bodyPr>
            <a:noAutofit/>
          </a:bodyPr>
          <a:lstStyle/>
          <a:p>
            <a:r>
              <a:rPr lang="en-US" dirty="0"/>
              <a:t>Laboratory Demonstrations</a:t>
            </a:r>
          </a:p>
        </p:txBody>
      </p:sp>
      <p:sp>
        <p:nvSpPr>
          <p:cNvPr id="3" name="Slide Number Placeholder 2">
            <a:extLst>
              <a:ext uri="{FF2B5EF4-FFF2-40B4-BE49-F238E27FC236}">
                <a16:creationId xmlns:a16="http://schemas.microsoft.com/office/drawing/2014/main" id="{0CD8AEF0-D2E7-5643-B808-D0B61B229964}"/>
              </a:ext>
            </a:extLst>
          </p:cNvPr>
          <p:cNvSpPr>
            <a:spLocks noGrp="1"/>
          </p:cNvSpPr>
          <p:nvPr>
            <p:ph type="sldNum" sz="quarter" idx="4294967295"/>
          </p:nvPr>
        </p:nvSpPr>
        <p:spPr>
          <a:xfrm>
            <a:off x="8308975" y="4572000"/>
            <a:ext cx="835025" cy="169863"/>
          </a:xfrm>
          <a:prstGeom prst="rect">
            <a:avLst/>
          </a:prstGeom>
        </p:spPr>
        <p:txBody>
          <a:bodyPr/>
          <a:lstStyle/>
          <a:p>
            <a:fld id="{9B402786-918C-D846-A5E6-705928AE4161}" type="slidenum">
              <a:rPr lang="en-US" smtClean="0"/>
              <a:pPr/>
              <a:t>21</a:t>
            </a:fld>
            <a:endParaRPr lang="en-US" dirty="0"/>
          </a:p>
        </p:txBody>
      </p:sp>
      <p:pic>
        <p:nvPicPr>
          <p:cNvPr id="6" name="Picture 5">
            <a:extLst>
              <a:ext uri="{FF2B5EF4-FFF2-40B4-BE49-F238E27FC236}">
                <a16:creationId xmlns:a16="http://schemas.microsoft.com/office/drawing/2014/main" id="{B6ABB288-C131-E042-B35E-3236040B9D1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3028" y="968428"/>
            <a:ext cx="1875947" cy="1687292"/>
          </a:xfrm>
          <a:prstGeom prst="rect">
            <a:avLst/>
          </a:prstGeom>
        </p:spPr>
      </p:pic>
      <p:pic>
        <p:nvPicPr>
          <p:cNvPr id="8" name="Picture 7">
            <a:extLst>
              <a:ext uri="{FF2B5EF4-FFF2-40B4-BE49-F238E27FC236}">
                <a16:creationId xmlns:a16="http://schemas.microsoft.com/office/drawing/2014/main" id="{D179DE8C-7881-BA42-98AB-8029CF1E353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69906" y="968428"/>
            <a:ext cx="1501544" cy="1643316"/>
          </a:xfrm>
          <a:prstGeom prst="rect">
            <a:avLst/>
          </a:prstGeom>
          <a:ln>
            <a:solidFill>
              <a:schemeClr val="bg1"/>
            </a:solidFill>
          </a:ln>
        </p:spPr>
      </p:pic>
      <p:pic>
        <p:nvPicPr>
          <p:cNvPr id="9" name="Picture 8">
            <a:extLst>
              <a:ext uri="{FF2B5EF4-FFF2-40B4-BE49-F238E27FC236}">
                <a16:creationId xmlns:a16="http://schemas.microsoft.com/office/drawing/2014/main" id="{B76B8BA4-71FB-DA4C-A008-29781DDEE7C0}"/>
              </a:ext>
            </a:extLst>
          </p:cNvPr>
          <p:cNvPicPr>
            <a:picLocks noChangeAspect="1"/>
          </p:cNvPicPr>
          <p:nvPr/>
        </p:nvPicPr>
        <p:blipFill>
          <a:blip r:embed="rId4"/>
          <a:stretch>
            <a:fillRect/>
          </a:stretch>
        </p:blipFill>
        <p:spPr>
          <a:xfrm>
            <a:off x="620454" y="972809"/>
            <a:ext cx="3400226" cy="1517365"/>
          </a:xfrm>
          <a:prstGeom prst="rect">
            <a:avLst/>
          </a:prstGeom>
        </p:spPr>
      </p:pic>
      <p:sp>
        <p:nvSpPr>
          <p:cNvPr id="10" name="Rectangle 9">
            <a:extLst>
              <a:ext uri="{FF2B5EF4-FFF2-40B4-BE49-F238E27FC236}">
                <a16:creationId xmlns:a16="http://schemas.microsoft.com/office/drawing/2014/main" id="{8FFCAE91-678D-F147-9A6E-D1086D3C0638}"/>
              </a:ext>
            </a:extLst>
          </p:cNvPr>
          <p:cNvSpPr/>
          <p:nvPr/>
        </p:nvSpPr>
        <p:spPr>
          <a:xfrm>
            <a:off x="279610" y="2545856"/>
            <a:ext cx="4188731" cy="2092881"/>
          </a:xfrm>
          <a:prstGeom prst="rect">
            <a:avLst/>
          </a:prstGeom>
        </p:spPr>
        <p:txBody>
          <a:bodyPr wrap="square">
            <a:spAutoFit/>
          </a:bodyPr>
          <a:lstStyle/>
          <a:p>
            <a:pPr algn="just"/>
            <a:r>
              <a:rPr lang="en-US" sz="1300" dirty="0"/>
              <a:t>Dynamic contrast demonstration with a Low Order </a:t>
            </a:r>
            <a:r>
              <a:rPr lang="en-US" sz="1300" dirty="0" err="1"/>
              <a:t>Wavefront</a:t>
            </a:r>
            <a:r>
              <a:rPr lang="en-US" sz="1300" dirty="0"/>
              <a:t> Sensing and Control (LOWFS/C) system integrated on the Occulting Mask Coronagraph testbed. When line-of-sight disturbances and low order wavefront drift (slow varying focus) are introduced on the testbed, the LOWFS senses the pointing error and wavefront drift and corrects them by commanding a fast steering mirror and one of the DMs. Demonstrations with both the SPC and HLC masks surpassed their 1E-8 contrast goal (F. Shi, et al., Proc SPIE Vol 10400, 2017).</a:t>
            </a:r>
          </a:p>
        </p:txBody>
      </p:sp>
      <p:sp>
        <p:nvSpPr>
          <p:cNvPr id="11" name="Rectangle 10">
            <a:extLst>
              <a:ext uri="{FF2B5EF4-FFF2-40B4-BE49-F238E27FC236}">
                <a16:creationId xmlns:a16="http://schemas.microsoft.com/office/drawing/2014/main" id="{38D19ED1-0717-8945-A64D-852D3A0C3D6E}"/>
              </a:ext>
            </a:extLst>
          </p:cNvPr>
          <p:cNvSpPr/>
          <p:nvPr/>
        </p:nvSpPr>
        <p:spPr>
          <a:xfrm>
            <a:off x="5172536" y="2613677"/>
            <a:ext cx="2936900" cy="507831"/>
          </a:xfrm>
          <a:prstGeom prst="rect">
            <a:avLst/>
          </a:prstGeom>
        </p:spPr>
        <p:txBody>
          <a:bodyPr wrap="square">
            <a:spAutoFit/>
          </a:bodyPr>
          <a:lstStyle/>
          <a:p>
            <a:r>
              <a:rPr lang="en-US" sz="900" dirty="0"/>
              <a:t>Normalized intensity maps measured on the OMC testbed in broadband (10 %) light for SPC (left) and HLC. The total contrast between 3 – 9 </a:t>
            </a:r>
            <a:r>
              <a:rPr lang="en-US" sz="900" dirty="0">
                <a:latin typeface="Symbol" panose="05050102010706020507" pitchFamily="18" charset="2"/>
              </a:rPr>
              <a:t>l</a:t>
            </a:r>
            <a:r>
              <a:rPr lang="en-US" sz="900" dirty="0"/>
              <a:t>/D is listed on top of each figure.</a:t>
            </a:r>
          </a:p>
        </p:txBody>
      </p:sp>
      <p:sp>
        <p:nvSpPr>
          <p:cNvPr id="13" name="Rectangle 12">
            <a:extLst>
              <a:ext uri="{FF2B5EF4-FFF2-40B4-BE49-F238E27FC236}">
                <a16:creationId xmlns:a16="http://schemas.microsoft.com/office/drawing/2014/main" id="{B7AA4B36-5623-4B4C-A2CE-CB0D051EFFE5}"/>
              </a:ext>
            </a:extLst>
          </p:cNvPr>
          <p:cNvSpPr/>
          <p:nvPr/>
        </p:nvSpPr>
        <p:spPr>
          <a:xfrm>
            <a:off x="4780801" y="2242480"/>
            <a:ext cx="374999" cy="461665"/>
          </a:xfrm>
          <a:prstGeom prst="rect">
            <a:avLst/>
          </a:prstGeom>
        </p:spPr>
        <p:txBody>
          <a:bodyPr wrap="square">
            <a:spAutoFit/>
          </a:bodyPr>
          <a:lstStyle/>
          <a:p>
            <a:r>
              <a:rPr lang="en-US" sz="1200" dirty="0">
                <a:solidFill>
                  <a:schemeClr val="bg1"/>
                </a:solidFill>
              </a:rPr>
              <a:t>SPC</a:t>
            </a:r>
          </a:p>
        </p:txBody>
      </p:sp>
      <p:sp>
        <p:nvSpPr>
          <p:cNvPr id="14" name="Rectangle 13">
            <a:extLst>
              <a:ext uri="{FF2B5EF4-FFF2-40B4-BE49-F238E27FC236}">
                <a16:creationId xmlns:a16="http://schemas.microsoft.com/office/drawing/2014/main" id="{C589CE49-2D38-4943-BAAC-13B1FCA2DCBD}"/>
              </a:ext>
            </a:extLst>
          </p:cNvPr>
          <p:cNvSpPr/>
          <p:nvPr/>
        </p:nvSpPr>
        <p:spPr>
          <a:xfrm>
            <a:off x="6251859" y="2219344"/>
            <a:ext cx="438364" cy="276999"/>
          </a:xfrm>
          <a:prstGeom prst="rect">
            <a:avLst/>
          </a:prstGeom>
        </p:spPr>
        <p:txBody>
          <a:bodyPr wrap="square">
            <a:spAutoFit/>
          </a:bodyPr>
          <a:lstStyle/>
          <a:p>
            <a:r>
              <a:rPr lang="en-US" sz="1200" dirty="0">
                <a:solidFill>
                  <a:schemeClr val="bg1"/>
                </a:solidFill>
              </a:rPr>
              <a:t>HLC</a:t>
            </a:r>
          </a:p>
        </p:txBody>
      </p:sp>
      <p:sp>
        <p:nvSpPr>
          <p:cNvPr id="15" name="TextBox 14">
            <a:extLst>
              <a:ext uri="{FF2B5EF4-FFF2-40B4-BE49-F238E27FC236}">
                <a16:creationId xmlns:a16="http://schemas.microsoft.com/office/drawing/2014/main" id="{975463F3-FE4F-DF43-B276-1677A3F7133E}"/>
              </a:ext>
            </a:extLst>
          </p:cNvPr>
          <p:cNvSpPr txBox="1"/>
          <p:nvPr/>
        </p:nvSpPr>
        <p:spPr>
          <a:xfrm>
            <a:off x="1600925" y="624027"/>
            <a:ext cx="5853525" cy="323165"/>
          </a:xfrm>
          <a:prstGeom prst="rect">
            <a:avLst/>
          </a:prstGeom>
          <a:noFill/>
        </p:spPr>
        <p:txBody>
          <a:bodyPr wrap="none" rtlCol="0">
            <a:spAutoFit/>
          </a:bodyPr>
          <a:lstStyle/>
          <a:p>
            <a:r>
              <a:rPr lang="en-US" sz="1500" dirty="0"/>
              <a:t>Results from the Occulting Mask Coronagraph (OMC) Testbed at JPL HCIT</a:t>
            </a:r>
          </a:p>
        </p:txBody>
      </p:sp>
      <p:sp>
        <p:nvSpPr>
          <p:cNvPr id="16" name="TextBox 15">
            <a:extLst>
              <a:ext uri="{FF2B5EF4-FFF2-40B4-BE49-F238E27FC236}">
                <a16:creationId xmlns:a16="http://schemas.microsoft.com/office/drawing/2014/main" id="{2BFBDBAF-E078-3F4E-8270-67244115DE85}"/>
              </a:ext>
            </a:extLst>
          </p:cNvPr>
          <p:cNvSpPr txBox="1"/>
          <p:nvPr/>
        </p:nvSpPr>
        <p:spPr>
          <a:xfrm>
            <a:off x="5000074" y="3271936"/>
            <a:ext cx="3380298" cy="1384995"/>
          </a:xfrm>
          <a:prstGeom prst="rect">
            <a:avLst/>
          </a:prstGeom>
          <a:noFill/>
          <a:ln w="12700">
            <a:solidFill>
              <a:schemeClr val="tx1">
                <a:lumMod val="50000"/>
                <a:lumOff val="50000"/>
              </a:schemeClr>
            </a:solidFill>
          </a:ln>
        </p:spPr>
        <p:txBody>
          <a:bodyPr wrap="square" lIns="34290" tIns="0" rIns="0" bIns="0" rtlCol="0">
            <a:spAutoFit/>
          </a:bodyPr>
          <a:lstStyle/>
          <a:p>
            <a:pPr algn="ctr"/>
            <a:r>
              <a:rPr lang="en-US" sz="750" b="1" dirty="0"/>
              <a:t>References</a:t>
            </a:r>
            <a:endParaRPr lang="en-US" sz="750" dirty="0"/>
          </a:p>
          <a:p>
            <a:pPr marL="128588" indent="-128588">
              <a:buFont typeface="Arial" panose="020B0604020202020204" pitchFamily="34" charset="0"/>
              <a:buChar char="•"/>
            </a:pPr>
            <a:r>
              <a:rPr lang="en-US" sz="750" dirty="0"/>
              <a:t>F. Shi, E. Cady, et al., Proc. SPIE Vol 10400 (2017) - </a:t>
            </a:r>
            <a:r>
              <a:rPr lang="en-US" sz="750" dirty="0">
                <a:hlinkClick r:id="rId5"/>
              </a:rPr>
              <a:t>http://dx.doi.org/10.1117/12.2274887</a:t>
            </a:r>
            <a:endParaRPr lang="en-US" sz="750" dirty="0"/>
          </a:p>
          <a:p>
            <a:pPr marL="128588" indent="-128588">
              <a:buFont typeface="Arial" panose="020B0604020202020204" pitchFamily="34" charset="0"/>
              <a:buChar char="•"/>
            </a:pPr>
            <a:r>
              <a:rPr lang="en-US" sz="750" dirty="0"/>
              <a:t>E. Cady, K. </a:t>
            </a:r>
            <a:r>
              <a:rPr lang="en-US" sz="750" dirty="0" err="1"/>
              <a:t>Balasubramanian</a:t>
            </a:r>
            <a:r>
              <a:rPr lang="en-US" sz="750" dirty="0"/>
              <a:t>, et al., Proc. SPIE Vol 10400 (2017) - </a:t>
            </a:r>
            <a:r>
              <a:rPr lang="en-US" sz="750" dirty="0">
                <a:hlinkClick r:id="rId6"/>
              </a:rPr>
              <a:t>http://dx.doi.org/10.1117/12.2272834</a:t>
            </a:r>
            <a:r>
              <a:rPr lang="en-US" sz="750" dirty="0"/>
              <a:t> </a:t>
            </a:r>
          </a:p>
          <a:p>
            <a:pPr marL="128588" indent="-128588">
              <a:buFont typeface="Arial" panose="020B0604020202020204" pitchFamily="34" charset="0"/>
              <a:buChar char="•"/>
            </a:pPr>
            <a:r>
              <a:rPr lang="en-US" sz="750" dirty="0"/>
              <a:t>B.-J. </a:t>
            </a:r>
            <a:r>
              <a:rPr lang="en-US" sz="750" dirty="0" err="1"/>
              <a:t>Seo</a:t>
            </a:r>
            <a:r>
              <a:rPr lang="en-US" sz="750" dirty="0"/>
              <a:t>, E. Cady, et al., Proc SPIE Vol 10400, 10.1117/12.2274687 (2017) - </a:t>
            </a:r>
            <a:r>
              <a:rPr lang="en-US" sz="750" dirty="0">
                <a:hlinkClick r:id="rId7"/>
              </a:rPr>
              <a:t>http://dx.doi.org/10.1117/12.2274687</a:t>
            </a:r>
            <a:endParaRPr lang="en-US" sz="750" dirty="0"/>
          </a:p>
          <a:p>
            <a:pPr marL="128588" indent="-128588">
              <a:buFont typeface="Arial" panose="020B0604020202020204" pitchFamily="34" charset="0"/>
              <a:buChar char="•"/>
            </a:pPr>
            <a:r>
              <a:rPr lang="en-US" sz="750" dirty="0"/>
              <a:t>F. Shi, et al., Proc. SPIE Vol 10698 (2018) - </a:t>
            </a:r>
            <a:r>
              <a:rPr lang="en-US" sz="750" dirty="0">
                <a:hlinkClick r:id="rId8"/>
              </a:rPr>
              <a:t>https://doi.org/10.1117/12.2312746</a:t>
            </a:r>
            <a:endParaRPr lang="en-US" sz="750" dirty="0"/>
          </a:p>
          <a:p>
            <a:pPr marL="128588" indent="-128588">
              <a:buFont typeface="Arial" panose="020B0604020202020204" pitchFamily="34" charset="0"/>
              <a:buChar char="•"/>
            </a:pPr>
            <a:r>
              <a:rPr lang="en-US" sz="750" dirty="0"/>
              <a:t>B.-J. Seo, et al, Proc. SPIE Vol 10698 (2018) - </a:t>
            </a:r>
            <a:r>
              <a:rPr lang="en-US" sz="750" dirty="0">
                <a:hlinkClick r:id="rId9"/>
              </a:rPr>
              <a:t>https://doi.org/10.1117/12.2314358</a:t>
            </a:r>
            <a:endParaRPr lang="en-US" sz="750" dirty="0"/>
          </a:p>
          <a:p>
            <a:pPr marL="128588" indent="-128588">
              <a:buFont typeface="Arial" panose="020B0604020202020204" pitchFamily="34" charset="0"/>
              <a:buChar char="•"/>
            </a:pPr>
            <a:r>
              <a:rPr lang="en-US" sz="750" dirty="0"/>
              <a:t>D. Marx, et al, Proc. SPIE Vol 10698 (2018) - </a:t>
            </a:r>
            <a:r>
              <a:rPr lang="en-US" sz="750" u="sng" dirty="0">
                <a:solidFill>
                  <a:srgbClr val="0070C0"/>
                </a:solidFill>
                <a:hlinkClick r:id="rId10"/>
              </a:rPr>
              <a:t>https://doi.org/10.1117/12.2312602</a:t>
            </a:r>
            <a:endParaRPr lang="en-US" sz="750" u="sng" dirty="0">
              <a:solidFill>
                <a:srgbClr val="0070C0"/>
              </a:solidFill>
            </a:endParaRPr>
          </a:p>
          <a:p>
            <a:pPr marL="128588" indent="-128588">
              <a:buFont typeface="Arial" panose="020B0604020202020204" pitchFamily="34" charset="0"/>
              <a:buChar char="•"/>
            </a:pPr>
            <a:r>
              <a:rPr lang="en-US" sz="750" dirty="0"/>
              <a:t> F. Shi, et al., Proc. SPIE Vol 11117 (2019) - </a:t>
            </a:r>
            <a:r>
              <a:rPr lang="en-US" sz="750" dirty="0">
                <a:solidFill>
                  <a:srgbClr val="2636FF"/>
                </a:solidFill>
                <a:hlinkClick r:id="rId11">
                  <a:extLst>
                    <a:ext uri="{A12FA001-AC4F-418D-AE19-62706E023703}">
                      <ahyp:hlinkClr xmlns:ahyp="http://schemas.microsoft.com/office/drawing/2018/hyperlinkcolor" val="tx"/>
                    </a:ext>
                  </a:extLst>
                </a:hlinkClick>
              </a:rPr>
              <a:t>https://doi.org/10.1117/12.2530486</a:t>
            </a:r>
            <a:endParaRPr lang="en-US" sz="750" dirty="0">
              <a:solidFill>
                <a:srgbClr val="2636FF"/>
              </a:solidFill>
            </a:endParaRPr>
          </a:p>
          <a:p>
            <a:pPr marL="128588" indent="-128588">
              <a:buFont typeface="Arial" panose="020B0604020202020204" pitchFamily="34" charset="0"/>
              <a:buChar char="•"/>
            </a:pPr>
            <a:endParaRPr lang="en-US" sz="750" u="sng" dirty="0">
              <a:solidFill>
                <a:srgbClr val="0070C0"/>
              </a:solidFill>
            </a:endParaRPr>
          </a:p>
        </p:txBody>
      </p:sp>
    </p:spTree>
    <p:extLst>
      <p:ext uri="{BB962C8B-B14F-4D97-AF65-F5344CB8AC3E}">
        <p14:creationId xmlns:p14="http://schemas.microsoft.com/office/powerpoint/2010/main" val="2085396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6D19FA-F330-EB40-A0C5-0F2A07E56E5D}"/>
              </a:ext>
            </a:extLst>
          </p:cNvPr>
          <p:cNvSpPr>
            <a:spLocks noGrp="1"/>
          </p:cNvSpPr>
          <p:nvPr>
            <p:ph type="title"/>
          </p:nvPr>
        </p:nvSpPr>
        <p:spPr>
          <a:xfrm>
            <a:off x="1371600" y="57150"/>
            <a:ext cx="5410200" cy="513159"/>
          </a:xfrm>
        </p:spPr>
        <p:txBody>
          <a:bodyPr>
            <a:noAutofit/>
          </a:bodyPr>
          <a:lstStyle/>
          <a:p>
            <a:r>
              <a:rPr lang="en-US" dirty="0"/>
              <a:t>Simulation Resources</a:t>
            </a:r>
          </a:p>
        </p:txBody>
      </p:sp>
      <p:graphicFrame>
        <p:nvGraphicFramePr>
          <p:cNvPr id="2" name="Table 1">
            <a:extLst>
              <a:ext uri="{FF2B5EF4-FFF2-40B4-BE49-F238E27FC236}">
                <a16:creationId xmlns:a16="http://schemas.microsoft.com/office/drawing/2014/main" id="{A99A56D4-01A7-3643-A0B3-B09C30411A63}"/>
              </a:ext>
            </a:extLst>
          </p:cNvPr>
          <p:cNvGraphicFramePr>
            <a:graphicFrameLocks noGrp="1"/>
          </p:cNvGraphicFramePr>
          <p:nvPr>
            <p:extLst>
              <p:ext uri="{D42A27DB-BD31-4B8C-83A1-F6EECF244321}">
                <p14:modId xmlns:p14="http://schemas.microsoft.com/office/powerpoint/2010/main" val="1412559173"/>
              </p:ext>
            </p:extLst>
          </p:nvPr>
        </p:nvGraphicFramePr>
        <p:xfrm>
          <a:off x="1143000" y="696008"/>
          <a:ext cx="6858001" cy="4059992"/>
        </p:xfrm>
        <a:graphic>
          <a:graphicData uri="http://schemas.openxmlformats.org/drawingml/2006/table">
            <a:tbl>
              <a:tblPr firstRow="1" bandRow="1">
                <a:tableStyleId>{00A15C55-8517-42AA-B614-E9B94910E393}</a:tableStyleId>
              </a:tblPr>
              <a:tblGrid>
                <a:gridCol w="1190630">
                  <a:extLst>
                    <a:ext uri="{9D8B030D-6E8A-4147-A177-3AD203B41FA5}">
                      <a16:colId xmlns:a16="http://schemas.microsoft.com/office/drawing/2014/main" val="2884424599"/>
                    </a:ext>
                  </a:extLst>
                </a:gridCol>
                <a:gridCol w="918102">
                  <a:extLst>
                    <a:ext uri="{9D8B030D-6E8A-4147-A177-3AD203B41FA5}">
                      <a16:colId xmlns:a16="http://schemas.microsoft.com/office/drawing/2014/main" val="180061643"/>
                    </a:ext>
                  </a:extLst>
                </a:gridCol>
                <a:gridCol w="1320269">
                  <a:extLst>
                    <a:ext uri="{9D8B030D-6E8A-4147-A177-3AD203B41FA5}">
                      <a16:colId xmlns:a16="http://schemas.microsoft.com/office/drawing/2014/main" val="82872986"/>
                    </a:ext>
                  </a:extLst>
                </a:gridCol>
                <a:gridCol w="805425">
                  <a:extLst>
                    <a:ext uri="{9D8B030D-6E8A-4147-A177-3AD203B41FA5}">
                      <a16:colId xmlns:a16="http://schemas.microsoft.com/office/drawing/2014/main" val="493974039"/>
                    </a:ext>
                  </a:extLst>
                </a:gridCol>
                <a:gridCol w="1527770">
                  <a:extLst>
                    <a:ext uri="{9D8B030D-6E8A-4147-A177-3AD203B41FA5}">
                      <a16:colId xmlns:a16="http://schemas.microsoft.com/office/drawing/2014/main" val="1723458625"/>
                    </a:ext>
                  </a:extLst>
                </a:gridCol>
                <a:gridCol w="1095805">
                  <a:extLst>
                    <a:ext uri="{9D8B030D-6E8A-4147-A177-3AD203B41FA5}">
                      <a16:colId xmlns:a16="http://schemas.microsoft.com/office/drawing/2014/main" val="714045411"/>
                    </a:ext>
                  </a:extLst>
                </a:gridCol>
              </a:tblGrid>
              <a:tr h="379531">
                <a:tc>
                  <a:txBody>
                    <a:bodyPr/>
                    <a:lstStyle/>
                    <a:p>
                      <a:r>
                        <a:rPr lang="en-US" sz="1100" dirty="0"/>
                        <a:t>Name</a:t>
                      </a:r>
                    </a:p>
                  </a:txBody>
                  <a:tcPr marL="68580" marR="68580" marT="34290" marB="34290"/>
                </a:tc>
                <a:tc>
                  <a:txBody>
                    <a:bodyPr/>
                    <a:lstStyle/>
                    <a:p>
                      <a:r>
                        <a:rPr lang="en-US" sz="1100" dirty="0"/>
                        <a:t>Author</a:t>
                      </a:r>
                    </a:p>
                  </a:txBody>
                  <a:tcPr marL="68580" marR="68580" marT="34290" marB="34290"/>
                </a:tc>
                <a:tc>
                  <a:txBody>
                    <a:bodyPr/>
                    <a:lstStyle/>
                    <a:p>
                      <a:r>
                        <a:rPr lang="en-US" sz="1100" dirty="0"/>
                        <a:t>Description</a:t>
                      </a:r>
                    </a:p>
                  </a:txBody>
                  <a:tcPr marL="68580" marR="68580" marT="34290" marB="34290"/>
                </a:tc>
                <a:tc>
                  <a:txBody>
                    <a:bodyPr/>
                    <a:lstStyle/>
                    <a:p>
                      <a:r>
                        <a:rPr lang="en-US" sz="1100" dirty="0"/>
                        <a:t>Format</a:t>
                      </a:r>
                    </a:p>
                  </a:txBody>
                  <a:tcPr marL="68580" marR="68580" marT="34290" marB="34290"/>
                </a:tc>
                <a:tc>
                  <a:txBody>
                    <a:bodyPr/>
                    <a:lstStyle/>
                    <a:p>
                      <a:r>
                        <a:rPr lang="en-US" sz="1100" dirty="0"/>
                        <a:t>URL</a:t>
                      </a:r>
                    </a:p>
                  </a:txBody>
                  <a:tcPr marL="68580" marR="68580" marT="34290" marB="34290"/>
                </a:tc>
                <a:tc>
                  <a:txBody>
                    <a:bodyPr/>
                    <a:lstStyle/>
                    <a:p>
                      <a:r>
                        <a:rPr lang="en-US" sz="1100" dirty="0"/>
                        <a:t>References</a:t>
                      </a:r>
                    </a:p>
                  </a:txBody>
                  <a:tcPr marL="68580" marR="68580" marT="34290" marB="34290"/>
                </a:tc>
                <a:extLst>
                  <a:ext uri="{0D108BD9-81ED-4DB2-BD59-A6C34878D82A}">
                    <a16:rowId xmlns:a16="http://schemas.microsoft.com/office/drawing/2014/main" val="23468575"/>
                  </a:ext>
                </a:extLst>
              </a:tr>
              <a:tr h="1028700">
                <a:tc>
                  <a:txBody>
                    <a:bodyPr/>
                    <a:lstStyle/>
                    <a:p>
                      <a:r>
                        <a:rPr lang="en-US" sz="1100" dirty="0"/>
                        <a:t>WFIRST Coronagraph Instrument (CGI) Imaging Simulations</a:t>
                      </a:r>
                    </a:p>
                  </a:txBody>
                  <a:tcPr marL="68580" marR="68580" marT="34290" marB="34290"/>
                </a:tc>
                <a:tc>
                  <a:txBody>
                    <a:bodyPr/>
                    <a:lstStyle/>
                    <a:p>
                      <a:r>
                        <a:rPr lang="en-US" sz="1100" dirty="0"/>
                        <a:t>John </a:t>
                      </a:r>
                      <a:r>
                        <a:rPr lang="en-US" sz="1100" dirty="0" err="1"/>
                        <a:t>Krist</a:t>
                      </a:r>
                      <a:r>
                        <a:rPr lang="en-US" sz="1100" dirty="0"/>
                        <a:t> (JPL)</a:t>
                      </a:r>
                    </a:p>
                  </a:txBody>
                  <a:tcPr marL="68580" marR="68580" marT="34290" marB="34290"/>
                </a:tc>
                <a:tc>
                  <a:txBody>
                    <a:bodyPr/>
                    <a:lstStyle/>
                    <a:p>
                      <a:r>
                        <a:rPr lang="en-US" sz="900" dirty="0"/>
                        <a:t>Time series CGI imaging data simulations produced by JPL, incorporating observatory STOP models and </a:t>
                      </a:r>
                      <a:r>
                        <a:rPr lang="en-US" sz="900" dirty="0" err="1"/>
                        <a:t>wavefront</a:t>
                      </a:r>
                      <a:r>
                        <a:rPr lang="en-US" sz="900" dirty="0"/>
                        <a:t> control.</a:t>
                      </a:r>
                    </a:p>
                  </a:txBody>
                  <a:tcPr marL="68580" marR="68580" marT="34290" marB="34290"/>
                </a:tc>
                <a:tc>
                  <a:txBody>
                    <a:bodyPr/>
                    <a:lstStyle/>
                    <a:p>
                      <a:r>
                        <a:rPr lang="en-US" sz="1100" dirty="0"/>
                        <a:t>FITS files</a:t>
                      </a:r>
                    </a:p>
                  </a:txBody>
                  <a:tcPr marL="68580" marR="68580" marT="34290" marB="34290"/>
                </a:tc>
                <a:tc>
                  <a:txBody>
                    <a:bodyPr/>
                    <a:lstStyle/>
                    <a:p>
                      <a:r>
                        <a:rPr lang="en-US" sz="900" dirty="0">
                          <a:hlinkClick r:id="rId2"/>
                        </a:rPr>
                        <a:t>https://roman.ipac.caltech.edu/sims/Coronagraph_public_images.html</a:t>
                      </a:r>
                      <a:endParaRPr lang="en-US" sz="900" dirty="0"/>
                    </a:p>
                  </a:txBody>
                  <a:tcPr marL="68580" marR="68580" marT="34290" marB="34290"/>
                </a:tc>
                <a:tc>
                  <a:txBody>
                    <a:bodyPr/>
                    <a:lstStyle/>
                    <a:p>
                      <a:r>
                        <a:rPr lang="en-US" sz="800" dirty="0">
                          <a:hlinkClick r:id="rId3"/>
                        </a:rPr>
                        <a:t>J. Krist, et al., JATIS Vol 2, id. 011003 (2016)</a:t>
                      </a:r>
                      <a:endParaRPr lang="en-US" sz="800" dirty="0"/>
                    </a:p>
                    <a:p>
                      <a:endParaRPr lang="en-US" sz="800" dirty="0"/>
                    </a:p>
                    <a:p>
                      <a:r>
                        <a:rPr lang="en-US" sz="800" dirty="0">
                          <a:hlinkClick r:id="rId4"/>
                        </a:rPr>
                        <a:t>J. Krist, et al., Proc SPIE Vol 10400, id. 1040004. (2017)</a:t>
                      </a:r>
                      <a:endParaRPr lang="en-US" sz="800" dirty="0"/>
                    </a:p>
                  </a:txBody>
                  <a:tcPr marL="68580" marR="68580" marT="34290" marB="34290"/>
                </a:tc>
                <a:extLst>
                  <a:ext uri="{0D108BD9-81ED-4DB2-BD59-A6C34878D82A}">
                    <a16:rowId xmlns:a16="http://schemas.microsoft.com/office/drawing/2014/main" val="1166160134"/>
                  </a:ext>
                </a:extLst>
              </a:tr>
              <a:tr h="495422">
                <a:tc rowSpan="2">
                  <a:txBody>
                    <a:bodyPr/>
                    <a:lstStyle/>
                    <a:p>
                      <a:r>
                        <a:rPr lang="en-US" sz="1100" dirty="0"/>
                        <a:t>EXOSIMS</a:t>
                      </a:r>
                    </a:p>
                  </a:txBody>
                  <a:tcPr marL="68580" marR="68580" marT="34290" marB="34290"/>
                </a:tc>
                <a:tc rowSpan="2">
                  <a:txBody>
                    <a:bodyPr/>
                    <a:lstStyle/>
                    <a:p>
                      <a:r>
                        <a:rPr lang="en-US" sz="1100" dirty="0"/>
                        <a:t>Dmitry </a:t>
                      </a:r>
                      <a:r>
                        <a:rPr lang="en-US" sz="1100" dirty="0" err="1"/>
                        <a:t>Savransky</a:t>
                      </a:r>
                      <a:r>
                        <a:rPr lang="en-US" sz="1100" dirty="0"/>
                        <a:t> (Cornell U.)</a:t>
                      </a:r>
                    </a:p>
                  </a:txBody>
                  <a:tcPr marL="68580" marR="68580" marT="34290" marB="34290"/>
                </a:tc>
                <a:tc rowSpan="2">
                  <a:txBody>
                    <a:bodyPr/>
                    <a:lstStyle/>
                    <a:p>
                      <a:r>
                        <a:rPr lang="en-US" sz="900" u="sng" dirty="0"/>
                        <a:t>Ex</a:t>
                      </a:r>
                      <a:r>
                        <a:rPr lang="en-US" sz="900" dirty="0"/>
                        <a:t>oplanet </a:t>
                      </a:r>
                      <a:r>
                        <a:rPr lang="en-US" sz="900" u="sng" dirty="0"/>
                        <a:t>O</a:t>
                      </a:r>
                      <a:r>
                        <a:rPr lang="en-US" sz="900" dirty="0"/>
                        <a:t>pen-</a:t>
                      </a:r>
                      <a:r>
                        <a:rPr lang="en-US" sz="900" u="sng" dirty="0"/>
                        <a:t>S</a:t>
                      </a:r>
                      <a:r>
                        <a:rPr lang="en-US" sz="900" dirty="0"/>
                        <a:t>ource </a:t>
                      </a:r>
                      <a:r>
                        <a:rPr lang="en-US" sz="900" u="sng" dirty="0"/>
                        <a:t>I</a:t>
                      </a:r>
                      <a:r>
                        <a:rPr lang="en-US" sz="900" dirty="0"/>
                        <a:t>maging </a:t>
                      </a:r>
                      <a:r>
                        <a:rPr lang="en-US" sz="900" u="sng" dirty="0"/>
                        <a:t>M</a:t>
                      </a:r>
                      <a:r>
                        <a:rPr lang="en-US" sz="900" dirty="0"/>
                        <a:t>ission </a:t>
                      </a:r>
                      <a:r>
                        <a:rPr lang="en-US" sz="900" u="sng" dirty="0"/>
                        <a:t>S</a:t>
                      </a:r>
                      <a:r>
                        <a:rPr lang="en-US" sz="900" dirty="0"/>
                        <a:t>imulator, with dedicated configurations for simulating CGI surveys and integration times.</a:t>
                      </a:r>
                    </a:p>
                  </a:txBody>
                  <a:tcPr marL="68580" marR="68580" marT="34290" marB="34290"/>
                </a:tc>
                <a:tc>
                  <a:txBody>
                    <a:bodyPr/>
                    <a:lstStyle/>
                    <a:p>
                      <a:r>
                        <a:rPr lang="en-US" sz="900" dirty="0"/>
                        <a:t>web browser interface</a:t>
                      </a:r>
                    </a:p>
                  </a:txBody>
                  <a:tcPr marL="68580" marR="68580" marT="34290" marB="34290"/>
                </a:tc>
                <a:tc>
                  <a:txBody>
                    <a:bodyPr/>
                    <a:lstStyle/>
                    <a:p>
                      <a:r>
                        <a:rPr lang="en-US" sz="900" dirty="0">
                          <a:hlinkClick r:id="rId5"/>
                        </a:rPr>
                        <a:t>https://roman.ipac.caltech.edu/sims/tools/exosimsCGI/exosimsCGI.html</a:t>
                      </a:r>
                      <a:endParaRPr lang="en-US" sz="900" dirty="0"/>
                    </a:p>
                  </a:txBody>
                  <a:tcPr marL="68580" marR="68580" marT="34290" marB="34290"/>
                </a:tc>
                <a:tc rowSpan="2">
                  <a:txBody>
                    <a:bodyPr/>
                    <a:lstStyle/>
                    <a:p>
                      <a:r>
                        <a:rPr lang="en-US" sz="800" dirty="0">
                          <a:hlinkClick r:id="rId6"/>
                        </a:rPr>
                        <a:t>D. Savransky &amp; D. Garrett, JATIS Vol 2, id. 011006 (2016)</a:t>
                      </a:r>
                      <a:endParaRPr lang="en-US" sz="800" dirty="0"/>
                    </a:p>
                    <a:p>
                      <a:endParaRPr lang="en-US" sz="800" dirty="0"/>
                    </a:p>
                    <a:p>
                      <a:r>
                        <a:rPr lang="en-US" sz="800" dirty="0">
                          <a:hlinkClick r:id="rId7"/>
                        </a:rPr>
                        <a:t>C. Delacroix, D. Savransky, et al., Proc SPIE Vol 9911, id. 991119 (2016)</a:t>
                      </a:r>
                      <a:endParaRPr lang="en-US" sz="800" dirty="0"/>
                    </a:p>
                  </a:txBody>
                  <a:tcPr marL="68580" marR="68580" marT="34290" marB="34290"/>
                </a:tc>
                <a:extLst>
                  <a:ext uri="{0D108BD9-81ED-4DB2-BD59-A6C34878D82A}">
                    <a16:rowId xmlns:a16="http://schemas.microsoft.com/office/drawing/2014/main" val="974386844"/>
                  </a:ext>
                </a:extLst>
              </a:tr>
              <a:tr h="57899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900" dirty="0"/>
                        <a:t>Python source code</a:t>
                      </a:r>
                    </a:p>
                  </a:txBody>
                  <a:tcPr marL="68580" marR="68580" marT="34290" marB="34290"/>
                </a:tc>
                <a:tc>
                  <a:txBody>
                    <a:bodyPr/>
                    <a:lstStyle/>
                    <a:p>
                      <a:r>
                        <a:rPr lang="en-US" sz="900" dirty="0">
                          <a:hlinkClick r:id="rId8"/>
                        </a:rPr>
                        <a:t>https://github.com/dsavransky/EXOSIMS</a:t>
                      </a:r>
                      <a:endParaRPr lang="en-US" sz="900" dirty="0"/>
                    </a:p>
                  </a:txBody>
                  <a:tcPr marL="68580" marR="68580" marT="34290" marB="34290"/>
                </a:tc>
                <a:tc vMerge="1">
                  <a:txBody>
                    <a:bodyPr/>
                    <a:lstStyle/>
                    <a:p>
                      <a:endParaRPr lang="en-US" sz="1400" dirty="0"/>
                    </a:p>
                  </a:txBody>
                  <a:tcPr/>
                </a:tc>
                <a:extLst>
                  <a:ext uri="{0D108BD9-81ED-4DB2-BD59-A6C34878D82A}">
                    <a16:rowId xmlns:a16="http://schemas.microsoft.com/office/drawing/2014/main" val="10512930"/>
                  </a:ext>
                </a:extLst>
              </a:tr>
              <a:tr h="822960">
                <a:tc>
                  <a:txBody>
                    <a:bodyPr/>
                    <a:lstStyle/>
                    <a:p>
                      <a:r>
                        <a:rPr lang="en-US" sz="1100" dirty="0" err="1"/>
                        <a:t>WebbPSF</a:t>
                      </a:r>
                      <a:endParaRPr lang="en-US" sz="1100" dirty="0"/>
                    </a:p>
                  </a:txBody>
                  <a:tcPr marL="68580" marR="68580" marT="34290" marB="34290"/>
                </a:tc>
                <a:tc>
                  <a:txBody>
                    <a:bodyPr/>
                    <a:lstStyle/>
                    <a:p>
                      <a:r>
                        <a:rPr lang="en-US" sz="1100" dirty="0"/>
                        <a:t>Marshall Perrin (</a:t>
                      </a:r>
                      <a:r>
                        <a:rPr lang="en-US" sz="1100" dirty="0" err="1"/>
                        <a:t>STScI</a:t>
                      </a:r>
                      <a:r>
                        <a:rPr lang="en-US" sz="1100" dirty="0"/>
                        <a:t>)</a:t>
                      </a:r>
                    </a:p>
                  </a:txBody>
                  <a:tcPr marL="68580" marR="68580" marT="34290" marB="34290"/>
                </a:tc>
                <a:tc>
                  <a:txBody>
                    <a:bodyPr/>
                    <a:lstStyle/>
                    <a:p>
                      <a:r>
                        <a:rPr lang="en-US" sz="900" dirty="0"/>
                        <a:t>Simulated Point Spread Functions for WFIRST WFI and CGI (static)</a:t>
                      </a:r>
                    </a:p>
                  </a:txBody>
                  <a:tcPr marL="68580" marR="68580" marT="34290" marB="34290"/>
                </a:tc>
                <a:tc>
                  <a:txBody>
                    <a:bodyPr/>
                    <a:lstStyle/>
                    <a:p>
                      <a:r>
                        <a:rPr lang="en-US" sz="900" dirty="0"/>
                        <a:t>Python source code, with tutorials</a:t>
                      </a:r>
                    </a:p>
                  </a:txBody>
                  <a:tcPr marL="68580" marR="68580" marT="34290" marB="34290"/>
                </a:tc>
                <a:tc>
                  <a:txBody>
                    <a:bodyPr/>
                    <a:lstStyle/>
                    <a:p>
                      <a:r>
                        <a:rPr lang="en-US" sz="900" dirty="0">
                          <a:hlinkClick r:id="rId9"/>
                        </a:rPr>
                        <a:t>https://github.com/mperrin/webbpsf</a:t>
                      </a:r>
                      <a:endParaRPr lang="en-US" sz="900" dirty="0"/>
                    </a:p>
                  </a:txBody>
                  <a:tcPr marL="68580" marR="68580" marT="34290" marB="34290"/>
                </a:tc>
                <a:tc>
                  <a:txBody>
                    <a:bodyPr/>
                    <a:lstStyle/>
                    <a:p>
                      <a:r>
                        <a:rPr lang="en-US" sz="800" dirty="0">
                          <a:hlinkClick r:id="rId10"/>
                        </a:rPr>
                        <a:t>M. Perrin, et al., Proc SPIE Vol 8442, article id. 84423D (2012)</a:t>
                      </a:r>
                      <a:r>
                        <a:rPr lang="en-US" sz="800" dirty="0"/>
                        <a:t> </a:t>
                      </a:r>
                    </a:p>
                    <a:p>
                      <a:r>
                        <a:rPr lang="en-US" sz="800" dirty="0">
                          <a:hlinkClick r:id="rId11"/>
                        </a:rPr>
                        <a:t>M. Perrin, et al., Proc SPIE Vol 9143, id. 91433X (2014)</a:t>
                      </a:r>
                      <a:endParaRPr lang="en-US" sz="800" dirty="0"/>
                    </a:p>
                  </a:txBody>
                  <a:tcPr marL="68580" marR="68580" marT="34290" marB="34290"/>
                </a:tc>
                <a:extLst>
                  <a:ext uri="{0D108BD9-81ED-4DB2-BD59-A6C34878D82A}">
                    <a16:rowId xmlns:a16="http://schemas.microsoft.com/office/drawing/2014/main" val="1350770343"/>
                  </a:ext>
                </a:extLst>
              </a:tr>
              <a:tr h="754380">
                <a:tc>
                  <a:txBody>
                    <a:bodyPr/>
                    <a:lstStyle/>
                    <a:p>
                      <a:r>
                        <a:rPr lang="en-US" sz="1100" dirty="0"/>
                        <a:t>CRISPY</a:t>
                      </a:r>
                    </a:p>
                  </a:txBody>
                  <a:tcPr marL="68580" marR="68580" marT="34290" marB="34290"/>
                </a:tc>
                <a:tc>
                  <a:txBody>
                    <a:bodyPr/>
                    <a:lstStyle/>
                    <a:p>
                      <a:r>
                        <a:rPr lang="en-US" sz="1100" dirty="0" err="1"/>
                        <a:t>Maxime</a:t>
                      </a:r>
                      <a:r>
                        <a:rPr lang="en-US" sz="1100" dirty="0"/>
                        <a:t> Rizzo (GSFC)</a:t>
                      </a:r>
                    </a:p>
                  </a:txBody>
                  <a:tcPr marL="68580" marR="68580" marT="34290" marB="34290"/>
                </a:tc>
                <a:tc>
                  <a:txBody>
                    <a:bodyPr/>
                    <a:lstStyle/>
                    <a:p>
                      <a:r>
                        <a:rPr lang="en-US" sz="900" u="sng" dirty="0"/>
                        <a:t>C</a:t>
                      </a:r>
                      <a:r>
                        <a:rPr lang="en-US" sz="900" dirty="0"/>
                        <a:t>oronagraph </a:t>
                      </a:r>
                      <a:r>
                        <a:rPr lang="en-US" sz="900" u="sng" dirty="0"/>
                        <a:t>R</a:t>
                      </a:r>
                      <a:r>
                        <a:rPr lang="en-US" sz="900" dirty="0"/>
                        <a:t>apid </a:t>
                      </a:r>
                      <a:r>
                        <a:rPr lang="en-US" sz="900" u="sng" dirty="0"/>
                        <a:t>I</a:t>
                      </a:r>
                      <a:r>
                        <a:rPr lang="en-US" sz="900" dirty="0"/>
                        <a:t>maging </a:t>
                      </a:r>
                      <a:r>
                        <a:rPr lang="en-US" sz="900" u="sng" dirty="0"/>
                        <a:t>S</a:t>
                      </a:r>
                      <a:r>
                        <a:rPr lang="en-US" sz="900" dirty="0"/>
                        <a:t>pectrograph in </a:t>
                      </a:r>
                      <a:r>
                        <a:rPr lang="en-US" sz="900" u="sng" dirty="0"/>
                        <a:t>Py</a:t>
                      </a:r>
                      <a:r>
                        <a:rPr lang="en-US" sz="900" dirty="0"/>
                        <a:t>thon - IFS simulations, tools for laboratory testbed demonstrations.</a:t>
                      </a:r>
                    </a:p>
                  </a:txBody>
                  <a:tcPr marL="68580" marR="68580" marT="34290" marB="34290"/>
                </a:tc>
                <a:tc>
                  <a:txBody>
                    <a:bodyPr/>
                    <a:lstStyle/>
                    <a:p>
                      <a:r>
                        <a:rPr lang="en-US" sz="900" dirty="0"/>
                        <a:t>Python source code, with descriptive overview</a:t>
                      </a:r>
                    </a:p>
                  </a:txBody>
                  <a:tcPr marL="68580" marR="68580" marT="34290" marB="34290"/>
                </a:tc>
                <a:tc>
                  <a:txBody>
                    <a:bodyPr/>
                    <a:lstStyle/>
                    <a:p>
                      <a:r>
                        <a:rPr lang="en-US" sz="900" dirty="0">
                          <a:hlinkClick r:id="rId12"/>
                        </a:rPr>
                        <a:t>https://roman.ipac.caltech.edu/sims/Crispy_simulations.html</a:t>
                      </a:r>
                      <a:endParaRPr lang="en-US" sz="900" dirty="0"/>
                    </a:p>
                  </a:txBody>
                  <a:tcPr marL="68580" marR="68580" marT="34290" marB="34290"/>
                </a:tc>
                <a:tc>
                  <a:txBody>
                    <a:bodyPr/>
                    <a:lstStyle/>
                    <a:p>
                      <a:r>
                        <a:rPr lang="en-US" sz="800" dirty="0">
                          <a:hlinkClick r:id="rId13"/>
                        </a:rPr>
                        <a:t>M. Rizzo, et al., Proc SPIE Vol 10400, id. 104000B (2017)</a:t>
                      </a:r>
                      <a:endParaRPr lang="en-US" sz="800" dirty="0"/>
                    </a:p>
                  </a:txBody>
                  <a:tcPr marL="68580" marR="68580" marT="34290" marB="34290"/>
                </a:tc>
                <a:extLst>
                  <a:ext uri="{0D108BD9-81ED-4DB2-BD59-A6C34878D82A}">
                    <a16:rowId xmlns:a16="http://schemas.microsoft.com/office/drawing/2014/main" val="691662492"/>
                  </a:ext>
                </a:extLst>
              </a:tr>
            </a:tbl>
          </a:graphicData>
        </a:graphic>
      </p:graphicFrame>
    </p:spTree>
    <p:extLst>
      <p:ext uri="{BB962C8B-B14F-4D97-AF65-F5344CB8AC3E}">
        <p14:creationId xmlns:p14="http://schemas.microsoft.com/office/powerpoint/2010/main" val="737264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6D19FA-F330-EB40-A0C5-0F2A07E56E5D}"/>
              </a:ext>
            </a:extLst>
          </p:cNvPr>
          <p:cNvSpPr>
            <a:spLocks noGrp="1"/>
          </p:cNvSpPr>
          <p:nvPr>
            <p:ph type="title"/>
          </p:nvPr>
        </p:nvSpPr>
        <p:spPr>
          <a:xfrm>
            <a:off x="1371600" y="57150"/>
            <a:ext cx="5410200" cy="513159"/>
          </a:xfrm>
        </p:spPr>
        <p:txBody>
          <a:bodyPr>
            <a:noAutofit/>
          </a:bodyPr>
          <a:lstStyle/>
          <a:p>
            <a:r>
              <a:rPr lang="en-US" dirty="0"/>
              <a:t>Simulation Resources</a:t>
            </a:r>
          </a:p>
        </p:txBody>
      </p:sp>
      <p:graphicFrame>
        <p:nvGraphicFramePr>
          <p:cNvPr id="2" name="Table 1">
            <a:extLst>
              <a:ext uri="{FF2B5EF4-FFF2-40B4-BE49-F238E27FC236}">
                <a16:creationId xmlns:a16="http://schemas.microsoft.com/office/drawing/2014/main" id="{A99A56D4-01A7-3643-A0B3-B09C30411A63}"/>
              </a:ext>
            </a:extLst>
          </p:cNvPr>
          <p:cNvGraphicFramePr>
            <a:graphicFrameLocks noGrp="1"/>
          </p:cNvGraphicFramePr>
          <p:nvPr>
            <p:extLst>
              <p:ext uri="{D42A27DB-BD31-4B8C-83A1-F6EECF244321}">
                <p14:modId xmlns:p14="http://schemas.microsoft.com/office/powerpoint/2010/main" val="2799924898"/>
              </p:ext>
            </p:extLst>
          </p:nvPr>
        </p:nvGraphicFramePr>
        <p:xfrm>
          <a:off x="1143000" y="1050215"/>
          <a:ext cx="6858001" cy="3511351"/>
        </p:xfrm>
        <a:graphic>
          <a:graphicData uri="http://schemas.openxmlformats.org/drawingml/2006/table">
            <a:tbl>
              <a:tblPr firstRow="1" bandRow="1">
                <a:tableStyleId>{00A15C55-8517-42AA-B614-E9B94910E393}</a:tableStyleId>
              </a:tblPr>
              <a:tblGrid>
                <a:gridCol w="1190630">
                  <a:extLst>
                    <a:ext uri="{9D8B030D-6E8A-4147-A177-3AD203B41FA5}">
                      <a16:colId xmlns:a16="http://schemas.microsoft.com/office/drawing/2014/main" val="2884424599"/>
                    </a:ext>
                  </a:extLst>
                </a:gridCol>
                <a:gridCol w="918102">
                  <a:extLst>
                    <a:ext uri="{9D8B030D-6E8A-4147-A177-3AD203B41FA5}">
                      <a16:colId xmlns:a16="http://schemas.microsoft.com/office/drawing/2014/main" val="180061643"/>
                    </a:ext>
                  </a:extLst>
                </a:gridCol>
                <a:gridCol w="1320269">
                  <a:extLst>
                    <a:ext uri="{9D8B030D-6E8A-4147-A177-3AD203B41FA5}">
                      <a16:colId xmlns:a16="http://schemas.microsoft.com/office/drawing/2014/main" val="82872986"/>
                    </a:ext>
                  </a:extLst>
                </a:gridCol>
                <a:gridCol w="805425">
                  <a:extLst>
                    <a:ext uri="{9D8B030D-6E8A-4147-A177-3AD203B41FA5}">
                      <a16:colId xmlns:a16="http://schemas.microsoft.com/office/drawing/2014/main" val="493974039"/>
                    </a:ext>
                  </a:extLst>
                </a:gridCol>
                <a:gridCol w="1527770">
                  <a:extLst>
                    <a:ext uri="{9D8B030D-6E8A-4147-A177-3AD203B41FA5}">
                      <a16:colId xmlns:a16="http://schemas.microsoft.com/office/drawing/2014/main" val="1723458625"/>
                    </a:ext>
                  </a:extLst>
                </a:gridCol>
                <a:gridCol w="1095805">
                  <a:extLst>
                    <a:ext uri="{9D8B030D-6E8A-4147-A177-3AD203B41FA5}">
                      <a16:colId xmlns:a16="http://schemas.microsoft.com/office/drawing/2014/main" val="714045411"/>
                    </a:ext>
                  </a:extLst>
                </a:gridCol>
              </a:tblGrid>
              <a:tr h="379531">
                <a:tc>
                  <a:txBody>
                    <a:bodyPr/>
                    <a:lstStyle/>
                    <a:p>
                      <a:r>
                        <a:rPr lang="en-US" sz="1100" dirty="0"/>
                        <a:t>Name</a:t>
                      </a:r>
                    </a:p>
                  </a:txBody>
                  <a:tcPr marL="68580" marR="68580" marT="34290" marB="34290"/>
                </a:tc>
                <a:tc>
                  <a:txBody>
                    <a:bodyPr/>
                    <a:lstStyle/>
                    <a:p>
                      <a:r>
                        <a:rPr lang="en-US" sz="1100" dirty="0"/>
                        <a:t>Author</a:t>
                      </a:r>
                    </a:p>
                  </a:txBody>
                  <a:tcPr marL="68580" marR="68580" marT="34290" marB="34290"/>
                </a:tc>
                <a:tc>
                  <a:txBody>
                    <a:bodyPr/>
                    <a:lstStyle/>
                    <a:p>
                      <a:r>
                        <a:rPr lang="en-US" sz="1100" dirty="0"/>
                        <a:t>Description</a:t>
                      </a:r>
                    </a:p>
                  </a:txBody>
                  <a:tcPr marL="68580" marR="68580" marT="34290" marB="34290"/>
                </a:tc>
                <a:tc>
                  <a:txBody>
                    <a:bodyPr/>
                    <a:lstStyle/>
                    <a:p>
                      <a:r>
                        <a:rPr lang="en-US" sz="1100" dirty="0"/>
                        <a:t>Format</a:t>
                      </a:r>
                    </a:p>
                  </a:txBody>
                  <a:tcPr marL="68580" marR="68580" marT="34290" marB="34290"/>
                </a:tc>
                <a:tc>
                  <a:txBody>
                    <a:bodyPr/>
                    <a:lstStyle/>
                    <a:p>
                      <a:r>
                        <a:rPr lang="en-US" sz="1100" dirty="0"/>
                        <a:t>URL</a:t>
                      </a:r>
                    </a:p>
                  </a:txBody>
                  <a:tcPr marL="68580" marR="68580" marT="34290" marB="34290"/>
                </a:tc>
                <a:tc>
                  <a:txBody>
                    <a:bodyPr/>
                    <a:lstStyle/>
                    <a:p>
                      <a:r>
                        <a:rPr lang="en-US" sz="1100" dirty="0"/>
                        <a:t>References</a:t>
                      </a:r>
                    </a:p>
                  </a:txBody>
                  <a:tcPr marL="68580" marR="68580" marT="34290" marB="34290"/>
                </a:tc>
                <a:extLst>
                  <a:ext uri="{0D108BD9-81ED-4DB2-BD59-A6C34878D82A}">
                    <a16:rowId xmlns:a16="http://schemas.microsoft.com/office/drawing/2014/main" val="23468575"/>
                  </a:ext>
                </a:extLst>
              </a:tr>
              <a:tr h="1028700">
                <a:tc>
                  <a:txBody>
                    <a:bodyPr/>
                    <a:lstStyle/>
                    <a:p>
                      <a:r>
                        <a:rPr lang="en-US" sz="1100" b="0" i="0" u="none" strike="noStrike" kern="1200" dirty="0">
                          <a:solidFill>
                            <a:schemeClr val="dk1"/>
                          </a:solidFill>
                          <a:effectLst/>
                          <a:latin typeface="+mn-lt"/>
                          <a:ea typeface="+mn-ea"/>
                          <a:cs typeface="+mn-cs"/>
                        </a:rPr>
                        <a:t>Fast Linearized Coronagraph Optimizer (FALCO) </a:t>
                      </a:r>
                      <a:endParaRPr lang="en-US" sz="1100" dirty="0"/>
                    </a:p>
                  </a:txBody>
                  <a:tcPr marL="68580" marR="68580" marT="34290" marB="34290"/>
                </a:tc>
                <a:tc>
                  <a:txBody>
                    <a:bodyPr/>
                    <a:lstStyle/>
                    <a:p>
                      <a:r>
                        <a:rPr lang="en-US" sz="1100" dirty="0"/>
                        <a:t>AJ Riggs (JPL)</a:t>
                      </a:r>
                    </a:p>
                  </a:txBody>
                  <a:tcPr marL="68580" marR="68580" marT="34290" marB="34290"/>
                </a:tc>
                <a:tc>
                  <a:txBody>
                    <a:bodyPr/>
                    <a:lstStyle/>
                    <a:p>
                      <a:r>
                        <a:rPr lang="en-US" sz="900" b="0" i="0" u="none" strike="noStrike" kern="1200" dirty="0" err="1">
                          <a:solidFill>
                            <a:schemeClr val="dk1"/>
                          </a:solidFill>
                          <a:effectLst/>
                          <a:latin typeface="+mn-lt"/>
                          <a:ea typeface="+mn-ea"/>
                          <a:cs typeface="+mn-cs"/>
                        </a:rPr>
                        <a:t>wavefront</a:t>
                      </a:r>
                      <a:r>
                        <a:rPr lang="en-US" sz="900" b="0" i="0" u="none" strike="noStrike" kern="1200" dirty="0">
                          <a:solidFill>
                            <a:schemeClr val="dk1"/>
                          </a:solidFill>
                          <a:effectLst/>
                          <a:latin typeface="+mn-lt"/>
                          <a:ea typeface="+mn-ea"/>
                          <a:cs typeface="+mn-cs"/>
                        </a:rPr>
                        <a:t> correction simulator, DM-integrated coronagraph design, testbed operation. CGI simulations</a:t>
                      </a:r>
                      <a:endParaRPr lang="en-US" sz="900" dirty="0"/>
                    </a:p>
                  </a:txBody>
                  <a:tcPr marL="68580" marR="68580" marT="34290" marB="34290"/>
                </a:tc>
                <a:tc>
                  <a:txBody>
                    <a:bodyPr/>
                    <a:lstStyle/>
                    <a:p>
                      <a:r>
                        <a:rPr lang="en-US" sz="1100" dirty="0"/>
                        <a:t>MATLAB and Python3 source codes with Wiki</a:t>
                      </a:r>
                    </a:p>
                  </a:txBody>
                  <a:tcPr marL="68580" marR="68580" marT="34290" marB="34290"/>
                </a:tc>
                <a:tc>
                  <a:txBody>
                    <a:bodyPr/>
                    <a:lstStyle/>
                    <a:p>
                      <a:r>
                        <a:rPr lang="en-US" sz="900" dirty="0">
                          <a:hlinkClick r:id="rId2"/>
                        </a:rPr>
                        <a:t>https://github.com/ajeldorado/falco-matlab</a:t>
                      </a:r>
                      <a:endParaRPr lang="en-US" sz="900" dirty="0"/>
                    </a:p>
                    <a:p>
                      <a:r>
                        <a:rPr lang="en-US" sz="900" dirty="0">
                          <a:hlinkClick r:id="rId3"/>
                        </a:rPr>
                        <a:t>https://github.com/ajeldorado/falco-python</a:t>
                      </a:r>
                      <a:endParaRPr lang="en-US" sz="900" dirty="0"/>
                    </a:p>
                    <a:p>
                      <a:r>
                        <a:rPr lang="en-US" sz="900" b="0" i="0" u="none" strike="noStrike" kern="1200" dirty="0">
                          <a:solidFill>
                            <a:schemeClr val="dk1"/>
                          </a:solidFill>
                          <a:effectLst/>
                          <a:latin typeface="+mn-lt"/>
                          <a:ea typeface="+mn-ea"/>
                          <a:cs typeface="+mn-cs"/>
                          <a:hlinkClick r:id="rId4"/>
                        </a:rPr>
                        <a:t>https://github.com/ajeldorado/falco-matlab/wiki</a:t>
                      </a:r>
                      <a:endParaRPr lang="en-US" sz="900" b="0" i="0" u="none" strike="noStrike" kern="1200" dirty="0">
                        <a:solidFill>
                          <a:schemeClr val="dk1"/>
                        </a:solidFill>
                        <a:effectLst/>
                        <a:latin typeface="+mn-lt"/>
                        <a:ea typeface="+mn-ea"/>
                        <a:cs typeface="+mn-cs"/>
                      </a:endParaRPr>
                    </a:p>
                  </a:txBody>
                  <a:tcPr marL="68580" marR="68580" marT="34290" marB="34290"/>
                </a:tc>
                <a:tc>
                  <a:txBody>
                    <a:bodyPr/>
                    <a:lstStyle/>
                    <a:p>
                      <a:endParaRPr lang="en-US" sz="800" dirty="0"/>
                    </a:p>
                  </a:txBody>
                  <a:tcPr marL="68580" marR="68580" marT="34290" marB="34290"/>
                </a:tc>
                <a:extLst>
                  <a:ext uri="{0D108BD9-81ED-4DB2-BD59-A6C34878D82A}">
                    <a16:rowId xmlns:a16="http://schemas.microsoft.com/office/drawing/2014/main" val="1166160134"/>
                  </a:ext>
                </a:extLst>
              </a:tr>
              <a:tr h="891540">
                <a:tc>
                  <a:txBody>
                    <a:bodyPr/>
                    <a:lstStyle/>
                    <a:p>
                      <a:r>
                        <a:rPr lang="en-US" sz="1400" b="0" i="0" u="none" strike="noStrike" kern="1200" dirty="0">
                          <a:solidFill>
                            <a:schemeClr val="dk1"/>
                          </a:solidFill>
                          <a:effectLst/>
                          <a:latin typeface="+mn-lt"/>
                          <a:ea typeface="+mn-ea"/>
                          <a:cs typeface="+mn-cs"/>
                        </a:rPr>
                        <a:t>FALCO + WFIRST CGI PROPER model</a:t>
                      </a:r>
                      <a:endParaRPr lang="en-US" sz="1100"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AJ Riggs (JPL)</a:t>
                      </a:r>
                    </a:p>
                    <a:p>
                      <a:endParaRPr lang="en-US" sz="1100"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i="0" u="none" strike="noStrike" kern="1200" dirty="0">
                          <a:solidFill>
                            <a:schemeClr val="dk1"/>
                          </a:solidFill>
                          <a:effectLst/>
                          <a:latin typeface="+mn-lt"/>
                          <a:ea typeface="+mn-ea"/>
                          <a:cs typeface="+mn-cs"/>
                        </a:rPr>
                        <a:t>Run end-to-end HOWFSC with the official Phase B model of the WFIRST CGI; Produces: CGI dark hole images and performance tables</a:t>
                      </a:r>
                    </a:p>
                  </a:txBody>
                  <a:tcPr marL="68580" marR="68580" marT="34290" marB="34290"/>
                </a:tc>
                <a:tc>
                  <a:txBody>
                    <a:bodyPr/>
                    <a:lstStyle/>
                    <a:p>
                      <a:r>
                        <a:rPr lang="en-US" sz="900" dirty="0"/>
                        <a:t>MATLAB</a:t>
                      </a:r>
                    </a:p>
                  </a:txBody>
                  <a:tcPr marL="68580" marR="68580" marT="34290" marB="34290"/>
                </a:tc>
                <a:tc>
                  <a:txBody>
                    <a:bodyPr/>
                    <a:lstStyle/>
                    <a:p>
                      <a:r>
                        <a:rPr lang="en-US" sz="900" dirty="0">
                          <a:hlinkClick r:id="rId5"/>
                        </a:rPr>
                        <a:t>https://github.com/ajeldorado/falco-matlab/wiki/01b%29-Examples-using-the-WFIRST-CGI-PROPER-model</a:t>
                      </a:r>
                      <a:endParaRPr lang="en-US" sz="900" dirty="0"/>
                    </a:p>
                  </a:txBody>
                  <a:tcPr marL="68580" marR="68580" marT="34290" marB="34290"/>
                </a:tc>
                <a:tc>
                  <a:txBody>
                    <a:bodyPr/>
                    <a:lstStyle/>
                    <a:p>
                      <a:endParaRPr lang="en-US" sz="800" dirty="0"/>
                    </a:p>
                  </a:txBody>
                  <a:tcPr marL="68580" marR="68580" marT="34290" marB="34290"/>
                </a:tc>
                <a:extLst>
                  <a:ext uri="{0D108BD9-81ED-4DB2-BD59-A6C34878D82A}">
                    <a16:rowId xmlns:a16="http://schemas.microsoft.com/office/drawing/2014/main" val="974386844"/>
                  </a:ext>
                </a:extLst>
              </a:tr>
              <a:tr h="1097280">
                <a:tc>
                  <a:txBody>
                    <a:bodyPr/>
                    <a:lstStyle/>
                    <a:p>
                      <a:r>
                        <a:rPr lang="en-US" sz="1400" b="0" i="0" u="none" strike="noStrike" kern="1200" dirty="0" err="1">
                          <a:solidFill>
                            <a:schemeClr val="dk1"/>
                          </a:solidFill>
                          <a:effectLst/>
                          <a:latin typeface="+mn-lt"/>
                          <a:ea typeface="+mn-ea"/>
                          <a:cs typeface="+mn-cs"/>
                        </a:rPr>
                        <a:t>Starshade</a:t>
                      </a:r>
                      <a:r>
                        <a:rPr lang="en-US" sz="1400" b="0" i="0" u="none" strike="noStrike" kern="1200" dirty="0">
                          <a:solidFill>
                            <a:schemeClr val="dk1"/>
                          </a:solidFill>
                          <a:effectLst/>
                          <a:latin typeface="+mn-lt"/>
                          <a:ea typeface="+mn-ea"/>
                          <a:cs typeface="+mn-cs"/>
                        </a:rPr>
                        <a:t> Imaging Simulation Toolkit (SISTER)</a:t>
                      </a:r>
                      <a:endParaRPr lang="en-US" sz="1100" dirty="0"/>
                    </a:p>
                  </a:txBody>
                  <a:tcPr marL="68580" marR="68580" marT="34290" marB="34290"/>
                </a:tc>
                <a:tc>
                  <a:txBody>
                    <a:bodyPr/>
                    <a:lstStyle/>
                    <a:p>
                      <a:r>
                        <a:rPr lang="en-US" sz="1100" dirty="0" err="1"/>
                        <a:t>Sergi</a:t>
                      </a:r>
                      <a:r>
                        <a:rPr lang="en-US" sz="1100" dirty="0"/>
                        <a:t> R. </a:t>
                      </a:r>
                      <a:r>
                        <a:rPr lang="en-US" sz="1100" dirty="0" err="1"/>
                        <a:t>Hildebrant</a:t>
                      </a:r>
                      <a:r>
                        <a:rPr lang="en-US" sz="1100" dirty="0"/>
                        <a:t> (JPL)</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i="0" u="none" strike="noStrike" kern="1200" dirty="0">
                          <a:solidFill>
                            <a:schemeClr val="dk1"/>
                          </a:solidFill>
                          <a:effectLst/>
                          <a:latin typeface="+mn-lt"/>
                          <a:ea typeface="+mn-ea"/>
                          <a:cs typeface="+mn-cs"/>
                        </a:rPr>
                        <a:t>produces: end-to-end images of an arbitrary user-defined exoplanetary system and background as observed by a </a:t>
                      </a:r>
                      <a:r>
                        <a:rPr lang="en-US" sz="900" b="0" i="0" u="none" strike="noStrike" kern="1200" dirty="0" err="1">
                          <a:solidFill>
                            <a:schemeClr val="dk1"/>
                          </a:solidFill>
                          <a:effectLst/>
                          <a:latin typeface="+mn-lt"/>
                          <a:ea typeface="+mn-ea"/>
                          <a:cs typeface="+mn-cs"/>
                        </a:rPr>
                        <a:t>starshade</a:t>
                      </a:r>
                      <a:r>
                        <a:rPr lang="en-US" sz="900" b="0" i="0" u="none" strike="noStrike" kern="1200" dirty="0">
                          <a:solidFill>
                            <a:schemeClr val="dk1"/>
                          </a:solidFill>
                          <a:effectLst/>
                          <a:latin typeface="+mn-lt"/>
                          <a:ea typeface="+mn-ea"/>
                          <a:cs typeface="+mn-cs"/>
                        </a:rPr>
                        <a:t> and a telescope</a:t>
                      </a:r>
                    </a:p>
                  </a:txBody>
                  <a:tcPr marL="68580" marR="68580" marT="34290" marB="34290"/>
                </a:tc>
                <a:tc>
                  <a:txBody>
                    <a:bodyPr/>
                    <a:lstStyle/>
                    <a:p>
                      <a:r>
                        <a:rPr lang="en-US" sz="900" dirty="0"/>
                        <a:t>MATLAB</a:t>
                      </a:r>
                    </a:p>
                  </a:txBody>
                  <a:tcPr marL="68580" marR="68580" marT="34290" marB="34290"/>
                </a:tc>
                <a:tc>
                  <a:txBody>
                    <a:bodyPr/>
                    <a:lstStyle/>
                    <a:p>
                      <a:r>
                        <a:rPr lang="en-US" sz="900" dirty="0">
                          <a:hlinkClick r:id="rId6"/>
                        </a:rPr>
                        <a:t>http://sister.caltech.edu</a:t>
                      </a:r>
                      <a:endParaRPr lang="en-US" sz="900"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u="none" strike="noStrike" kern="1200" dirty="0">
                          <a:solidFill>
                            <a:schemeClr val="dk1"/>
                          </a:solidFill>
                          <a:effectLst/>
                          <a:latin typeface="+mn-lt"/>
                          <a:ea typeface="+mn-ea"/>
                          <a:cs typeface="+mn-cs"/>
                          <a:hlinkClick r:id="rId7"/>
                        </a:rPr>
                        <a:t>Hildebrandt</a:t>
                      </a:r>
                    </a:p>
                    <a:p>
                      <a:r>
                        <a:rPr lang="en-US" sz="800" dirty="0">
                          <a:hlinkClick r:id="rId7"/>
                        </a:rPr>
                        <a:t> et al. 2019, </a:t>
                      </a:r>
                      <a:r>
                        <a:rPr lang="en-US" sz="800" b="0" i="0" u="none" strike="noStrike" kern="1200" dirty="0">
                          <a:solidFill>
                            <a:schemeClr val="dk1"/>
                          </a:solidFill>
                          <a:effectLst/>
                          <a:latin typeface="+mn-lt"/>
                          <a:ea typeface="+mn-ea"/>
                          <a:cs typeface="+mn-cs"/>
                          <a:hlinkClick r:id="rId7"/>
                        </a:rPr>
                        <a:t>American Astronomical Society Meeting #234, id. 129.01. Bulletin of the American Astronomical Society, Vol. 51, No. 4</a:t>
                      </a:r>
                      <a:endParaRPr lang="en-US" sz="800" dirty="0"/>
                    </a:p>
                  </a:txBody>
                  <a:tcPr marL="68580" marR="68580" marT="34290" marB="34290"/>
                </a:tc>
                <a:extLst>
                  <a:ext uri="{0D108BD9-81ED-4DB2-BD59-A6C34878D82A}">
                    <a16:rowId xmlns:a16="http://schemas.microsoft.com/office/drawing/2014/main" val="1350770343"/>
                  </a:ext>
                </a:extLst>
              </a:tr>
            </a:tbl>
          </a:graphicData>
        </a:graphic>
      </p:graphicFrame>
    </p:spTree>
    <p:extLst>
      <p:ext uri="{BB962C8B-B14F-4D97-AF65-F5344CB8AC3E}">
        <p14:creationId xmlns:p14="http://schemas.microsoft.com/office/powerpoint/2010/main" val="1093100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6D19FA-F330-EB40-A0C5-0F2A07E56E5D}"/>
              </a:ext>
            </a:extLst>
          </p:cNvPr>
          <p:cNvSpPr>
            <a:spLocks noGrp="1"/>
          </p:cNvSpPr>
          <p:nvPr>
            <p:ph type="title"/>
          </p:nvPr>
        </p:nvSpPr>
        <p:spPr>
          <a:xfrm>
            <a:off x="1371600" y="57150"/>
            <a:ext cx="5410200" cy="513159"/>
          </a:xfrm>
        </p:spPr>
        <p:txBody>
          <a:bodyPr>
            <a:noAutofit/>
          </a:bodyPr>
          <a:lstStyle/>
          <a:p>
            <a:r>
              <a:rPr lang="en-US" dirty="0"/>
              <a:t>Reference Documents</a:t>
            </a:r>
          </a:p>
        </p:txBody>
      </p:sp>
      <p:graphicFrame>
        <p:nvGraphicFramePr>
          <p:cNvPr id="10" name="Table 9">
            <a:extLst>
              <a:ext uri="{FF2B5EF4-FFF2-40B4-BE49-F238E27FC236}">
                <a16:creationId xmlns:a16="http://schemas.microsoft.com/office/drawing/2014/main" id="{44B393F9-4B62-D84B-B65E-3E3DCA1DD475}"/>
              </a:ext>
            </a:extLst>
          </p:cNvPr>
          <p:cNvGraphicFramePr>
            <a:graphicFrameLocks noGrp="1"/>
          </p:cNvGraphicFramePr>
          <p:nvPr>
            <p:extLst>
              <p:ext uri="{D42A27DB-BD31-4B8C-83A1-F6EECF244321}">
                <p14:modId xmlns:p14="http://schemas.microsoft.com/office/powerpoint/2010/main" val="1201369222"/>
              </p:ext>
            </p:extLst>
          </p:nvPr>
        </p:nvGraphicFramePr>
        <p:xfrm>
          <a:off x="1720076" y="754366"/>
          <a:ext cx="5703849" cy="4012896"/>
        </p:xfrm>
        <a:graphic>
          <a:graphicData uri="http://schemas.openxmlformats.org/drawingml/2006/table">
            <a:tbl>
              <a:tblPr firstRow="1" bandRow="1">
                <a:tableStyleId>{00A15C55-8517-42AA-B614-E9B94910E393}</a:tableStyleId>
              </a:tblPr>
              <a:tblGrid>
                <a:gridCol w="2715698">
                  <a:extLst>
                    <a:ext uri="{9D8B030D-6E8A-4147-A177-3AD203B41FA5}">
                      <a16:colId xmlns:a16="http://schemas.microsoft.com/office/drawing/2014/main" val="4048421907"/>
                    </a:ext>
                  </a:extLst>
                </a:gridCol>
                <a:gridCol w="2467878">
                  <a:extLst>
                    <a:ext uri="{9D8B030D-6E8A-4147-A177-3AD203B41FA5}">
                      <a16:colId xmlns:a16="http://schemas.microsoft.com/office/drawing/2014/main" val="202400492"/>
                    </a:ext>
                  </a:extLst>
                </a:gridCol>
                <a:gridCol w="520273">
                  <a:extLst>
                    <a:ext uri="{9D8B030D-6E8A-4147-A177-3AD203B41FA5}">
                      <a16:colId xmlns:a16="http://schemas.microsoft.com/office/drawing/2014/main" val="2260524096"/>
                    </a:ext>
                  </a:extLst>
                </a:gridCol>
              </a:tblGrid>
              <a:tr h="269679">
                <a:tc>
                  <a:txBody>
                    <a:bodyPr/>
                    <a:lstStyle/>
                    <a:p>
                      <a:pPr algn="ctr"/>
                      <a:r>
                        <a:rPr lang="en-US" sz="1100" dirty="0"/>
                        <a:t>Reference</a:t>
                      </a:r>
                    </a:p>
                  </a:txBody>
                  <a:tcPr marL="68580" marR="68580" marT="34290" marB="34290"/>
                </a:tc>
                <a:tc>
                  <a:txBody>
                    <a:bodyPr/>
                    <a:lstStyle/>
                    <a:p>
                      <a:pPr algn="ctr"/>
                      <a:r>
                        <a:rPr lang="en-US" sz="1100" dirty="0"/>
                        <a:t>URL</a:t>
                      </a:r>
                    </a:p>
                  </a:txBody>
                  <a:tcPr marL="68580" marR="68580" marT="34290" marB="34290"/>
                </a:tc>
                <a:tc>
                  <a:txBody>
                    <a:bodyPr/>
                    <a:lstStyle/>
                    <a:p>
                      <a:pPr algn="ctr"/>
                      <a:r>
                        <a:rPr lang="en-US" sz="1100" dirty="0"/>
                        <a:t>Year</a:t>
                      </a:r>
                    </a:p>
                  </a:txBody>
                  <a:tcPr marL="68580" marR="68580" marT="34290" marB="34290"/>
                </a:tc>
                <a:extLst>
                  <a:ext uri="{0D108BD9-81ED-4DB2-BD59-A6C34878D82A}">
                    <a16:rowId xmlns:a16="http://schemas.microsoft.com/office/drawing/2014/main" val="3037183929"/>
                  </a:ext>
                </a:extLst>
              </a:tr>
              <a:tr h="67990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a:t> </a:t>
                      </a:r>
                      <a:r>
                        <a:rPr lang="en-US" sz="900" i="1" dirty="0"/>
                        <a:t>Wide-Field Infrared Survey Telescope-Astrophysics Focused Telescope Assets (WFIRST-AFTA) 2015 Report</a:t>
                      </a:r>
                      <a:r>
                        <a:rPr lang="en-US" sz="900" dirty="0"/>
                        <a:t> by the Science Definition Team (SDT) and WFIRST Study Office</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a:solidFill>
                            <a:srgbClr val="0070C0"/>
                          </a:solidFill>
                          <a:hlinkClick r:id="rId3">
                            <a:extLst>
                              <a:ext uri="{A12FA001-AC4F-418D-AE19-62706E023703}">
                                <ahyp:hlinkClr xmlns:ahyp="http://schemas.microsoft.com/office/drawing/2018/hyperlinkcolor" val="tx"/>
                              </a:ext>
                            </a:extLst>
                          </a:hlinkClick>
                        </a:rPr>
                        <a:t>https://roman.gsfc.nasa.gov/science/sdt_public/WFIRST-AFTA_SDT_Report_150310_Final.pdf</a:t>
                      </a:r>
                      <a:r>
                        <a:rPr lang="en-US" sz="900" dirty="0">
                          <a:solidFill>
                            <a:srgbClr val="0070C0"/>
                          </a:solidFill>
                        </a:rPr>
                        <a:t> </a:t>
                      </a:r>
                    </a:p>
                  </a:txBody>
                  <a:tcPr marL="68580" marR="68580" marT="34290" marB="34290"/>
                </a:tc>
                <a:tc>
                  <a:txBody>
                    <a:bodyPr/>
                    <a:lstStyle/>
                    <a:p>
                      <a:pPr algn="ctr"/>
                      <a:r>
                        <a:rPr lang="en-US" sz="900" dirty="0"/>
                        <a:t>2015</a:t>
                      </a:r>
                    </a:p>
                  </a:txBody>
                  <a:tcPr marL="68580" marR="68580" marT="34290" marB="34290"/>
                </a:tc>
                <a:extLst>
                  <a:ext uri="{0D108BD9-81ED-4DB2-BD59-A6C34878D82A}">
                    <a16:rowId xmlns:a16="http://schemas.microsoft.com/office/drawing/2014/main" val="3388317815"/>
                  </a:ext>
                </a:extLst>
              </a:tr>
              <a:tr h="67990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a:t>Journal of Astronomical Telescopes Instruments and Systems, Vol. 2, No. 1, </a:t>
                      </a:r>
                      <a:r>
                        <a:rPr lang="en-US" sz="900" i="1" dirty="0"/>
                        <a:t>Special Section on WFIRST-AFTA Coronagraphs</a:t>
                      </a:r>
                      <a:r>
                        <a:rPr lang="en-US" sz="900" dirty="0"/>
                        <a:t>, eds. Olivier </a:t>
                      </a:r>
                      <a:r>
                        <a:rPr lang="en-US" sz="900" dirty="0" err="1"/>
                        <a:t>Guyon</a:t>
                      </a:r>
                      <a:r>
                        <a:rPr lang="en-US" sz="900" dirty="0"/>
                        <a:t> and </a:t>
                      </a:r>
                      <a:r>
                        <a:rPr lang="en-US" sz="900" dirty="0" err="1"/>
                        <a:t>Motohide</a:t>
                      </a:r>
                      <a:r>
                        <a:rPr lang="en-US" sz="900" dirty="0"/>
                        <a:t> Tamura</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a:solidFill>
                            <a:srgbClr val="0070C0"/>
                          </a:solidFill>
                          <a:hlinkClick r:id="rId4">
                            <a:extLst>
                              <a:ext uri="{A12FA001-AC4F-418D-AE19-62706E023703}">
                                <ahyp:hlinkClr xmlns:ahyp="http://schemas.microsoft.com/office/drawing/2018/hyperlinkcolor" val="tx"/>
                              </a:ext>
                            </a:extLst>
                          </a:hlinkClick>
                        </a:rPr>
                        <a:t>https://www.spiedigitallibrary.org/journals/Journal-of-Astronomical-Telescopes-Instruments-and-Systems/volume-2/issue-01#Editorial</a:t>
                      </a:r>
                      <a:r>
                        <a:rPr lang="en-US" sz="900" dirty="0">
                          <a:solidFill>
                            <a:srgbClr val="0070C0"/>
                          </a:solidFill>
                        </a:rPr>
                        <a:t> </a:t>
                      </a:r>
                    </a:p>
                  </a:txBody>
                  <a:tcPr marL="68580" marR="68580" marT="34290" marB="34290"/>
                </a:tc>
                <a:tc>
                  <a:txBody>
                    <a:bodyPr/>
                    <a:lstStyle/>
                    <a:p>
                      <a:pPr algn="ctr"/>
                      <a:r>
                        <a:rPr lang="en-US" sz="900" dirty="0"/>
                        <a:t>2016</a:t>
                      </a:r>
                    </a:p>
                  </a:txBody>
                  <a:tcPr marL="68580" marR="68580" marT="34290" marB="34290"/>
                </a:tc>
                <a:extLst>
                  <a:ext uri="{0D108BD9-81ED-4DB2-BD59-A6C34878D82A}">
                    <a16:rowId xmlns:a16="http://schemas.microsoft.com/office/drawing/2014/main" val="787045314"/>
                  </a:ext>
                </a:extLst>
              </a:tr>
              <a:tr h="52881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a:t>SPIE Proceedings Vol. 10400, </a:t>
                      </a:r>
                      <a:r>
                        <a:rPr lang="en-US" sz="900" i="1" dirty="0"/>
                        <a:t>Techniques and Instrumentation for Detection of Exoplanets VIII</a:t>
                      </a:r>
                      <a:r>
                        <a:rPr lang="en-US" sz="900" dirty="0"/>
                        <a:t>, ed. Stuart </a:t>
                      </a:r>
                      <a:r>
                        <a:rPr lang="en-US" sz="900" dirty="0" err="1"/>
                        <a:t>Shaklan</a:t>
                      </a:r>
                      <a:endParaRPr lang="en-US" sz="900"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a:solidFill>
                            <a:srgbClr val="0070C0"/>
                          </a:solidFill>
                          <a:hlinkClick r:id="rId5">
                            <a:extLst>
                              <a:ext uri="{A12FA001-AC4F-418D-AE19-62706E023703}">
                                <ahyp:hlinkClr xmlns:ahyp="http://schemas.microsoft.com/office/drawing/2018/hyperlinkcolor" val="tx"/>
                              </a:ext>
                            </a:extLst>
                          </a:hlinkClick>
                        </a:rPr>
                        <a:t>https://www.spiedigitallibrary.org/conference-proceedings-of-spie/10400</a:t>
                      </a:r>
                      <a:endParaRPr lang="en-US" sz="900" dirty="0">
                        <a:solidFill>
                          <a:srgbClr val="0070C0"/>
                        </a:solidFill>
                      </a:endParaRPr>
                    </a:p>
                  </a:txBody>
                  <a:tcPr marL="68580" marR="68580" marT="34290" marB="34290"/>
                </a:tc>
                <a:tc>
                  <a:txBody>
                    <a:bodyPr/>
                    <a:lstStyle/>
                    <a:p>
                      <a:pPr algn="ctr"/>
                      <a:r>
                        <a:rPr lang="en-US" sz="900" dirty="0"/>
                        <a:t>2017</a:t>
                      </a:r>
                    </a:p>
                  </a:txBody>
                  <a:tcPr marL="68580" marR="68580" marT="34290" marB="34290"/>
                </a:tc>
                <a:extLst>
                  <a:ext uri="{0D108BD9-81ED-4DB2-BD59-A6C34878D82A}">
                    <a16:rowId xmlns:a16="http://schemas.microsoft.com/office/drawing/2014/main" val="348831821"/>
                  </a:ext>
                </a:extLst>
              </a:tr>
              <a:tr h="54355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a:solidFill>
                            <a:schemeClr val="tx1"/>
                          </a:solidFill>
                        </a:rPr>
                        <a:t>SPIE Proceedings Vol. 10698, </a:t>
                      </a:r>
                      <a:r>
                        <a:rPr lang="en-US" sz="900" i="1" dirty="0">
                          <a:solidFill>
                            <a:schemeClr val="tx1"/>
                          </a:solidFill>
                        </a:rPr>
                        <a:t>Space Telescopes and Instrumentation 2018: Optical, Infrared, and Millimeter Wave, WFIRST I, II, III</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a:solidFill>
                            <a:srgbClr val="0070C0"/>
                          </a:solidFill>
                          <a:hlinkClick r:id="rId6">
                            <a:extLst>
                              <a:ext uri="{A12FA001-AC4F-418D-AE19-62706E023703}">
                                <ahyp:hlinkClr xmlns:ahyp="http://schemas.microsoft.com/office/drawing/2018/hyperlinkcolor" val="tx"/>
                              </a:ext>
                            </a:extLst>
                          </a:hlinkClick>
                        </a:rPr>
                        <a:t>https://www.spiedigitallibrary.org/conference-proceedings</a:t>
                      </a:r>
                      <a:r>
                        <a:rPr lang="en-US" sz="900" dirty="0">
                          <a:solidFill>
                            <a:srgbClr val="0070C0"/>
                          </a:solidFill>
                        </a:rPr>
                        <a:t>-of-</a:t>
                      </a:r>
                      <a:r>
                        <a:rPr lang="en-US" sz="900" dirty="0" err="1">
                          <a:solidFill>
                            <a:srgbClr val="0070C0"/>
                          </a:solidFill>
                        </a:rPr>
                        <a:t>spie</a:t>
                      </a:r>
                      <a:r>
                        <a:rPr lang="en-US" sz="900" dirty="0">
                          <a:solidFill>
                            <a:srgbClr val="0070C0"/>
                          </a:solidFill>
                        </a:rPr>
                        <a:t>/10698</a:t>
                      </a:r>
                    </a:p>
                  </a:txBody>
                  <a:tcPr marL="68580" marR="68580" marT="34290" marB="34290"/>
                </a:tc>
                <a:tc>
                  <a:txBody>
                    <a:bodyPr/>
                    <a:lstStyle/>
                    <a:p>
                      <a:pPr algn="ctr"/>
                      <a:r>
                        <a:rPr lang="en-US" sz="900" dirty="0"/>
                        <a:t>2018</a:t>
                      </a:r>
                    </a:p>
                  </a:txBody>
                  <a:tcPr marL="68580" marR="68580" marT="34290" marB="34290"/>
                </a:tc>
                <a:extLst>
                  <a:ext uri="{0D108BD9-81ED-4DB2-BD59-A6C34878D82A}">
                    <a16:rowId xmlns:a16="http://schemas.microsoft.com/office/drawing/2014/main" val="3998094876"/>
                  </a:ext>
                </a:extLst>
              </a:tr>
              <a:tr h="8309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i="1" dirty="0">
                          <a:solidFill>
                            <a:schemeClr val="tx1"/>
                          </a:solidFill>
                        </a:rPr>
                        <a:t>Community White Papers submitted to the NAS Exoplanet Science Strategy Committee, co-chairs D. Charbonneau </a:t>
                      </a:r>
                      <a:r>
                        <a:rPr lang="en-US" sz="900" i="1" kern="1200" dirty="0">
                          <a:solidFill>
                            <a:schemeClr val="tx1"/>
                          </a:solidFill>
                          <a:latin typeface="+mn-lt"/>
                          <a:ea typeface="+mn-ea"/>
                          <a:cs typeface="+mn-cs"/>
                        </a:rPr>
                        <a:t>&amp; S. Gaudi.  Among the CGI-related papers are: </a:t>
                      </a:r>
                      <a:r>
                        <a:rPr lang="en-US" sz="900" i="1" kern="1200" dirty="0" err="1">
                          <a:solidFill>
                            <a:schemeClr val="tx1"/>
                          </a:solidFill>
                          <a:latin typeface="+mn-lt"/>
                          <a:ea typeface="+mn-ea"/>
                          <a:cs typeface="+mn-cs"/>
                        </a:rPr>
                        <a:t>Kasdin</a:t>
                      </a:r>
                      <a:r>
                        <a:rPr lang="en-US" sz="900" i="1" kern="1200" dirty="0">
                          <a:solidFill>
                            <a:schemeClr val="tx1"/>
                          </a:solidFill>
                          <a:latin typeface="+mn-lt"/>
                          <a:ea typeface="+mn-ea"/>
                          <a:cs typeface="+mn-cs"/>
                        </a:rPr>
                        <a:t> et al</a:t>
                      </a:r>
                      <a:r>
                        <a:rPr lang="en-US" sz="900" i="1" dirty="0">
                          <a:solidFill>
                            <a:schemeClr val="tx1"/>
                          </a:solidFill>
                        </a:rPr>
                        <a:t>., Bailey et al., </a:t>
                      </a:r>
                      <a:r>
                        <a:rPr lang="en-US" sz="900" i="1" dirty="0" err="1">
                          <a:solidFill>
                            <a:schemeClr val="tx1"/>
                          </a:solidFill>
                        </a:rPr>
                        <a:t>Mennesson</a:t>
                      </a:r>
                      <a:r>
                        <a:rPr lang="en-US" sz="900" i="1" dirty="0">
                          <a:solidFill>
                            <a:schemeClr val="tx1"/>
                          </a:solidFill>
                        </a:rPr>
                        <a:t> et al., Marley et al., B. </a:t>
                      </a:r>
                      <a:r>
                        <a:rPr lang="en-US" sz="900" i="1" dirty="0" err="1">
                          <a:solidFill>
                            <a:schemeClr val="tx1"/>
                          </a:solidFill>
                        </a:rPr>
                        <a:t>Crill</a:t>
                      </a:r>
                      <a:r>
                        <a:rPr lang="en-US" sz="900" i="1" dirty="0">
                          <a:solidFill>
                            <a:schemeClr val="tx1"/>
                          </a:solidFill>
                        </a:rPr>
                        <a:t> et al., and others.</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a:solidFill>
                            <a:srgbClr val="0070C0"/>
                          </a:solidFill>
                        </a:rPr>
                        <a:t>http://</a:t>
                      </a:r>
                      <a:r>
                        <a:rPr lang="en-US" sz="900" dirty="0" err="1">
                          <a:solidFill>
                            <a:srgbClr val="0070C0"/>
                          </a:solidFill>
                        </a:rPr>
                        <a:t>sites.nationalacademies.org</a:t>
                      </a:r>
                      <a:r>
                        <a:rPr lang="en-US" sz="900" dirty="0">
                          <a:solidFill>
                            <a:srgbClr val="0070C0"/>
                          </a:solidFill>
                        </a:rPr>
                        <a:t>/SSB/</a:t>
                      </a:r>
                      <a:r>
                        <a:rPr lang="en-US" sz="900" dirty="0" err="1">
                          <a:solidFill>
                            <a:srgbClr val="0070C0"/>
                          </a:solidFill>
                        </a:rPr>
                        <a:t>CurrentProjects</a:t>
                      </a:r>
                      <a:r>
                        <a:rPr lang="en-US" sz="900" dirty="0">
                          <a:solidFill>
                            <a:srgbClr val="0070C0"/>
                          </a:solidFill>
                        </a:rPr>
                        <a:t>/SSB_180659</a:t>
                      </a:r>
                    </a:p>
                  </a:txBody>
                  <a:tcPr marL="68580" marR="68580" marT="34290" marB="34290"/>
                </a:tc>
                <a:tc>
                  <a:txBody>
                    <a:bodyPr/>
                    <a:lstStyle/>
                    <a:p>
                      <a:pPr algn="ctr"/>
                      <a:r>
                        <a:rPr lang="en-US" sz="900" dirty="0"/>
                        <a:t>2018</a:t>
                      </a:r>
                    </a:p>
                  </a:txBody>
                  <a:tcPr marL="68580" marR="68580" marT="34290" marB="34290"/>
                </a:tc>
                <a:extLst>
                  <a:ext uri="{0D108BD9-81ED-4DB2-BD59-A6C34878D82A}">
                    <a16:rowId xmlns:a16="http://schemas.microsoft.com/office/drawing/2014/main" val="1003395986"/>
                  </a:ext>
                </a:extLst>
              </a:tr>
              <a:tr h="4800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i="1" kern="1200" dirty="0">
                          <a:solidFill>
                            <a:schemeClr val="tx1"/>
                          </a:solidFill>
                          <a:latin typeface="+mn-lt"/>
                          <a:ea typeface="+mn-ea"/>
                          <a:cs typeface="+mn-cs"/>
                        </a:rPr>
                        <a:t>The Wide Field Infrared Survey Telescope: 100 </a:t>
                      </a:r>
                      <a:r>
                        <a:rPr lang="en-US" sz="900" i="1" kern="1200" dirty="0" err="1">
                          <a:solidFill>
                            <a:schemeClr val="tx1"/>
                          </a:solidFill>
                          <a:latin typeface="+mn-lt"/>
                          <a:ea typeface="+mn-ea"/>
                          <a:cs typeface="+mn-cs"/>
                        </a:rPr>
                        <a:t>Hubbles</a:t>
                      </a:r>
                      <a:r>
                        <a:rPr lang="en-US" sz="900" i="1" kern="1200" dirty="0">
                          <a:solidFill>
                            <a:schemeClr val="tx1"/>
                          </a:solidFill>
                          <a:latin typeface="+mn-lt"/>
                          <a:ea typeface="+mn-ea"/>
                          <a:cs typeface="+mn-cs"/>
                        </a:rPr>
                        <a:t> for the 2020s, </a:t>
                      </a:r>
                      <a:r>
                        <a:rPr lang="en-US" sz="900" i="1" kern="1200" dirty="0" err="1">
                          <a:solidFill>
                            <a:schemeClr val="tx1"/>
                          </a:solidFill>
                          <a:latin typeface="+mn-lt"/>
                          <a:ea typeface="+mn-ea"/>
                          <a:cs typeface="+mn-cs"/>
                        </a:rPr>
                        <a:t>Akeson</a:t>
                      </a:r>
                      <a:r>
                        <a:rPr lang="en-US" sz="900" i="1" kern="1200" dirty="0">
                          <a:solidFill>
                            <a:schemeClr val="tx1"/>
                          </a:solidFill>
                          <a:latin typeface="+mn-lt"/>
                          <a:ea typeface="+mn-ea"/>
                          <a:cs typeface="+mn-cs"/>
                        </a:rPr>
                        <a:t> et al., 2019, Astro2020 white papers</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a:solidFill>
                            <a:srgbClr val="0070C0"/>
                          </a:solidFill>
                        </a:rPr>
                        <a:t>https://</a:t>
                      </a:r>
                      <a:r>
                        <a:rPr lang="en-US" sz="900" dirty="0" err="1">
                          <a:solidFill>
                            <a:srgbClr val="0070C0"/>
                          </a:solidFill>
                        </a:rPr>
                        <a:t>arxiv.org</a:t>
                      </a:r>
                      <a:r>
                        <a:rPr lang="en-US" sz="900" dirty="0">
                          <a:solidFill>
                            <a:srgbClr val="0070C0"/>
                          </a:solidFill>
                        </a:rPr>
                        <a:t>/pdf/1902.05569.pdf</a:t>
                      </a:r>
                    </a:p>
                  </a:txBody>
                  <a:tcPr marL="68580" marR="68580" marT="34290" marB="34290"/>
                </a:tc>
                <a:tc>
                  <a:txBody>
                    <a:bodyPr/>
                    <a:lstStyle/>
                    <a:p>
                      <a:pPr algn="ctr"/>
                      <a:r>
                        <a:rPr lang="en-US" sz="900" dirty="0"/>
                        <a:t>2019</a:t>
                      </a:r>
                    </a:p>
                  </a:txBody>
                  <a:tcPr marL="68580" marR="68580" marT="34290" marB="34290"/>
                </a:tc>
                <a:extLst>
                  <a:ext uri="{0D108BD9-81ED-4DB2-BD59-A6C34878D82A}">
                    <a16:rowId xmlns:a16="http://schemas.microsoft.com/office/drawing/2014/main" val="2393665073"/>
                  </a:ext>
                </a:extLst>
              </a:tr>
            </a:tbl>
          </a:graphicData>
        </a:graphic>
      </p:graphicFrame>
    </p:spTree>
    <p:extLst>
      <p:ext uri="{BB962C8B-B14F-4D97-AF65-F5344CB8AC3E}">
        <p14:creationId xmlns:p14="http://schemas.microsoft.com/office/powerpoint/2010/main" val="2594991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F4C7A56-8B60-A64D-A5EA-19EA5772E537}"/>
              </a:ext>
            </a:extLst>
          </p:cNvPr>
          <p:cNvSpPr>
            <a:spLocks noGrp="1"/>
          </p:cNvSpPr>
          <p:nvPr>
            <p:ph idx="1"/>
          </p:nvPr>
        </p:nvSpPr>
        <p:spPr/>
        <p:txBody>
          <a:bodyPr>
            <a:normAutofit/>
          </a:bodyPr>
          <a:lstStyle/>
          <a:p>
            <a:r>
              <a:rPr lang="en-US" dirty="0"/>
              <a:t>JPL Roman/CGI Website</a:t>
            </a:r>
          </a:p>
          <a:p>
            <a:pPr lvl="1"/>
            <a:r>
              <a:rPr lang="en-US" dirty="0">
                <a:hlinkClick r:id="rId2"/>
              </a:rPr>
              <a:t>https://</a:t>
            </a:r>
            <a:r>
              <a:rPr lang="en-US" dirty="0" err="1">
                <a:hlinkClick r:id="rId2"/>
              </a:rPr>
              <a:t>www.jpl.nasa.gov</a:t>
            </a:r>
            <a:r>
              <a:rPr lang="en-US" dirty="0">
                <a:hlinkClick r:id="rId2"/>
              </a:rPr>
              <a:t>/missions/the-</a:t>
            </a:r>
            <a:r>
              <a:rPr lang="en-US" dirty="0" err="1">
                <a:hlinkClick r:id="rId2"/>
              </a:rPr>
              <a:t>nancy</a:t>
            </a:r>
            <a:r>
              <a:rPr lang="en-US" dirty="0">
                <a:hlinkClick r:id="rId2"/>
              </a:rPr>
              <a:t>-grace-roman-space-telescope/</a:t>
            </a:r>
            <a:endParaRPr lang="en-US" dirty="0"/>
          </a:p>
          <a:p>
            <a:pPr lvl="1"/>
            <a:r>
              <a:rPr lang="en-US" dirty="0"/>
              <a:t>CGI Overview and Capability</a:t>
            </a:r>
          </a:p>
          <a:p>
            <a:r>
              <a:rPr lang="en-US" dirty="0"/>
              <a:t>Goddard Roman Website</a:t>
            </a:r>
          </a:p>
          <a:p>
            <a:pPr lvl="1"/>
            <a:r>
              <a:rPr lang="en-US" dirty="0">
                <a:hlinkClick r:id="rId3"/>
              </a:rPr>
              <a:t>https://roman.gsfc.nasa.gov</a:t>
            </a:r>
            <a:endParaRPr lang="en-US" dirty="0"/>
          </a:p>
          <a:p>
            <a:pPr lvl="1"/>
            <a:r>
              <a:rPr lang="en-US" dirty="0"/>
              <a:t>Mission Overview</a:t>
            </a:r>
          </a:p>
          <a:p>
            <a:pPr lvl="1"/>
            <a:r>
              <a:rPr lang="en-US" dirty="0"/>
              <a:t>Science Overview</a:t>
            </a:r>
          </a:p>
          <a:p>
            <a:pPr lvl="1"/>
            <a:r>
              <a:rPr lang="en-US" dirty="0"/>
              <a:t>Resources (images and multimedia, documents, newsroom, and press releases)</a:t>
            </a:r>
          </a:p>
          <a:p>
            <a:r>
              <a:rPr lang="en-US" dirty="0"/>
              <a:t>Roman at IPAC</a:t>
            </a:r>
          </a:p>
          <a:p>
            <a:pPr lvl="1"/>
            <a:r>
              <a:rPr lang="en-US" dirty="0">
                <a:hlinkClick r:id="rId4"/>
              </a:rPr>
              <a:t>https://roman.ipac.caltech.edu</a:t>
            </a:r>
            <a:endParaRPr lang="en-US" dirty="0"/>
          </a:p>
          <a:p>
            <a:pPr lvl="1"/>
            <a:r>
              <a:rPr lang="en-US" dirty="0"/>
              <a:t>Science Overview</a:t>
            </a:r>
          </a:p>
          <a:p>
            <a:pPr lvl="1"/>
            <a:r>
              <a:rPr lang="en-US" dirty="0"/>
              <a:t>Documentation</a:t>
            </a:r>
          </a:p>
          <a:p>
            <a:pPr lvl="1"/>
            <a:r>
              <a:rPr lang="en-US" dirty="0"/>
              <a:t>Simulations (both WFI and CGI)</a:t>
            </a:r>
          </a:p>
          <a:p>
            <a:pPr lvl="1"/>
            <a:r>
              <a:rPr lang="en-US" dirty="0"/>
              <a:t>Community Engagement (</a:t>
            </a:r>
            <a:r>
              <a:rPr lang="en-US" dirty="0">
                <a:solidFill>
                  <a:schemeClr val="tx1"/>
                </a:solidFill>
              </a:rPr>
              <a:t>including Workshops, Meetings and Talks and Preparatory Science</a:t>
            </a:r>
            <a:r>
              <a:rPr lang="en-US" dirty="0"/>
              <a:t>)</a:t>
            </a:r>
          </a:p>
          <a:p>
            <a:pPr lvl="1"/>
            <a:r>
              <a:rPr lang="en-US" dirty="0"/>
              <a:t>Publications</a:t>
            </a:r>
          </a:p>
          <a:p>
            <a:pPr lvl="1"/>
            <a:endParaRPr lang="en-US" dirty="0"/>
          </a:p>
          <a:p>
            <a:pPr lvl="1"/>
            <a:endParaRPr lang="en-US" dirty="0"/>
          </a:p>
          <a:p>
            <a:pPr marL="342900" lvl="1" indent="0">
              <a:buNone/>
            </a:pPr>
            <a:endParaRPr lang="en-US" dirty="0"/>
          </a:p>
        </p:txBody>
      </p:sp>
      <p:sp>
        <p:nvSpPr>
          <p:cNvPr id="2" name="Title 1">
            <a:extLst>
              <a:ext uri="{FF2B5EF4-FFF2-40B4-BE49-F238E27FC236}">
                <a16:creationId xmlns:a16="http://schemas.microsoft.com/office/drawing/2014/main" id="{BBF0A3F6-3F98-B942-9EC1-2D60C4996856}"/>
              </a:ext>
            </a:extLst>
          </p:cNvPr>
          <p:cNvSpPr>
            <a:spLocks noGrp="1"/>
          </p:cNvSpPr>
          <p:nvPr>
            <p:ph type="title"/>
          </p:nvPr>
        </p:nvSpPr>
        <p:spPr/>
        <p:txBody>
          <a:bodyPr>
            <a:noAutofit/>
          </a:bodyPr>
          <a:lstStyle/>
          <a:p>
            <a:r>
              <a:rPr lang="en-US" sz="2700" dirty="0"/>
              <a:t>Web Resources</a:t>
            </a:r>
          </a:p>
        </p:txBody>
      </p:sp>
    </p:spTree>
    <p:extLst>
      <p:ext uri="{BB962C8B-B14F-4D97-AF65-F5344CB8AC3E}">
        <p14:creationId xmlns:p14="http://schemas.microsoft.com/office/powerpoint/2010/main" val="3847641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6620080-4313-7A49-9009-9DDF8B9DEAAE}"/>
              </a:ext>
            </a:extLst>
          </p:cNvPr>
          <p:cNvSpPr>
            <a:spLocks noGrp="1"/>
          </p:cNvSpPr>
          <p:nvPr>
            <p:ph idx="1"/>
          </p:nvPr>
        </p:nvSpPr>
        <p:spPr/>
        <p:txBody>
          <a:bodyPr/>
          <a:lstStyle/>
          <a:p>
            <a:endParaRPr lang="en-US"/>
          </a:p>
        </p:txBody>
      </p:sp>
      <p:sp>
        <p:nvSpPr>
          <p:cNvPr id="2" name="Title 1"/>
          <p:cNvSpPr>
            <a:spLocks noGrp="1"/>
          </p:cNvSpPr>
          <p:nvPr>
            <p:ph type="title"/>
          </p:nvPr>
        </p:nvSpPr>
        <p:spPr>
          <a:xfrm>
            <a:off x="823030" y="1"/>
            <a:ext cx="6127353" cy="617273"/>
          </a:xfrm>
        </p:spPr>
        <p:txBody>
          <a:bodyPr>
            <a:noAutofit/>
          </a:bodyPr>
          <a:lstStyle/>
          <a:p>
            <a:r>
              <a:rPr lang="en-US" sz="1500" dirty="0"/>
              <a:t>Required &amp; Predicted CGI Performance in the Context of Existing Astronomy Capabilities</a:t>
            </a:r>
          </a:p>
        </p:txBody>
      </p:sp>
      <p:sp>
        <p:nvSpPr>
          <p:cNvPr id="7" name="TextBox 6">
            <a:extLst>
              <a:ext uri="{FF2B5EF4-FFF2-40B4-BE49-F238E27FC236}">
                <a16:creationId xmlns:a16="http://schemas.microsoft.com/office/drawing/2014/main" id="{D9A59CF1-FDD7-1441-AFA4-FEC20672A0DE}"/>
              </a:ext>
            </a:extLst>
          </p:cNvPr>
          <p:cNvSpPr txBox="1"/>
          <p:nvPr/>
        </p:nvSpPr>
        <p:spPr>
          <a:xfrm>
            <a:off x="4904343" y="1200151"/>
            <a:ext cx="3782456" cy="2800767"/>
          </a:xfrm>
          <a:prstGeom prst="rect">
            <a:avLst/>
          </a:prstGeom>
          <a:noFill/>
        </p:spPr>
        <p:txBody>
          <a:bodyPr wrap="square" rtlCol="0">
            <a:spAutoFit/>
          </a:bodyPr>
          <a:lstStyle/>
          <a:p>
            <a:r>
              <a:rPr lang="en-US" sz="1600" dirty="0"/>
              <a:t>Instrument performance requirements and current-best-estimated performance are based on laboratory demonstrations and model predictions, as of November 11, 2020.  Laboratory demonstrations and model refinements are ongoing.</a:t>
            </a:r>
          </a:p>
          <a:p>
            <a:endParaRPr lang="en-US" sz="1600" dirty="0"/>
          </a:p>
          <a:p>
            <a:r>
              <a:rPr lang="en-US" sz="1600" dirty="0"/>
              <a:t>See V. Bailey, </a:t>
            </a:r>
            <a:r>
              <a:rPr lang="en-US" sz="1600" dirty="0">
                <a:hlinkClick r:id="rId3"/>
              </a:rPr>
              <a:t>https://github.com/nasavbailey/DI-flux-ratio-plot</a:t>
            </a:r>
            <a:r>
              <a:rPr lang="en-US" sz="1600" dirty="0"/>
              <a:t> for a detailed description of this plot. </a:t>
            </a:r>
          </a:p>
        </p:txBody>
      </p:sp>
      <p:pic>
        <p:nvPicPr>
          <p:cNvPr id="9" name="Picture 8">
            <a:extLst>
              <a:ext uri="{FF2B5EF4-FFF2-40B4-BE49-F238E27FC236}">
                <a16:creationId xmlns:a16="http://schemas.microsoft.com/office/drawing/2014/main" id="{EA641559-9B3D-3E4D-9666-F7525D4F788D}"/>
              </a:ext>
            </a:extLst>
          </p:cNvPr>
          <p:cNvPicPr>
            <a:picLocks noChangeAspect="1"/>
          </p:cNvPicPr>
          <p:nvPr/>
        </p:nvPicPr>
        <p:blipFill>
          <a:blip r:embed="rId4"/>
          <a:stretch>
            <a:fillRect/>
          </a:stretch>
        </p:blipFill>
        <p:spPr>
          <a:xfrm>
            <a:off x="0" y="691679"/>
            <a:ext cx="4904343" cy="4149828"/>
          </a:xfrm>
          <a:prstGeom prst="rect">
            <a:avLst/>
          </a:prstGeom>
        </p:spPr>
      </p:pic>
    </p:spTree>
    <p:extLst>
      <p:ext uri="{BB962C8B-B14F-4D97-AF65-F5344CB8AC3E}">
        <p14:creationId xmlns:p14="http://schemas.microsoft.com/office/powerpoint/2010/main" val="1263494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E510D9-CAFA-504D-AF52-7F6BF9A145A6}"/>
              </a:ext>
            </a:extLst>
          </p:cNvPr>
          <p:cNvSpPr>
            <a:spLocks noGrp="1"/>
          </p:cNvSpPr>
          <p:nvPr>
            <p:ph type="sldNum" sz="quarter" idx="12"/>
          </p:nvPr>
        </p:nvSpPr>
        <p:spPr>
          <a:xfrm>
            <a:off x="9127110" y="655586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77E7F6F-1849-3E4F-AFAB-FBA1DA17FD12}" type="slidenum">
              <a:rPr lang="en-US" smtClean="0"/>
              <a:pPr/>
              <a:t>4</a:t>
            </a:fld>
            <a:endParaRPr lang="en-US" dirty="0"/>
          </a:p>
        </p:txBody>
      </p:sp>
      <p:sp>
        <p:nvSpPr>
          <p:cNvPr id="3" name="Content Placeholder 2">
            <a:extLst>
              <a:ext uri="{FF2B5EF4-FFF2-40B4-BE49-F238E27FC236}">
                <a16:creationId xmlns:a16="http://schemas.microsoft.com/office/drawing/2014/main" id="{B17DBB4B-25CA-7E4A-9485-73311E7D9A88}"/>
              </a:ext>
            </a:extLst>
          </p:cNvPr>
          <p:cNvSpPr>
            <a:spLocks noGrp="1"/>
          </p:cNvSpPr>
          <p:nvPr>
            <p:ph type="body" sz="quarter" idx="4294967295"/>
          </p:nvPr>
        </p:nvSpPr>
        <p:spPr>
          <a:xfrm>
            <a:off x="1304608" y="1463463"/>
            <a:ext cx="5734050" cy="1887140"/>
          </a:xfrm>
        </p:spPr>
        <p:txBody>
          <a:bodyPr>
            <a:normAutofit lnSpcReduction="10000"/>
          </a:bodyPr>
          <a:lstStyle/>
          <a:p>
            <a:r>
              <a:rPr lang="en-US" b="1" dirty="0">
                <a:solidFill>
                  <a:srgbClr val="7030A0"/>
                </a:solidFill>
              </a:rPr>
              <a:t>Feb 2020: Entered implementation phase (Phase C)</a:t>
            </a:r>
          </a:p>
          <a:p>
            <a:r>
              <a:rPr lang="en-US" b="1" dirty="0">
                <a:solidFill>
                  <a:srgbClr val="955DC0"/>
                </a:solidFill>
              </a:rPr>
              <a:t>Q3 2023: Instrument delivery to payload integration &amp; test</a:t>
            </a:r>
          </a:p>
          <a:p>
            <a:r>
              <a:rPr lang="en-US" b="1" dirty="0">
                <a:solidFill>
                  <a:srgbClr val="00B0F0"/>
                </a:solidFill>
              </a:rPr>
              <a:t>Q4 2025: Launch</a:t>
            </a:r>
          </a:p>
          <a:p>
            <a:r>
              <a:rPr lang="en-US" b="1" dirty="0">
                <a:solidFill>
                  <a:schemeClr val="accent5">
                    <a:lumMod val="50000"/>
                  </a:schemeClr>
                </a:solidFill>
              </a:rPr>
              <a:t>Commissioning Phase </a:t>
            </a:r>
          </a:p>
          <a:p>
            <a:pPr lvl="1"/>
            <a:r>
              <a:rPr lang="en-US" dirty="0"/>
              <a:t>450 </a:t>
            </a:r>
            <a:r>
              <a:rPr lang="en-US" dirty="0" err="1"/>
              <a:t>hr</a:t>
            </a:r>
            <a:r>
              <a:rPr lang="en-US" dirty="0"/>
              <a:t> in first 90 days after launch</a:t>
            </a:r>
          </a:p>
          <a:p>
            <a:r>
              <a:rPr lang="en-US" b="1" dirty="0">
                <a:solidFill>
                  <a:schemeClr val="accent1"/>
                </a:solidFill>
              </a:rPr>
              <a:t>Technology Demonstration Phase (TDP) </a:t>
            </a:r>
          </a:p>
          <a:p>
            <a:pPr lvl="1"/>
            <a:r>
              <a:rPr lang="en-US" b="1" dirty="0"/>
              <a:t>~2200 </a:t>
            </a:r>
            <a:r>
              <a:rPr lang="en-US" b="1" dirty="0" err="1"/>
              <a:t>hr</a:t>
            </a:r>
            <a:r>
              <a:rPr lang="en-US" b="1" dirty="0"/>
              <a:t> (3 months) baselined </a:t>
            </a:r>
            <a:r>
              <a:rPr lang="en-US" dirty="0"/>
              <a:t>in next 1.5 years of mission </a:t>
            </a:r>
          </a:p>
        </p:txBody>
      </p:sp>
      <p:sp>
        <p:nvSpPr>
          <p:cNvPr id="25" name="Rectangle 24">
            <a:extLst>
              <a:ext uri="{FF2B5EF4-FFF2-40B4-BE49-F238E27FC236}">
                <a16:creationId xmlns:a16="http://schemas.microsoft.com/office/drawing/2014/main" id="{2B65C903-1252-1A4C-8048-B4971776554C}"/>
              </a:ext>
            </a:extLst>
          </p:cNvPr>
          <p:cNvSpPr/>
          <p:nvPr/>
        </p:nvSpPr>
        <p:spPr>
          <a:xfrm>
            <a:off x="3081874" y="1177855"/>
            <a:ext cx="575799" cy="323165"/>
          </a:xfrm>
          <a:prstGeom prst="rect">
            <a:avLst/>
          </a:prstGeom>
        </p:spPr>
        <p:txBody>
          <a:bodyPr wrap="none">
            <a:spAutoFit/>
          </a:bodyPr>
          <a:lstStyle/>
          <a:p>
            <a:r>
              <a:rPr lang="en-US" sz="1500" b="1" dirty="0">
                <a:solidFill>
                  <a:srgbClr val="955DC0"/>
                </a:solidFill>
              </a:rPr>
              <a:t>2023</a:t>
            </a:r>
          </a:p>
        </p:txBody>
      </p:sp>
      <p:cxnSp>
        <p:nvCxnSpPr>
          <p:cNvPr id="26" name="Straight Connector 25">
            <a:extLst>
              <a:ext uri="{FF2B5EF4-FFF2-40B4-BE49-F238E27FC236}">
                <a16:creationId xmlns:a16="http://schemas.microsoft.com/office/drawing/2014/main" id="{A096D980-E2B5-534C-952A-656E38DBB69F}"/>
              </a:ext>
            </a:extLst>
          </p:cNvPr>
          <p:cNvCxnSpPr/>
          <p:nvPr/>
        </p:nvCxnSpPr>
        <p:spPr>
          <a:xfrm>
            <a:off x="3344204" y="833022"/>
            <a:ext cx="0" cy="375197"/>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D36D70DF-0CBD-AF45-B2C5-DF5F3548078F}"/>
              </a:ext>
            </a:extLst>
          </p:cNvPr>
          <p:cNvCxnSpPr/>
          <p:nvPr/>
        </p:nvCxnSpPr>
        <p:spPr>
          <a:xfrm>
            <a:off x="4182042" y="840397"/>
            <a:ext cx="0" cy="375197"/>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96904B44-D9FE-E34C-B9EA-A92B2F9D5B50}"/>
              </a:ext>
            </a:extLst>
          </p:cNvPr>
          <p:cNvCxnSpPr/>
          <p:nvPr/>
        </p:nvCxnSpPr>
        <p:spPr>
          <a:xfrm>
            <a:off x="4946415" y="840397"/>
            <a:ext cx="0" cy="375197"/>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F5247617-67D6-2E48-8D30-78DAD5FACF60}"/>
              </a:ext>
            </a:extLst>
          </p:cNvPr>
          <p:cNvCxnSpPr/>
          <p:nvPr/>
        </p:nvCxnSpPr>
        <p:spPr>
          <a:xfrm>
            <a:off x="5710788" y="840397"/>
            <a:ext cx="0" cy="375197"/>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2E59A913-EE86-5F49-8F14-9D73288DAAEF}"/>
              </a:ext>
            </a:extLst>
          </p:cNvPr>
          <p:cNvCxnSpPr/>
          <p:nvPr/>
        </p:nvCxnSpPr>
        <p:spPr>
          <a:xfrm>
            <a:off x="6475160" y="840397"/>
            <a:ext cx="0" cy="375197"/>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E41BB62C-2A84-2B4F-AC3C-407DFDB512F1}"/>
              </a:ext>
            </a:extLst>
          </p:cNvPr>
          <p:cNvCxnSpPr/>
          <p:nvPr/>
        </p:nvCxnSpPr>
        <p:spPr>
          <a:xfrm>
            <a:off x="7239534" y="840397"/>
            <a:ext cx="0" cy="375197"/>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07D85B94-2E27-6543-B12A-81125533CBA6}"/>
              </a:ext>
            </a:extLst>
          </p:cNvPr>
          <p:cNvCxnSpPr/>
          <p:nvPr/>
        </p:nvCxnSpPr>
        <p:spPr>
          <a:xfrm>
            <a:off x="8003906" y="840397"/>
            <a:ext cx="0" cy="375197"/>
          </a:xfrm>
          <a:prstGeom prst="line">
            <a:avLst/>
          </a:prstGeom>
        </p:spPr>
        <p:style>
          <a:lnRef idx="3">
            <a:schemeClr val="dk1"/>
          </a:lnRef>
          <a:fillRef idx="0">
            <a:schemeClr val="dk1"/>
          </a:fillRef>
          <a:effectRef idx="2">
            <a:schemeClr val="dk1"/>
          </a:effectRef>
          <a:fontRef idx="minor">
            <a:schemeClr val="tx1"/>
          </a:fontRef>
        </p:style>
      </p:cxnSp>
      <p:sp>
        <p:nvSpPr>
          <p:cNvPr id="18" name="Rectangle 17">
            <a:extLst>
              <a:ext uri="{FF2B5EF4-FFF2-40B4-BE49-F238E27FC236}">
                <a16:creationId xmlns:a16="http://schemas.microsoft.com/office/drawing/2014/main" id="{C91D67F0-C538-4A48-BDEA-4B696BA3674B}"/>
              </a:ext>
            </a:extLst>
          </p:cNvPr>
          <p:cNvSpPr/>
          <p:nvPr/>
        </p:nvSpPr>
        <p:spPr>
          <a:xfrm>
            <a:off x="4195831" y="902733"/>
            <a:ext cx="154415" cy="246558"/>
          </a:xfrm>
          <a:prstGeom prst="rect">
            <a:avLst/>
          </a:prstGeom>
          <a:solidFill>
            <a:schemeClr val="accent5">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t>C</a:t>
            </a:r>
          </a:p>
        </p:txBody>
      </p:sp>
      <p:sp>
        <p:nvSpPr>
          <p:cNvPr id="21" name="Rectangle 20">
            <a:extLst>
              <a:ext uri="{FF2B5EF4-FFF2-40B4-BE49-F238E27FC236}">
                <a16:creationId xmlns:a16="http://schemas.microsoft.com/office/drawing/2014/main" id="{57620AF4-76DE-704B-A1AC-F038B2F0E27A}"/>
              </a:ext>
            </a:extLst>
          </p:cNvPr>
          <p:cNvSpPr/>
          <p:nvPr/>
        </p:nvSpPr>
        <p:spPr>
          <a:xfrm>
            <a:off x="3787986" y="1173878"/>
            <a:ext cx="848309" cy="323165"/>
          </a:xfrm>
          <a:prstGeom prst="rect">
            <a:avLst/>
          </a:prstGeom>
        </p:spPr>
        <p:txBody>
          <a:bodyPr wrap="none">
            <a:spAutoFit/>
          </a:bodyPr>
          <a:lstStyle/>
          <a:p>
            <a:pPr algn="ctr"/>
            <a:r>
              <a:rPr lang="en-US" sz="1500" b="1" dirty="0">
                <a:solidFill>
                  <a:srgbClr val="00B0F0"/>
                </a:solidFill>
              </a:rPr>
              <a:t>Q4 2025</a:t>
            </a:r>
          </a:p>
        </p:txBody>
      </p:sp>
      <p:sp>
        <p:nvSpPr>
          <p:cNvPr id="19" name="Rectangle 18">
            <a:extLst>
              <a:ext uri="{FF2B5EF4-FFF2-40B4-BE49-F238E27FC236}">
                <a16:creationId xmlns:a16="http://schemas.microsoft.com/office/drawing/2014/main" id="{A3B4CAB7-92EF-B144-B6D3-AD0D954E2F36}"/>
              </a:ext>
            </a:extLst>
          </p:cNvPr>
          <p:cNvSpPr/>
          <p:nvPr/>
        </p:nvSpPr>
        <p:spPr>
          <a:xfrm>
            <a:off x="7547144" y="1173878"/>
            <a:ext cx="749179" cy="323165"/>
          </a:xfrm>
          <a:prstGeom prst="rect">
            <a:avLst/>
          </a:prstGeom>
        </p:spPr>
        <p:txBody>
          <a:bodyPr wrap="none">
            <a:spAutoFit/>
          </a:bodyPr>
          <a:lstStyle/>
          <a:p>
            <a:r>
              <a:rPr lang="en-US" sz="1500" b="1" dirty="0"/>
              <a:t>5 years</a:t>
            </a:r>
          </a:p>
        </p:txBody>
      </p:sp>
      <p:sp>
        <p:nvSpPr>
          <p:cNvPr id="4" name="Rectangle 3">
            <a:extLst>
              <a:ext uri="{FF2B5EF4-FFF2-40B4-BE49-F238E27FC236}">
                <a16:creationId xmlns:a16="http://schemas.microsoft.com/office/drawing/2014/main" id="{8AB067A0-05D0-D849-8776-AE6F7F35FDED}"/>
              </a:ext>
            </a:extLst>
          </p:cNvPr>
          <p:cNvSpPr/>
          <p:nvPr/>
        </p:nvSpPr>
        <p:spPr>
          <a:xfrm>
            <a:off x="4350247" y="902733"/>
            <a:ext cx="989622" cy="246558"/>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t>TDP</a:t>
            </a:r>
          </a:p>
        </p:txBody>
      </p:sp>
      <p:sp>
        <p:nvSpPr>
          <p:cNvPr id="34" name="Rectangle 33">
            <a:extLst>
              <a:ext uri="{FF2B5EF4-FFF2-40B4-BE49-F238E27FC236}">
                <a16:creationId xmlns:a16="http://schemas.microsoft.com/office/drawing/2014/main" id="{F14694A5-0036-FC44-A021-56F0966DA05F}"/>
              </a:ext>
            </a:extLst>
          </p:cNvPr>
          <p:cNvSpPr/>
          <p:nvPr/>
        </p:nvSpPr>
        <p:spPr>
          <a:xfrm>
            <a:off x="823832" y="1215729"/>
            <a:ext cx="616483" cy="323165"/>
          </a:xfrm>
          <a:prstGeom prst="rect">
            <a:avLst/>
          </a:prstGeom>
        </p:spPr>
        <p:txBody>
          <a:bodyPr wrap="square">
            <a:spAutoFit/>
          </a:bodyPr>
          <a:lstStyle/>
          <a:p>
            <a:pPr algn="ctr"/>
            <a:r>
              <a:rPr lang="en-US" sz="1500" b="1" dirty="0"/>
              <a:t>2020</a:t>
            </a:r>
          </a:p>
        </p:txBody>
      </p:sp>
      <p:sp>
        <p:nvSpPr>
          <p:cNvPr id="9" name="TextBox 8">
            <a:extLst>
              <a:ext uri="{FF2B5EF4-FFF2-40B4-BE49-F238E27FC236}">
                <a16:creationId xmlns:a16="http://schemas.microsoft.com/office/drawing/2014/main" id="{78C6E98D-16B4-1D4E-AE86-29ACD1D732CE}"/>
              </a:ext>
            </a:extLst>
          </p:cNvPr>
          <p:cNvSpPr txBox="1"/>
          <p:nvPr/>
        </p:nvSpPr>
        <p:spPr>
          <a:xfrm>
            <a:off x="3821373" y="589878"/>
            <a:ext cx="748924" cy="323165"/>
          </a:xfrm>
          <a:prstGeom prst="rect">
            <a:avLst/>
          </a:prstGeom>
          <a:noFill/>
        </p:spPr>
        <p:txBody>
          <a:bodyPr wrap="none" rtlCol="0">
            <a:spAutoFit/>
          </a:bodyPr>
          <a:lstStyle/>
          <a:p>
            <a:pPr algn="ctr"/>
            <a:r>
              <a:rPr lang="en-US" sz="1500" b="1" dirty="0">
                <a:solidFill>
                  <a:srgbClr val="00B0F0"/>
                </a:solidFill>
              </a:rPr>
              <a:t>Launch</a:t>
            </a:r>
          </a:p>
        </p:txBody>
      </p:sp>
      <p:sp>
        <p:nvSpPr>
          <p:cNvPr id="27" name="TextBox 26">
            <a:extLst>
              <a:ext uri="{FF2B5EF4-FFF2-40B4-BE49-F238E27FC236}">
                <a16:creationId xmlns:a16="http://schemas.microsoft.com/office/drawing/2014/main" id="{5AEAD65A-2507-5E4F-BD8A-FA05751A4CDC}"/>
              </a:ext>
            </a:extLst>
          </p:cNvPr>
          <p:cNvSpPr txBox="1"/>
          <p:nvPr/>
        </p:nvSpPr>
        <p:spPr>
          <a:xfrm>
            <a:off x="2781742" y="601878"/>
            <a:ext cx="1124924" cy="553998"/>
          </a:xfrm>
          <a:prstGeom prst="rect">
            <a:avLst/>
          </a:prstGeom>
          <a:noFill/>
        </p:spPr>
        <p:txBody>
          <a:bodyPr wrap="square" rtlCol="0">
            <a:spAutoFit/>
          </a:bodyPr>
          <a:lstStyle/>
          <a:p>
            <a:pPr algn="ctr"/>
            <a:r>
              <a:rPr lang="en-US" sz="1500" b="1" dirty="0">
                <a:solidFill>
                  <a:srgbClr val="955DC0"/>
                </a:solidFill>
              </a:rPr>
              <a:t>CGI Delivery</a:t>
            </a:r>
          </a:p>
        </p:txBody>
      </p:sp>
      <p:grpSp>
        <p:nvGrpSpPr>
          <p:cNvPr id="23" name="Group 22">
            <a:extLst>
              <a:ext uri="{FF2B5EF4-FFF2-40B4-BE49-F238E27FC236}">
                <a16:creationId xmlns:a16="http://schemas.microsoft.com/office/drawing/2014/main" id="{D6DFF44D-A274-5B4A-8E79-87C29C2C3668}"/>
              </a:ext>
            </a:extLst>
          </p:cNvPr>
          <p:cNvGrpSpPr/>
          <p:nvPr/>
        </p:nvGrpSpPr>
        <p:grpSpPr>
          <a:xfrm>
            <a:off x="1304608" y="903018"/>
            <a:ext cx="6699287" cy="3873886"/>
            <a:chOff x="169311" y="1548849"/>
            <a:chExt cx="8932382" cy="5165182"/>
          </a:xfrm>
        </p:grpSpPr>
        <p:sp>
          <p:nvSpPr>
            <p:cNvPr id="20" name="Rectangle 19">
              <a:extLst>
                <a:ext uri="{FF2B5EF4-FFF2-40B4-BE49-F238E27FC236}">
                  <a16:creationId xmlns:a16="http://schemas.microsoft.com/office/drawing/2014/main" id="{680D4D08-7766-1947-973A-8D764C9D9C29}"/>
                </a:ext>
              </a:extLst>
            </p:cNvPr>
            <p:cNvSpPr/>
            <p:nvPr/>
          </p:nvSpPr>
          <p:spPr>
            <a:xfrm>
              <a:off x="5546812" y="1548849"/>
              <a:ext cx="3554881" cy="328744"/>
            </a:xfrm>
            <a:prstGeom prst="rect">
              <a:avLst/>
            </a:prstGeom>
            <a:solidFill>
              <a:srgbClr val="48B0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t>Science phase? </a:t>
              </a:r>
            </a:p>
          </p:txBody>
        </p:sp>
        <p:sp>
          <p:nvSpPr>
            <p:cNvPr id="22" name="Rectangle 21">
              <a:extLst>
                <a:ext uri="{FF2B5EF4-FFF2-40B4-BE49-F238E27FC236}">
                  <a16:creationId xmlns:a16="http://schemas.microsoft.com/office/drawing/2014/main" id="{6122454B-74D1-AB44-B66B-FD56CEFC37E2}"/>
                </a:ext>
              </a:extLst>
            </p:cNvPr>
            <p:cNvSpPr/>
            <p:nvPr/>
          </p:nvSpPr>
          <p:spPr>
            <a:xfrm>
              <a:off x="169311" y="4725452"/>
              <a:ext cx="8227113" cy="1988579"/>
            </a:xfrm>
            <a:prstGeom prst="rect">
              <a:avLst/>
            </a:prstGeom>
          </p:spPr>
          <p:txBody>
            <a:bodyPr wrap="square">
              <a:spAutoFit/>
            </a:bodyPr>
            <a:lstStyle/>
            <a:p>
              <a:pPr marL="171442" indent="-171442" defTabSz="685766">
                <a:lnSpc>
                  <a:spcPct val="90000"/>
                </a:lnSpc>
                <a:spcBef>
                  <a:spcPts val="750"/>
                </a:spcBef>
                <a:buFont typeface="Arial" panose="020B0604020202020204" pitchFamily="34" charset="0"/>
                <a:buChar char="•"/>
              </a:pPr>
              <a:r>
                <a:rPr lang="en-US" sz="1500" b="1" dirty="0">
                  <a:solidFill>
                    <a:srgbClr val="358267"/>
                  </a:solidFill>
                </a:rPr>
                <a:t>If TDP successful, potential science phase</a:t>
              </a:r>
            </a:p>
            <a:p>
              <a:pPr marL="514325" lvl="1" indent="-171442" defTabSz="685766">
                <a:lnSpc>
                  <a:spcPct val="90000"/>
                </a:lnSpc>
                <a:spcBef>
                  <a:spcPts val="375"/>
                </a:spcBef>
                <a:buFont typeface="Arial" panose="020B0604020202020204" pitchFamily="34" charset="0"/>
                <a:buChar char="•"/>
              </a:pPr>
              <a:r>
                <a:rPr lang="en-US" sz="1350" dirty="0">
                  <a:solidFill>
                    <a:prstClr val="black"/>
                  </a:solidFill>
                </a:rPr>
                <a:t>10-25% of remainder of 5 year mission</a:t>
              </a:r>
            </a:p>
            <a:p>
              <a:pPr marL="514325" lvl="1" indent="-171442" defTabSz="685766">
                <a:lnSpc>
                  <a:spcPct val="90000"/>
                </a:lnSpc>
                <a:spcBef>
                  <a:spcPts val="375"/>
                </a:spcBef>
                <a:buFont typeface="Arial" panose="020B0604020202020204" pitchFamily="34" charset="0"/>
                <a:buChar char="•"/>
              </a:pPr>
              <a:r>
                <a:rPr lang="en-US" sz="1350" dirty="0">
                  <a:solidFill>
                    <a:prstClr val="black"/>
                  </a:solidFill>
                </a:rPr>
                <a:t>Commission unofficial observing modes (</a:t>
              </a:r>
              <a:r>
                <a:rPr lang="en-US" sz="1350" dirty="0" err="1">
                  <a:solidFill>
                    <a:prstClr val="black"/>
                  </a:solidFill>
                </a:rPr>
                <a:t>add’l</a:t>
              </a:r>
              <a:r>
                <a:rPr lang="en-US" sz="1350" dirty="0">
                  <a:solidFill>
                    <a:prstClr val="black"/>
                  </a:solidFill>
                </a:rPr>
                <a:t> </a:t>
              </a:r>
              <a:r>
                <a:rPr lang="en-US" sz="1350" dirty="0" err="1">
                  <a:solidFill>
                    <a:prstClr val="black"/>
                  </a:solidFill>
                </a:rPr>
                <a:t>mask+filter</a:t>
              </a:r>
              <a:r>
                <a:rPr lang="en-US" sz="1350" dirty="0">
                  <a:solidFill>
                    <a:prstClr val="black"/>
                  </a:solidFill>
                </a:rPr>
                <a:t> combo’s) </a:t>
              </a:r>
            </a:p>
            <a:p>
              <a:pPr marL="514325" lvl="1" indent="-171442" defTabSz="685766">
                <a:lnSpc>
                  <a:spcPct val="90000"/>
                </a:lnSpc>
                <a:spcBef>
                  <a:spcPts val="375"/>
                </a:spcBef>
                <a:buFont typeface="Arial" panose="020B0604020202020204" pitchFamily="34" charset="0"/>
                <a:buChar char="•"/>
              </a:pPr>
              <a:r>
                <a:rPr lang="en-US" sz="1350" dirty="0">
                  <a:solidFill>
                    <a:prstClr val="black"/>
                  </a:solidFill>
                </a:rPr>
                <a:t>Support community engagement</a:t>
              </a:r>
            </a:p>
            <a:p>
              <a:pPr marL="514325" lvl="1" indent="-171442" defTabSz="685766">
                <a:lnSpc>
                  <a:spcPct val="90000"/>
                </a:lnSpc>
                <a:spcBef>
                  <a:spcPts val="375"/>
                </a:spcBef>
                <a:buFont typeface="Arial" panose="020B0604020202020204" pitchFamily="34" charset="0"/>
                <a:buChar char="•"/>
              </a:pPr>
              <a:r>
                <a:rPr lang="en-US" sz="1350" dirty="0">
                  <a:solidFill>
                    <a:srgbClr val="9C003C"/>
                  </a:solidFill>
                </a:rPr>
                <a:t>Not guaranteed: would require additional resources</a:t>
              </a:r>
            </a:p>
            <a:p>
              <a:pPr marL="514325" lvl="1" indent="-171442" defTabSz="685766">
                <a:lnSpc>
                  <a:spcPct val="90000"/>
                </a:lnSpc>
                <a:spcBef>
                  <a:spcPts val="375"/>
                </a:spcBef>
                <a:buFont typeface="Arial" panose="020B0604020202020204" pitchFamily="34" charset="0"/>
                <a:buChar char="•"/>
              </a:pPr>
              <a:r>
                <a:rPr lang="en-US" sz="1350" dirty="0" err="1">
                  <a:solidFill>
                    <a:prstClr val="black"/>
                  </a:solidFill>
                </a:rPr>
                <a:t>Starshade</a:t>
              </a:r>
              <a:r>
                <a:rPr lang="en-US" sz="1350" dirty="0">
                  <a:solidFill>
                    <a:prstClr val="black"/>
                  </a:solidFill>
                </a:rPr>
                <a:t> rendezvous, if selected</a:t>
              </a:r>
            </a:p>
          </p:txBody>
        </p:sp>
      </p:grpSp>
      <p:sp>
        <p:nvSpPr>
          <p:cNvPr id="10" name="TextBox 9">
            <a:extLst>
              <a:ext uri="{FF2B5EF4-FFF2-40B4-BE49-F238E27FC236}">
                <a16:creationId xmlns:a16="http://schemas.microsoft.com/office/drawing/2014/main" id="{DA59CAB3-5ECB-6C49-94A0-613AA5ACE0B6}"/>
              </a:ext>
            </a:extLst>
          </p:cNvPr>
          <p:cNvSpPr txBox="1"/>
          <p:nvPr/>
        </p:nvSpPr>
        <p:spPr>
          <a:xfrm>
            <a:off x="2274425" y="199512"/>
            <a:ext cx="3063306"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dirty="0"/>
              <a:t>CGI Community Participation Program</a:t>
            </a:r>
          </a:p>
        </p:txBody>
      </p:sp>
      <p:cxnSp>
        <p:nvCxnSpPr>
          <p:cNvPr id="35" name="Straight Connector 34">
            <a:extLst>
              <a:ext uri="{FF2B5EF4-FFF2-40B4-BE49-F238E27FC236}">
                <a16:creationId xmlns:a16="http://schemas.microsoft.com/office/drawing/2014/main" id="{91A78C94-B398-624F-86DB-EBBF9FED0818}"/>
              </a:ext>
            </a:extLst>
          </p:cNvPr>
          <p:cNvCxnSpPr/>
          <p:nvPr/>
        </p:nvCxnSpPr>
        <p:spPr>
          <a:xfrm>
            <a:off x="1136898" y="840397"/>
            <a:ext cx="0" cy="375197"/>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a:extLst>
              <a:ext uri="{FF2B5EF4-FFF2-40B4-BE49-F238E27FC236}">
                <a16:creationId xmlns:a16="http://schemas.microsoft.com/office/drawing/2014/main" id="{295BC979-195D-F048-B480-A9710CA786AA}"/>
              </a:ext>
            </a:extLst>
          </p:cNvPr>
          <p:cNvCxnSpPr/>
          <p:nvPr/>
        </p:nvCxnSpPr>
        <p:spPr>
          <a:xfrm>
            <a:off x="1901271" y="840397"/>
            <a:ext cx="0" cy="375197"/>
          </a:xfrm>
          <a:prstGeom prst="line">
            <a:avLst/>
          </a:prstGeom>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97B93E1A-EC31-0D4E-8616-F1FA671A3EDF}"/>
              </a:ext>
            </a:extLst>
          </p:cNvPr>
          <p:cNvCxnSpPr/>
          <p:nvPr/>
        </p:nvCxnSpPr>
        <p:spPr>
          <a:xfrm>
            <a:off x="2665643" y="840397"/>
            <a:ext cx="0" cy="375197"/>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6A089D81-12A0-E24F-BCFE-94B059602580}"/>
              </a:ext>
            </a:extLst>
          </p:cNvPr>
          <p:cNvCxnSpPr/>
          <p:nvPr/>
        </p:nvCxnSpPr>
        <p:spPr>
          <a:xfrm>
            <a:off x="3430017" y="840397"/>
            <a:ext cx="0" cy="375197"/>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DC4460FD-8406-5941-9EC2-23436423C06E}"/>
              </a:ext>
            </a:extLst>
          </p:cNvPr>
          <p:cNvCxnSpPr/>
          <p:nvPr/>
        </p:nvCxnSpPr>
        <p:spPr>
          <a:xfrm>
            <a:off x="4194389" y="840397"/>
            <a:ext cx="0" cy="375197"/>
          </a:xfrm>
          <a:prstGeom prst="line">
            <a:avLst/>
          </a:prstGeom>
        </p:spPr>
        <p:style>
          <a:lnRef idx="3">
            <a:schemeClr val="dk1"/>
          </a:lnRef>
          <a:fillRef idx="0">
            <a:schemeClr val="dk1"/>
          </a:fillRef>
          <a:effectRef idx="2">
            <a:schemeClr val="dk1"/>
          </a:effectRef>
          <a:fontRef idx="minor">
            <a:schemeClr val="tx1"/>
          </a:fontRef>
        </p:style>
      </p:cxnSp>
      <p:sp>
        <p:nvSpPr>
          <p:cNvPr id="33" name="Rectangle 32">
            <a:extLst>
              <a:ext uri="{FF2B5EF4-FFF2-40B4-BE49-F238E27FC236}">
                <a16:creationId xmlns:a16="http://schemas.microsoft.com/office/drawing/2014/main" id="{355294B5-FC5F-3E4D-AC4B-F86A6393B077}"/>
              </a:ext>
            </a:extLst>
          </p:cNvPr>
          <p:cNvSpPr/>
          <p:nvPr/>
        </p:nvSpPr>
        <p:spPr>
          <a:xfrm>
            <a:off x="1241385" y="903321"/>
            <a:ext cx="2936103" cy="246558"/>
          </a:xfrm>
          <a:prstGeom prst="rect">
            <a:avLst/>
          </a:prstGeom>
          <a:solidFill>
            <a:srgbClr val="7030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t>Implementation, integration, test</a:t>
            </a:r>
          </a:p>
        </p:txBody>
      </p:sp>
    </p:spTree>
    <p:extLst>
      <p:ext uri="{BB962C8B-B14F-4D97-AF65-F5344CB8AC3E}">
        <p14:creationId xmlns:p14="http://schemas.microsoft.com/office/powerpoint/2010/main" val="378625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9CB6E6-7185-AE48-83EB-6D8272620A3B}"/>
              </a:ext>
            </a:extLst>
          </p:cNvPr>
          <p:cNvSpPr>
            <a:spLocks noGrp="1"/>
          </p:cNvSpPr>
          <p:nvPr>
            <p:ph idx="1"/>
          </p:nvPr>
        </p:nvSpPr>
        <p:spPr/>
        <p:txBody>
          <a:bodyPr/>
          <a:lstStyle/>
          <a:p>
            <a:r>
              <a:rPr lang="en-US" dirty="0"/>
              <a:t>Self luminous planet image and spectra</a:t>
            </a:r>
          </a:p>
          <a:p>
            <a:r>
              <a:rPr lang="en-US" dirty="0"/>
              <a:t>Reflected light planet image and spectrum</a:t>
            </a:r>
          </a:p>
          <a:p>
            <a:r>
              <a:rPr lang="en-US" dirty="0"/>
              <a:t>Bright debris disk polarimetry</a:t>
            </a:r>
          </a:p>
          <a:p>
            <a:r>
              <a:rPr lang="en-US" dirty="0"/>
              <a:t>Faint debris disk detection</a:t>
            </a:r>
          </a:p>
        </p:txBody>
      </p:sp>
      <p:sp>
        <p:nvSpPr>
          <p:cNvPr id="2" name="Title 1">
            <a:extLst>
              <a:ext uri="{FF2B5EF4-FFF2-40B4-BE49-F238E27FC236}">
                <a16:creationId xmlns:a16="http://schemas.microsoft.com/office/drawing/2014/main" id="{6E340495-A4E5-964C-95FD-391008CA55C9}"/>
              </a:ext>
            </a:extLst>
          </p:cNvPr>
          <p:cNvSpPr>
            <a:spLocks noGrp="1"/>
          </p:cNvSpPr>
          <p:nvPr>
            <p:ph type="title"/>
          </p:nvPr>
        </p:nvSpPr>
        <p:spPr/>
        <p:txBody>
          <a:bodyPr>
            <a:normAutofit fontScale="90000"/>
          </a:bodyPr>
          <a:lstStyle/>
          <a:p>
            <a:r>
              <a:rPr lang="en-US" dirty="0"/>
              <a:t>Potential Technology Demonstration Phase Observations</a:t>
            </a:r>
          </a:p>
        </p:txBody>
      </p:sp>
    </p:spTree>
    <p:extLst>
      <p:ext uri="{BB962C8B-B14F-4D97-AF65-F5344CB8AC3E}">
        <p14:creationId xmlns:p14="http://schemas.microsoft.com/office/powerpoint/2010/main" val="206060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C1FEE438-8F4D-4D72-AB97-AED3C83F7DAE}"/>
              </a:ext>
            </a:extLst>
          </p:cNvPr>
          <p:cNvSpPr/>
          <p:nvPr/>
        </p:nvSpPr>
        <p:spPr>
          <a:xfrm>
            <a:off x="1311408" y="3045892"/>
            <a:ext cx="776669" cy="7765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white"/>
              </a:solidFill>
              <a:latin typeface="Calibri" panose="020F0502020204030204"/>
            </a:endParaRPr>
          </a:p>
        </p:txBody>
      </p:sp>
      <p:pic>
        <p:nvPicPr>
          <p:cNvPr id="36" name="Picture 35">
            <a:extLst>
              <a:ext uri="{FF2B5EF4-FFF2-40B4-BE49-F238E27FC236}">
                <a16:creationId xmlns:a16="http://schemas.microsoft.com/office/drawing/2014/main" id="{06C76B1C-813D-448D-84DB-0A1D024661F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p:blipFill>
        <p:spPr>
          <a:xfrm>
            <a:off x="1301186" y="3040402"/>
            <a:ext cx="807774" cy="807774"/>
          </a:xfrm>
          <a:prstGeom prst="rect">
            <a:avLst/>
          </a:prstGeom>
        </p:spPr>
      </p:pic>
      <p:pic>
        <p:nvPicPr>
          <p:cNvPr id="30" name="Picture 29">
            <a:extLst>
              <a:ext uri="{FF2B5EF4-FFF2-40B4-BE49-F238E27FC236}">
                <a16:creationId xmlns:a16="http://schemas.microsoft.com/office/drawing/2014/main" id="{0D8BFC54-0071-4425-8185-03F2B2335087}"/>
              </a:ext>
            </a:extLst>
          </p:cNvPr>
          <p:cNvPicPr>
            <a:picLocks noChangeAspect="1"/>
          </p:cNvPicPr>
          <p:nvPr/>
        </p:nvPicPr>
        <p:blipFill>
          <a:blip r:embed="rId4">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1301186" y="3040402"/>
            <a:ext cx="807774" cy="807774"/>
          </a:xfrm>
          <a:prstGeom prst="rect">
            <a:avLst/>
          </a:prstGeom>
        </p:spPr>
      </p:pic>
      <p:pic>
        <p:nvPicPr>
          <p:cNvPr id="33" name="Picture 32">
            <a:extLst>
              <a:ext uri="{FF2B5EF4-FFF2-40B4-BE49-F238E27FC236}">
                <a16:creationId xmlns:a16="http://schemas.microsoft.com/office/drawing/2014/main" id="{35AA96B3-3B28-4EEC-9CE9-CFDF77577B90}"/>
              </a:ext>
            </a:extLst>
          </p:cNvPr>
          <p:cNvPicPr>
            <a:picLocks noChangeAspect="1"/>
          </p:cNvPicPr>
          <p:nvPr/>
        </p:nvPicPr>
        <p:blipFill>
          <a:blip r:embed="rId5">
            <a:extLst>
              <a:ext uri="{BEBA8EAE-BF5A-486C-A8C5-ECC9F3942E4B}">
                <a14:imgProps xmlns:a14="http://schemas.microsoft.com/office/drawing/2010/main">
                  <a14:imgLayer r:embed="rId3">
                    <a14:imgEffect>
                      <a14:brightnessContrast bright="30000"/>
                    </a14:imgEffect>
                  </a14:imgLayer>
                </a14:imgProps>
              </a:ext>
            </a:extLst>
          </a:blip>
          <a:stretch>
            <a:fillRect/>
          </a:stretch>
        </p:blipFill>
        <p:spPr>
          <a:xfrm>
            <a:off x="1301186" y="3040402"/>
            <a:ext cx="807774" cy="807774"/>
          </a:xfrm>
          <a:prstGeom prst="rect">
            <a:avLst/>
          </a:prstGeom>
        </p:spPr>
      </p:pic>
      <p:pic>
        <p:nvPicPr>
          <p:cNvPr id="34" name="Picture 33">
            <a:extLst>
              <a:ext uri="{FF2B5EF4-FFF2-40B4-BE49-F238E27FC236}">
                <a16:creationId xmlns:a16="http://schemas.microsoft.com/office/drawing/2014/main" id="{0BA47CF7-E93D-4FDE-B708-7E97535AC5D4}"/>
              </a:ext>
            </a:extLst>
          </p:cNvPr>
          <p:cNvPicPr>
            <a:picLocks noChangeAspect="1"/>
          </p:cNvPicPr>
          <p:nvPr/>
        </p:nvPicPr>
        <p:blipFill>
          <a:blip r:embed="rId6">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301186" y="3040402"/>
            <a:ext cx="807774" cy="807774"/>
          </a:xfrm>
          <a:prstGeom prst="rect">
            <a:avLst/>
          </a:prstGeom>
        </p:spPr>
      </p:pic>
      <p:pic>
        <p:nvPicPr>
          <p:cNvPr id="35" name="Picture 34">
            <a:extLst>
              <a:ext uri="{FF2B5EF4-FFF2-40B4-BE49-F238E27FC236}">
                <a16:creationId xmlns:a16="http://schemas.microsoft.com/office/drawing/2014/main" id="{2DDC6E69-9EA4-401C-9262-BADCBFB0634E}"/>
              </a:ext>
            </a:extLst>
          </p:cNvPr>
          <p:cNvPicPr>
            <a:picLocks noChangeAspect="1"/>
          </p:cNvPicPr>
          <p:nvPr/>
        </p:nvPicPr>
        <p:blipFill>
          <a:blip r:embed="rId7">
            <a:extLst>
              <a:ext uri="{BEBA8EAE-BF5A-486C-A8C5-ECC9F3942E4B}">
                <a14:imgProps xmlns:a14="http://schemas.microsoft.com/office/drawing/2010/main">
                  <a14:imgLayer r:embed="rId3">
                    <a14:imgEffect>
                      <a14:brightnessContrast bright="10000"/>
                    </a14:imgEffect>
                  </a14:imgLayer>
                </a14:imgProps>
              </a:ext>
            </a:extLst>
          </a:blip>
          <a:stretch>
            <a:fillRect/>
          </a:stretch>
        </p:blipFill>
        <p:spPr>
          <a:xfrm>
            <a:off x="1301186" y="3040402"/>
            <a:ext cx="807774" cy="807774"/>
          </a:xfrm>
          <a:prstGeom prst="rect">
            <a:avLst/>
          </a:prstGeom>
        </p:spPr>
      </p:pic>
      <p:pic>
        <p:nvPicPr>
          <p:cNvPr id="37" name="Picture 36">
            <a:extLst>
              <a:ext uri="{FF2B5EF4-FFF2-40B4-BE49-F238E27FC236}">
                <a16:creationId xmlns:a16="http://schemas.microsoft.com/office/drawing/2014/main" id="{22A8F0FA-4098-4AE7-805E-4DE4677B04CD}"/>
              </a:ext>
            </a:extLst>
          </p:cNvPr>
          <p:cNvPicPr>
            <a:picLocks noChangeAspect="1"/>
          </p:cNvPicPr>
          <p:nvPr/>
        </p:nvPicPr>
        <p:blipFill>
          <a:blip r:embed="rId8"/>
          <a:stretch>
            <a:fillRect/>
          </a:stretch>
        </p:blipFill>
        <p:spPr>
          <a:xfrm>
            <a:off x="1301186" y="3040402"/>
            <a:ext cx="807774" cy="807774"/>
          </a:xfrm>
          <a:prstGeom prst="rect">
            <a:avLst/>
          </a:prstGeom>
        </p:spPr>
      </p:pic>
      <p:sp>
        <p:nvSpPr>
          <p:cNvPr id="31" name="Rectangle 30"/>
          <p:cNvSpPr/>
          <p:nvPr/>
        </p:nvSpPr>
        <p:spPr>
          <a:xfrm>
            <a:off x="7009729" y="3031711"/>
            <a:ext cx="776669" cy="7765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white"/>
              </a:solidFill>
              <a:latin typeface="Calibri" panose="020F0502020204030204"/>
            </a:endParaRPr>
          </a:p>
        </p:txBody>
      </p:sp>
      <p:pic>
        <p:nvPicPr>
          <p:cNvPr id="27" name="Picture 26"/>
          <p:cNvPicPr>
            <a:picLocks noChangeAspect="1"/>
          </p:cNvPicPr>
          <p:nvPr/>
        </p:nvPicPr>
        <p:blipFill>
          <a:blip r:embed="rId8"/>
          <a:stretch>
            <a:fillRect/>
          </a:stretch>
        </p:blipFill>
        <p:spPr>
          <a:xfrm>
            <a:off x="6991157" y="3015921"/>
            <a:ext cx="807774" cy="807774"/>
          </a:xfrm>
          <a:prstGeom prst="rect">
            <a:avLst/>
          </a:prstGeom>
        </p:spPr>
      </p:pic>
      <p:sp>
        <p:nvSpPr>
          <p:cNvPr id="21" name="Freeform 20"/>
          <p:cNvSpPr/>
          <p:nvPr/>
        </p:nvSpPr>
        <p:spPr>
          <a:xfrm>
            <a:off x="4484194" y="2353957"/>
            <a:ext cx="1989088" cy="508247"/>
          </a:xfrm>
          <a:custGeom>
            <a:avLst/>
            <a:gdLst>
              <a:gd name="connsiteX0" fmla="*/ 0 w 3536156"/>
              <a:gd name="connsiteY0" fmla="*/ 0 h 903549"/>
              <a:gd name="connsiteX1" fmla="*/ 878681 w 3536156"/>
              <a:gd name="connsiteY1" fmla="*/ 728662 h 903549"/>
              <a:gd name="connsiteX2" fmla="*/ 2471737 w 3536156"/>
              <a:gd name="connsiteY2" fmla="*/ 871537 h 903549"/>
              <a:gd name="connsiteX3" fmla="*/ 3536156 w 3536156"/>
              <a:gd name="connsiteY3" fmla="*/ 250031 h 903549"/>
            </a:gdLst>
            <a:ahLst/>
            <a:cxnLst>
              <a:cxn ang="0">
                <a:pos x="connsiteX0" y="connsiteY0"/>
              </a:cxn>
              <a:cxn ang="0">
                <a:pos x="connsiteX1" y="connsiteY1"/>
              </a:cxn>
              <a:cxn ang="0">
                <a:pos x="connsiteX2" y="connsiteY2"/>
              </a:cxn>
              <a:cxn ang="0">
                <a:pos x="connsiteX3" y="connsiteY3"/>
              </a:cxn>
            </a:cxnLst>
            <a:rect l="l" t="t" r="r" b="b"/>
            <a:pathLst>
              <a:path w="3536156" h="903549">
                <a:moveTo>
                  <a:pt x="0" y="0"/>
                </a:moveTo>
                <a:cubicBezTo>
                  <a:pt x="233362" y="291703"/>
                  <a:pt x="466725" y="583406"/>
                  <a:pt x="878681" y="728662"/>
                </a:cubicBezTo>
                <a:cubicBezTo>
                  <a:pt x="1290637" y="873918"/>
                  <a:pt x="2028825" y="951309"/>
                  <a:pt x="2471737" y="871537"/>
                </a:cubicBezTo>
                <a:cubicBezTo>
                  <a:pt x="2914650" y="791765"/>
                  <a:pt x="3225403" y="520898"/>
                  <a:pt x="3536156" y="250031"/>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white"/>
              </a:solidFill>
              <a:latin typeface="Calibri" panose="020F0502020204030204"/>
            </a:endParaRPr>
          </a:p>
        </p:txBody>
      </p:sp>
      <p:pic>
        <p:nvPicPr>
          <p:cNvPr id="14" name="Picture 13"/>
          <p:cNvPicPr>
            <a:picLocks noChangeAspect="1"/>
          </p:cNvPicPr>
          <p:nvPr/>
        </p:nvPicPr>
        <p:blipFill>
          <a:blip r:embed="rId9"/>
          <a:stretch>
            <a:fillRect/>
          </a:stretch>
        </p:blipFill>
        <p:spPr>
          <a:xfrm>
            <a:off x="6040546" y="1495318"/>
            <a:ext cx="1071563" cy="1071563"/>
          </a:xfrm>
          <a:prstGeom prst="rect">
            <a:avLst/>
          </a:prstGeom>
          <a:solidFill>
            <a:schemeClr val="accent1">
              <a:lumMod val="40000"/>
              <a:lumOff val="60000"/>
            </a:schemeClr>
          </a:solidFill>
        </p:spPr>
      </p:pic>
      <p:pic>
        <p:nvPicPr>
          <p:cNvPr id="15" name="Picture 14"/>
          <p:cNvPicPr>
            <a:picLocks noChangeAspect="1"/>
          </p:cNvPicPr>
          <p:nvPr/>
        </p:nvPicPr>
        <p:blipFill>
          <a:blip r:embed="rId8"/>
          <a:stretch>
            <a:fillRect/>
          </a:stretch>
        </p:blipFill>
        <p:spPr>
          <a:xfrm>
            <a:off x="6040546" y="1495318"/>
            <a:ext cx="1071563" cy="1071563"/>
          </a:xfrm>
          <a:prstGeom prst="rect">
            <a:avLst/>
          </a:prstGeom>
          <a:solidFill>
            <a:schemeClr val="accent1">
              <a:lumMod val="40000"/>
              <a:lumOff val="60000"/>
            </a:schemeClr>
          </a:solidFill>
        </p:spPr>
      </p:pic>
      <p:pic>
        <p:nvPicPr>
          <p:cNvPr id="3" name="Picture 2"/>
          <p:cNvPicPr>
            <a:picLocks noChangeAspect="1"/>
          </p:cNvPicPr>
          <p:nvPr/>
        </p:nvPicPr>
        <p:blipFill>
          <a:blip r:embed="rId10"/>
          <a:stretch>
            <a:fillRect/>
          </a:stretch>
        </p:blipFill>
        <p:spPr>
          <a:xfrm>
            <a:off x="6040546" y="1495318"/>
            <a:ext cx="1071563" cy="1071563"/>
          </a:xfrm>
          <a:prstGeom prst="rect">
            <a:avLst/>
          </a:prstGeom>
          <a:solidFill>
            <a:srgbClr val="BDD7EE"/>
          </a:solidFill>
        </p:spPr>
      </p:pic>
      <p:sp>
        <p:nvSpPr>
          <p:cNvPr id="28" name="Rectangle 27"/>
          <p:cNvSpPr/>
          <p:nvPr/>
        </p:nvSpPr>
        <p:spPr>
          <a:xfrm>
            <a:off x="2438677" y="3031903"/>
            <a:ext cx="776669" cy="7765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white"/>
              </a:solidFill>
              <a:latin typeface="Calibri" panose="020F0502020204030204"/>
            </a:endParaRPr>
          </a:p>
        </p:txBody>
      </p:sp>
      <p:pic>
        <p:nvPicPr>
          <p:cNvPr id="24" name="Picture 23"/>
          <p:cNvPicPr>
            <a:picLocks noChangeAspect="1"/>
          </p:cNvPicPr>
          <p:nvPr/>
        </p:nvPicPr>
        <p:blipFill>
          <a:blip r:embed="rId8"/>
          <a:stretch>
            <a:fillRect/>
          </a:stretch>
        </p:blipFill>
        <p:spPr>
          <a:xfrm>
            <a:off x="2421977" y="3017082"/>
            <a:ext cx="807774" cy="807774"/>
          </a:xfrm>
          <a:prstGeom prst="rect">
            <a:avLst/>
          </a:prstGeom>
        </p:spPr>
      </p:pic>
      <p:sp>
        <p:nvSpPr>
          <p:cNvPr id="32" name="Rectangle 31"/>
          <p:cNvSpPr/>
          <p:nvPr/>
        </p:nvSpPr>
        <p:spPr>
          <a:xfrm>
            <a:off x="3336177" y="3029600"/>
            <a:ext cx="3558414" cy="7765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white"/>
              </a:solidFill>
              <a:latin typeface="Calibri" panose="020F0502020204030204"/>
            </a:endParaRPr>
          </a:p>
        </p:txBody>
      </p:sp>
      <p:sp>
        <p:nvSpPr>
          <p:cNvPr id="4" name="5-Point Star 3"/>
          <p:cNvSpPr/>
          <p:nvPr/>
        </p:nvSpPr>
        <p:spPr>
          <a:xfrm>
            <a:off x="3040353" y="779596"/>
            <a:ext cx="365671" cy="3656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white"/>
              </a:solidFill>
              <a:latin typeface="Calibri" panose="020F0502020204030204"/>
            </a:endParaRPr>
          </a:p>
        </p:txBody>
      </p:sp>
      <p:grpSp>
        <p:nvGrpSpPr>
          <p:cNvPr id="16" name="Group 15">
            <a:extLst>
              <a:ext uri="{FF2B5EF4-FFF2-40B4-BE49-F238E27FC236}">
                <a16:creationId xmlns:a16="http://schemas.microsoft.com/office/drawing/2014/main" id="{EF7460BB-6980-4344-9A98-4189EAEDC65C}"/>
              </a:ext>
            </a:extLst>
          </p:cNvPr>
          <p:cNvGrpSpPr/>
          <p:nvPr/>
        </p:nvGrpSpPr>
        <p:grpSpPr>
          <a:xfrm>
            <a:off x="5489682" y="779596"/>
            <a:ext cx="739379" cy="365671"/>
            <a:chOff x="7596778" y="1078706"/>
            <a:chExt cx="1314452" cy="650081"/>
          </a:xfrm>
        </p:grpSpPr>
        <p:sp>
          <p:nvSpPr>
            <p:cNvPr id="5" name="5-Point Star 4"/>
            <p:cNvSpPr/>
            <p:nvPr/>
          </p:nvSpPr>
          <p:spPr>
            <a:xfrm>
              <a:off x="7928964" y="1078706"/>
              <a:ext cx="650081" cy="65008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white"/>
                </a:solidFill>
                <a:latin typeface="Calibri" panose="020F0502020204030204"/>
              </a:endParaRPr>
            </a:p>
          </p:txBody>
        </p:sp>
        <p:grpSp>
          <p:nvGrpSpPr>
            <p:cNvPr id="8" name="Group 7"/>
            <p:cNvGrpSpPr/>
            <p:nvPr/>
          </p:nvGrpSpPr>
          <p:grpSpPr>
            <a:xfrm>
              <a:off x="7596778" y="1346594"/>
              <a:ext cx="1314452" cy="171450"/>
              <a:chOff x="3957636" y="1150144"/>
              <a:chExt cx="1314452" cy="171450"/>
            </a:xfrm>
          </p:grpSpPr>
          <p:sp>
            <p:nvSpPr>
              <p:cNvPr id="7" name="Oval 6"/>
              <p:cNvSpPr/>
              <p:nvPr/>
            </p:nvSpPr>
            <p:spPr>
              <a:xfrm>
                <a:off x="3957636" y="1150144"/>
                <a:ext cx="1257300" cy="1714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white"/>
                  </a:solidFill>
                  <a:latin typeface="Calibri" panose="020F0502020204030204"/>
                </a:endParaRPr>
              </a:p>
            </p:txBody>
          </p:sp>
          <p:sp>
            <p:nvSpPr>
              <p:cNvPr id="6" name="Oval 5"/>
              <p:cNvSpPr/>
              <p:nvPr/>
            </p:nvSpPr>
            <p:spPr>
              <a:xfrm>
                <a:off x="5129213" y="1164431"/>
                <a:ext cx="142875" cy="142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white"/>
                  </a:solidFill>
                  <a:latin typeface="Calibri" panose="020F0502020204030204"/>
                </a:endParaRPr>
              </a:p>
            </p:txBody>
          </p:sp>
        </p:grpSp>
      </p:grpSp>
      <p:sp>
        <p:nvSpPr>
          <p:cNvPr id="12" name="TextBox 11"/>
          <p:cNvSpPr txBox="1"/>
          <p:nvPr/>
        </p:nvSpPr>
        <p:spPr>
          <a:xfrm>
            <a:off x="1781992" y="805986"/>
            <a:ext cx="1306769" cy="248209"/>
          </a:xfrm>
          <a:prstGeom prst="rect">
            <a:avLst/>
          </a:prstGeom>
          <a:noFill/>
        </p:spPr>
        <p:txBody>
          <a:bodyPr wrap="none" rtlCol="0">
            <a:spAutoFit/>
          </a:bodyPr>
          <a:lstStyle/>
          <a:p>
            <a:pPr algn="ctr" defTabSz="514350">
              <a:defRPr/>
            </a:pPr>
            <a:r>
              <a:rPr lang="en-US" sz="1013" dirty="0">
                <a:solidFill>
                  <a:prstClr val="black"/>
                </a:solidFill>
                <a:latin typeface="Calibri" panose="020F0502020204030204"/>
              </a:rPr>
              <a:t>Bright Reference Star</a:t>
            </a:r>
          </a:p>
        </p:txBody>
      </p:sp>
      <p:sp>
        <p:nvSpPr>
          <p:cNvPr id="13" name="TextBox 12"/>
          <p:cNvSpPr txBox="1"/>
          <p:nvPr/>
        </p:nvSpPr>
        <p:spPr>
          <a:xfrm>
            <a:off x="6209346" y="824521"/>
            <a:ext cx="761747" cy="248209"/>
          </a:xfrm>
          <a:prstGeom prst="rect">
            <a:avLst/>
          </a:prstGeom>
          <a:noFill/>
        </p:spPr>
        <p:txBody>
          <a:bodyPr wrap="none" rtlCol="0">
            <a:spAutoFit/>
          </a:bodyPr>
          <a:lstStyle/>
          <a:p>
            <a:pPr algn="ctr" defTabSz="514350">
              <a:defRPr/>
            </a:pPr>
            <a:r>
              <a:rPr lang="en-US" sz="1013" dirty="0">
                <a:solidFill>
                  <a:prstClr val="black"/>
                </a:solidFill>
                <a:latin typeface="Calibri" panose="020F0502020204030204"/>
              </a:rPr>
              <a:t>Target Star</a:t>
            </a:r>
          </a:p>
        </p:txBody>
      </p:sp>
      <p:pic>
        <p:nvPicPr>
          <p:cNvPr id="22" name="Picture 21"/>
          <p:cNvPicPr>
            <a:picLocks noChangeAspect="1"/>
          </p:cNvPicPr>
          <p:nvPr/>
        </p:nvPicPr>
        <p:blipFill>
          <a:blip r:embed="rId10"/>
          <a:stretch>
            <a:fillRect/>
          </a:stretch>
        </p:blipFill>
        <p:spPr>
          <a:xfrm flipV="1">
            <a:off x="3306395" y="3015921"/>
            <a:ext cx="807774" cy="807774"/>
          </a:xfrm>
          <a:prstGeom prst="rect">
            <a:avLst/>
          </a:prstGeom>
        </p:spPr>
      </p:pic>
      <p:pic>
        <p:nvPicPr>
          <p:cNvPr id="23" name="Picture 22"/>
          <p:cNvPicPr>
            <a:picLocks noChangeAspect="1"/>
          </p:cNvPicPr>
          <p:nvPr/>
        </p:nvPicPr>
        <p:blipFill>
          <a:blip r:embed="rId9"/>
          <a:stretch>
            <a:fillRect/>
          </a:stretch>
        </p:blipFill>
        <p:spPr>
          <a:xfrm flipV="1">
            <a:off x="4240962" y="3015921"/>
            <a:ext cx="807774" cy="807774"/>
          </a:xfrm>
          <a:prstGeom prst="rect">
            <a:avLst/>
          </a:prstGeom>
        </p:spPr>
      </p:pic>
      <p:pic>
        <p:nvPicPr>
          <p:cNvPr id="25" name="Picture 24"/>
          <p:cNvPicPr>
            <a:picLocks noChangeAspect="1"/>
          </p:cNvPicPr>
          <p:nvPr/>
        </p:nvPicPr>
        <p:blipFill>
          <a:blip r:embed="rId10"/>
          <a:stretch>
            <a:fillRect/>
          </a:stretch>
        </p:blipFill>
        <p:spPr>
          <a:xfrm flipV="1">
            <a:off x="5175528" y="3015921"/>
            <a:ext cx="807774" cy="807774"/>
          </a:xfrm>
          <a:prstGeom prst="rect">
            <a:avLst/>
          </a:prstGeom>
        </p:spPr>
      </p:pic>
      <p:pic>
        <p:nvPicPr>
          <p:cNvPr id="26" name="Picture 25"/>
          <p:cNvPicPr>
            <a:picLocks noChangeAspect="1"/>
          </p:cNvPicPr>
          <p:nvPr/>
        </p:nvPicPr>
        <p:blipFill>
          <a:blip r:embed="rId9"/>
          <a:stretch>
            <a:fillRect/>
          </a:stretch>
        </p:blipFill>
        <p:spPr>
          <a:xfrm flipV="1">
            <a:off x="6110094" y="3015921"/>
            <a:ext cx="807774" cy="807774"/>
          </a:xfrm>
          <a:prstGeom prst="rect">
            <a:avLst/>
          </a:prstGeom>
        </p:spPr>
      </p:pic>
      <p:cxnSp>
        <p:nvCxnSpPr>
          <p:cNvPr id="29" name="Straight Connector 28"/>
          <p:cNvCxnSpPr/>
          <p:nvPr/>
        </p:nvCxnSpPr>
        <p:spPr>
          <a:xfrm>
            <a:off x="1181101" y="2986794"/>
            <a:ext cx="6787010" cy="0"/>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9D4633A0-C792-4B1D-BDB2-3FB72387EA5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p:blipFill>
        <p:spPr>
          <a:xfrm>
            <a:off x="6040546" y="1495318"/>
            <a:ext cx="1071563" cy="1071563"/>
          </a:xfrm>
          <a:prstGeom prst="rect">
            <a:avLst/>
          </a:prstGeom>
        </p:spPr>
      </p:pic>
      <p:pic>
        <p:nvPicPr>
          <p:cNvPr id="42" name="Picture 41">
            <a:extLst>
              <a:ext uri="{FF2B5EF4-FFF2-40B4-BE49-F238E27FC236}">
                <a16:creationId xmlns:a16="http://schemas.microsoft.com/office/drawing/2014/main" id="{EE5A865B-C5A0-4572-B948-B286337A7E3A}"/>
              </a:ext>
            </a:extLst>
          </p:cNvPr>
          <p:cNvPicPr>
            <a:picLocks noChangeAspect="1"/>
          </p:cNvPicPr>
          <p:nvPr/>
        </p:nvPicPr>
        <p:blipFill>
          <a:blip r:embed="rId4">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6040546" y="1495318"/>
            <a:ext cx="1071563" cy="1071563"/>
          </a:xfrm>
          <a:prstGeom prst="rect">
            <a:avLst/>
          </a:prstGeom>
        </p:spPr>
      </p:pic>
      <p:pic>
        <p:nvPicPr>
          <p:cNvPr id="43" name="Picture 42">
            <a:extLst>
              <a:ext uri="{FF2B5EF4-FFF2-40B4-BE49-F238E27FC236}">
                <a16:creationId xmlns:a16="http://schemas.microsoft.com/office/drawing/2014/main" id="{74ADB741-5774-4EE7-B9EF-CE477EA426B4}"/>
              </a:ext>
            </a:extLst>
          </p:cNvPr>
          <p:cNvPicPr>
            <a:picLocks noChangeAspect="1"/>
          </p:cNvPicPr>
          <p:nvPr/>
        </p:nvPicPr>
        <p:blipFill>
          <a:blip r:embed="rId5">
            <a:extLst>
              <a:ext uri="{BEBA8EAE-BF5A-486C-A8C5-ECC9F3942E4B}">
                <a14:imgProps xmlns:a14="http://schemas.microsoft.com/office/drawing/2010/main">
                  <a14:imgLayer r:embed="rId3">
                    <a14:imgEffect>
                      <a14:brightnessContrast bright="30000"/>
                    </a14:imgEffect>
                  </a14:imgLayer>
                </a14:imgProps>
              </a:ext>
            </a:extLst>
          </a:blip>
          <a:stretch>
            <a:fillRect/>
          </a:stretch>
        </p:blipFill>
        <p:spPr>
          <a:xfrm>
            <a:off x="6040546" y="1495318"/>
            <a:ext cx="1071563" cy="1071563"/>
          </a:xfrm>
          <a:prstGeom prst="rect">
            <a:avLst/>
          </a:prstGeom>
        </p:spPr>
      </p:pic>
      <p:pic>
        <p:nvPicPr>
          <p:cNvPr id="45" name="Picture 44">
            <a:extLst>
              <a:ext uri="{FF2B5EF4-FFF2-40B4-BE49-F238E27FC236}">
                <a16:creationId xmlns:a16="http://schemas.microsoft.com/office/drawing/2014/main" id="{3F68EA00-F960-42C1-A4E5-7CE26F13AF9F}"/>
              </a:ext>
            </a:extLst>
          </p:cNvPr>
          <p:cNvPicPr>
            <a:picLocks noChangeAspect="1"/>
          </p:cNvPicPr>
          <p:nvPr/>
        </p:nvPicPr>
        <p:blipFill>
          <a:blip r:embed="rId6">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6040546" y="1495318"/>
            <a:ext cx="1071563" cy="1071563"/>
          </a:xfrm>
          <a:prstGeom prst="rect">
            <a:avLst/>
          </a:prstGeom>
        </p:spPr>
      </p:pic>
      <p:pic>
        <p:nvPicPr>
          <p:cNvPr id="46" name="Picture 45">
            <a:extLst>
              <a:ext uri="{FF2B5EF4-FFF2-40B4-BE49-F238E27FC236}">
                <a16:creationId xmlns:a16="http://schemas.microsoft.com/office/drawing/2014/main" id="{5AA7F836-EE76-498F-9244-C5026D5389C4}"/>
              </a:ext>
            </a:extLst>
          </p:cNvPr>
          <p:cNvPicPr>
            <a:picLocks noChangeAspect="1"/>
          </p:cNvPicPr>
          <p:nvPr/>
        </p:nvPicPr>
        <p:blipFill>
          <a:blip r:embed="rId7">
            <a:extLst>
              <a:ext uri="{BEBA8EAE-BF5A-486C-A8C5-ECC9F3942E4B}">
                <a14:imgProps xmlns:a14="http://schemas.microsoft.com/office/drawing/2010/main">
                  <a14:imgLayer r:embed="rId3">
                    <a14:imgEffect>
                      <a14:brightnessContrast bright="10000"/>
                    </a14:imgEffect>
                  </a14:imgLayer>
                </a14:imgProps>
              </a:ext>
            </a:extLst>
          </a:blip>
          <a:stretch>
            <a:fillRect/>
          </a:stretch>
        </p:blipFill>
        <p:spPr>
          <a:xfrm>
            <a:off x="6040546" y="1495318"/>
            <a:ext cx="1071563" cy="1071563"/>
          </a:xfrm>
          <a:prstGeom prst="rect">
            <a:avLst/>
          </a:prstGeom>
        </p:spPr>
      </p:pic>
      <p:pic>
        <p:nvPicPr>
          <p:cNvPr id="47" name="Picture 46">
            <a:extLst>
              <a:ext uri="{FF2B5EF4-FFF2-40B4-BE49-F238E27FC236}">
                <a16:creationId xmlns:a16="http://schemas.microsoft.com/office/drawing/2014/main" id="{71E7C151-1AEE-42AC-83AE-6381A79CB95A}"/>
              </a:ext>
            </a:extLst>
          </p:cNvPr>
          <p:cNvPicPr>
            <a:picLocks noChangeAspect="1"/>
          </p:cNvPicPr>
          <p:nvPr/>
        </p:nvPicPr>
        <p:blipFill>
          <a:blip r:embed="rId8"/>
          <a:stretch>
            <a:fillRect/>
          </a:stretch>
        </p:blipFill>
        <p:spPr>
          <a:xfrm>
            <a:off x="6040546" y="1495318"/>
            <a:ext cx="1071563" cy="1071563"/>
          </a:xfrm>
          <a:prstGeom prst="rect">
            <a:avLst/>
          </a:prstGeom>
        </p:spPr>
      </p:pic>
      <p:pic>
        <p:nvPicPr>
          <p:cNvPr id="71" name="Picture 70">
            <a:extLst>
              <a:ext uri="{FF2B5EF4-FFF2-40B4-BE49-F238E27FC236}">
                <a16:creationId xmlns:a16="http://schemas.microsoft.com/office/drawing/2014/main" id="{60D96F46-E89C-402E-A560-CBF05AAE893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2500066" flipH="1" flipV="1">
            <a:off x="3611779" y="1566589"/>
            <a:ext cx="1577981" cy="926491"/>
          </a:xfrm>
          <a:prstGeom prst="rect">
            <a:avLst/>
          </a:prstGeom>
        </p:spPr>
      </p:pic>
      <p:pic>
        <p:nvPicPr>
          <p:cNvPr id="72" name="Picture 71">
            <a:extLst>
              <a:ext uri="{FF2B5EF4-FFF2-40B4-BE49-F238E27FC236}">
                <a16:creationId xmlns:a16="http://schemas.microsoft.com/office/drawing/2014/main" id="{2C73C6F2-1422-4BF1-A88E-3E65CE6CB5B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9099934" flipV="1">
            <a:off x="3714384" y="1683020"/>
            <a:ext cx="1577981" cy="926491"/>
          </a:xfrm>
          <a:prstGeom prst="rect">
            <a:avLst/>
          </a:prstGeom>
        </p:spPr>
      </p:pic>
      <p:pic>
        <p:nvPicPr>
          <p:cNvPr id="73" name="Picture 72">
            <a:extLst>
              <a:ext uri="{FF2B5EF4-FFF2-40B4-BE49-F238E27FC236}">
                <a16:creationId xmlns:a16="http://schemas.microsoft.com/office/drawing/2014/main" id="{DDC916C0-F3F9-4BBE-950F-037E981C810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9099934" flipV="1">
            <a:off x="3695691" y="1626824"/>
            <a:ext cx="1599261" cy="993605"/>
          </a:xfrm>
          <a:prstGeom prst="rect">
            <a:avLst/>
          </a:prstGeom>
        </p:spPr>
      </p:pic>
      <p:pic>
        <p:nvPicPr>
          <p:cNvPr id="74" name="Picture 73">
            <a:extLst>
              <a:ext uri="{FF2B5EF4-FFF2-40B4-BE49-F238E27FC236}">
                <a16:creationId xmlns:a16="http://schemas.microsoft.com/office/drawing/2014/main" id="{F46D2466-1BB4-4371-B670-2FB872222BE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9099934" flipV="1">
            <a:off x="3674488" y="1600131"/>
            <a:ext cx="1605809" cy="1006700"/>
          </a:xfrm>
          <a:prstGeom prst="rect">
            <a:avLst/>
          </a:prstGeom>
        </p:spPr>
      </p:pic>
      <p:pic>
        <p:nvPicPr>
          <p:cNvPr id="75" name="Picture 74">
            <a:extLst>
              <a:ext uri="{FF2B5EF4-FFF2-40B4-BE49-F238E27FC236}">
                <a16:creationId xmlns:a16="http://schemas.microsoft.com/office/drawing/2014/main" id="{3DB7E31F-B607-4272-9639-52D0F51A172D}"/>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9099934" flipV="1">
            <a:off x="3656435" y="1589492"/>
            <a:ext cx="1618904" cy="1027979"/>
          </a:xfrm>
          <a:prstGeom prst="rect">
            <a:avLst/>
          </a:prstGeom>
        </p:spPr>
      </p:pic>
      <p:pic>
        <p:nvPicPr>
          <p:cNvPr id="76" name="Picture 75">
            <a:extLst>
              <a:ext uri="{FF2B5EF4-FFF2-40B4-BE49-F238E27FC236}">
                <a16:creationId xmlns:a16="http://schemas.microsoft.com/office/drawing/2014/main" id="{F4C39FC7-4F15-4C60-9599-AF124285888B}"/>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19099934" flipV="1">
            <a:off x="3655374" y="1592040"/>
            <a:ext cx="1594351" cy="1013248"/>
          </a:xfrm>
          <a:prstGeom prst="rect">
            <a:avLst/>
          </a:prstGeom>
        </p:spPr>
      </p:pic>
      <p:pic>
        <p:nvPicPr>
          <p:cNvPr id="77" name="Picture 76">
            <a:extLst>
              <a:ext uri="{FF2B5EF4-FFF2-40B4-BE49-F238E27FC236}">
                <a16:creationId xmlns:a16="http://schemas.microsoft.com/office/drawing/2014/main" id="{85729B5E-17F1-4BE9-9E08-E6061034FAAB}"/>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rot="8299934" flipH="1" flipV="1">
            <a:off x="3664271" y="1576257"/>
            <a:ext cx="1566524" cy="1026343"/>
          </a:xfrm>
          <a:prstGeom prst="rect">
            <a:avLst/>
          </a:prstGeom>
        </p:spPr>
      </p:pic>
      <p:pic>
        <p:nvPicPr>
          <p:cNvPr id="78" name="Picture 77">
            <a:extLst>
              <a:ext uri="{FF2B5EF4-FFF2-40B4-BE49-F238E27FC236}">
                <a16:creationId xmlns:a16="http://schemas.microsoft.com/office/drawing/2014/main" id="{6EBD16AF-1811-466A-8441-743C309D0DC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8299934" flipH="1" flipV="1">
            <a:off x="3641431" y="1574230"/>
            <a:ext cx="1594351" cy="1013248"/>
          </a:xfrm>
          <a:prstGeom prst="rect">
            <a:avLst/>
          </a:prstGeom>
        </p:spPr>
      </p:pic>
      <p:pic>
        <p:nvPicPr>
          <p:cNvPr id="79" name="Picture 78">
            <a:extLst>
              <a:ext uri="{FF2B5EF4-FFF2-40B4-BE49-F238E27FC236}">
                <a16:creationId xmlns:a16="http://schemas.microsoft.com/office/drawing/2014/main" id="{2B19CCDB-040D-4D80-BD3A-E25CA11333B6}"/>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8299934" flipH="1" flipV="1">
            <a:off x="3629030" y="1560096"/>
            <a:ext cx="1618904" cy="1027979"/>
          </a:xfrm>
          <a:prstGeom prst="rect">
            <a:avLst/>
          </a:prstGeom>
        </p:spPr>
      </p:pic>
      <p:pic>
        <p:nvPicPr>
          <p:cNvPr id="80" name="Picture 79">
            <a:extLst>
              <a:ext uri="{FF2B5EF4-FFF2-40B4-BE49-F238E27FC236}">
                <a16:creationId xmlns:a16="http://schemas.microsoft.com/office/drawing/2014/main" id="{232E9A3C-52FB-4746-869C-EBE16F6DD9F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8299934" flipH="1" flipV="1">
            <a:off x="3631222" y="1555879"/>
            <a:ext cx="1605809" cy="1006700"/>
          </a:xfrm>
          <a:prstGeom prst="rect">
            <a:avLst/>
          </a:prstGeom>
        </p:spPr>
      </p:pic>
      <p:pic>
        <p:nvPicPr>
          <p:cNvPr id="81" name="Picture 80">
            <a:extLst>
              <a:ext uri="{FF2B5EF4-FFF2-40B4-BE49-F238E27FC236}">
                <a16:creationId xmlns:a16="http://schemas.microsoft.com/office/drawing/2014/main" id="{872DFC71-E1D9-4FB9-8A53-0B52BD3E58A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8299934" flipH="1" flipV="1">
            <a:off x="3622435" y="1542915"/>
            <a:ext cx="1599261" cy="993605"/>
          </a:xfrm>
          <a:prstGeom prst="rect">
            <a:avLst/>
          </a:prstGeom>
        </p:spPr>
      </p:pic>
      <p:pic>
        <p:nvPicPr>
          <p:cNvPr id="82" name="Picture 81">
            <a:extLst>
              <a:ext uri="{FF2B5EF4-FFF2-40B4-BE49-F238E27FC236}">
                <a16:creationId xmlns:a16="http://schemas.microsoft.com/office/drawing/2014/main" id="{5DCC70B7-8B52-4EEA-B7DE-7457B9541C0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8299934" flipH="1" flipV="1">
            <a:off x="3607907" y="1564060"/>
            <a:ext cx="1577981" cy="926491"/>
          </a:xfrm>
          <a:prstGeom prst="rect">
            <a:avLst/>
          </a:prstGeom>
        </p:spPr>
      </p:pic>
      <p:pic>
        <p:nvPicPr>
          <p:cNvPr id="83" name="Picture 82">
            <a:extLst>
              <a:ext uri="{FF2B5EF4-FFF2-40B4-BE49-F238E27FC236}">
                <a16:creationId xmlns:a16="http://schemas.microsoft.com/office/drawing/2014/main" id="{1F289FB3-E8D1-4298-80E0-019BB621B29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rot="8299934" flipH="1" flipV="1">
            <a:off x="3659924" y="1572288"/>
            <a:ext cx="1566524" cy="1026343"/>
          </a:xfrm>
          <a:prstGeom prst="rect">
            <a:avLst/>
          </a:prstGeom>
        </p:spPr>
      </p:pic>
      <p:pic>
        <p:nvPicPr>
          <p:cNvPr id="84" name="Picture 83">
            <a:extLst>
              <a:ext uri="{FF2B5EF4-FFF2-40B4-BE49-F238E27FC236}">
                <a16:creationId xmlns:a16="http://schemas.microsoft.com/office/drawing/2014/main" id="{C17A32A1-34E6-49D9-B301-4A2A00DDEC4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8299934" flipH="1" flipV="1">
            <a:off x="3637084" y="1570260"/>
            <a:ext cx="1594351" cy="1013248"/>
          </a:xfrm>
          <a:prstGeom prst="rect">
            <a:avLst/>
          </a:prstGeom>
        </p:spPr>
      </p:pic>
      <p:pic>
        <p:nvPicPr>
          <p:cNvPr id="85" name="Picture 84">
            <a:extLst>
              <a:ext uri="{FF2B5EF4-FFF2-40B4-BE49-F238E27FC236}">
                <a16:creationId xmlns:a16="http://schemas.microsoft.com/office/drawing/2014/main" id="{E9505BF7-A545-4DD4-A1B0-9E3A8F7D49D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8299934" flipH="1" flipV="1">
            <a:off x="3624682" y="1556127"/>
            <a:ext cx="1618904" cy="1027979"/>
          </a:xfrm>
          <a:prstGeom prst="rect">
            <a:avLst/>
          </a:prstGeom>
        </p:spPr>
      </p:pic>
      <p:pic>
        <p:nvPicPr>
          <p:cNvPr id="86" name="Picture 85">
            <a:extLst>
              <a:ext uri="{FF2B5EF4-FFF2-40B4-BE49-F238E27FC236}">
                <a16:creationId xmlns:a16="http://schemas.microsoft.com/office/drawing/2014/main" id="{DA1ED58B-3FFB-45AB-9FD4-30FFF5B0D6F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8299934" flipH="1" flipV="1">
            <a:off x="3626875" y="1551910"/>
            <a:ext cx="1605809" cy="1006700"/>
          </a:xfrm>
          <a:prstGeom prst="rect">
            <a:avLst/>
          </a:prstGeom>
        </p:spPr>
      </p:pic>
      <p:pic>
        <p:nvPicPr>
          <p:cNvPr id="87" name="Picture 86">
            <a:extLst>
              <a:ext uri="{FF2B5EF4-FFF2-40B4-BE49-F238E27FC236}">
                <a16:creationId xmlns:a16="http://schemas.microsoft.com/office/drawing/2014/main" id="{A0FBCC5D-624A-4157-883E-6CB543C3AEF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8299934" flipH="1" flipV="1">
            <a:off x="3618088" y="1538945"/>
            <a:ext cx="1599261" cy="993605"/>
          </a:xfrm>
          <a:prstGeom prst="rect">
            <a:avLst/>
          </a:prstGeom>
        </p:spPr>
      </p:pic>
      <p:pic>
        <p:nvPicPr>
          <p:cNvPr id="88" name="Picture 87">
            <a:extLst>
              <a:ext uri="{FF2B5EF4-FFF2-40B4-BE49-F238E27FC236}">
                <a16:creationId xmlns:a16="http://schemas.microsoft.com/office/drawing/2014/main" id="{922CF8DE-A1C3-49CC-919E-743CEB81DF0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8299934" flipH="1" flipV="1">
            <a:off x="3603559" y="1560091"/>
            <a:ext cx="1577981" cy="926491"/>
          </a:xfrm>
          <a:prstGeom prst="rect">
            <a:avLst/>
          </a:prstGeom>
        </p:spPr>
      </p:pic>
      <p:pic>
        <p:nvPicPr>
          <p:cNvPr id="89" name="Picture 88">
            <a:extLst>
              <a:ext uri="{FF2B5EF4-FFF2-40B4-BE49-F238E27FC236}">
                <a16:creationId xmlns:a16="http://schemas.microsoft.com/office/drawing/2014/main" id="{33BA7536-F966-4D60-A61E-E62542153BE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19099934" flipV="1">
            <a:off x="3651027" y="1588071"/>
            <a:ext cx="1594351" cy="1013248"/>
          </a:xfrm>
          <a:prstGeom prst="rect">
            <a:avLst/>
          </a:prstGeom>
        </p:spPr>
      </p:pic>
      <p:pic>
        <p:nvPicPr>
          <p:cNvPr id="90" name="Picture 89">
            <a:extLst>
              <a:ext uri="{FF2B5EF4-FFF2-40B4-BE49-F238E27FC236}">
                <a16:creationId xmlns:a16="http://schemas.microsoft.com/office/drawing/2014/main" id="{56207895-7B79-47B9-90D0-7C8B8D3EC6B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9099934" flipV="1">
            <a:off x="3652087" y="1585522"/>
            <a:ext cx="1618904" cy="1027979"/>
          </a:xfrm>
          <a:prstGeom prst="rect">
            <a:avLst/>
          </a:prstGeom>
        </p:spPr>
      </p:pic>
      <p:pic>
        <p:nvPicPr>
          <p:cNvPr id="91" name="Picture 90">
            <a:extLst>
              <a:ext uri="{FF2B5EF4-FFF2-40B4-BE49-F238E27FC236}">
                <a16:creationId xmlns:a16="http://schemas.microsoft.com/office/drawing/2014/main" id="{9E39A405-F77B-4D5E-83DB-D0BF36EE382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9099934" flipV="1">
            <a:off x="3670141" y="1596161"/>
            <a:ext cx="1605809" cy="1006700"/>
          </a:xfrm>
          <a:prstGeom prst="rect">
            <a:avLst/>
          </a:prstGeom>
        </p:spPr>
      </p:pic>
      <p:pic>
        <p:nvPicPr>
          <p:cNvPr id="92" name="Picture 91">
            <a:extLst>
              <a:ext uri="{FF2B5EF4-FFF2-40B4-BE49-F238E27FC236}">
                <a16:creationId xmlns:a16="http://schemas.microsoft.com/office/drawing/2014/main" id="{AE5A113B-C9DC-4CD6-B3D0-30B657D6EC7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9099934" flipV="1">
            <a:off x="3691343" y="1622855"/>
            <a:ext cx="1599261" cy="993605"/>
          </a:xfrm>
          <a:prstGeom prst="rect">
            <a:avLst/>
          </a:prstGeom>
        </p:spPr>
      </p:pic>
      <p:pic>
        <p:nvPicPr>
          <p:cNvPr id="93" name="Picture 92">
            <a:extLst>
              <a:ext uri="{FF2B5EF4-FFF2-40B4-BE49-F238E27FC236}">
                <a16:creationId xmlns:a16="http://schemas.microsoft.com/office/drawing/2014/main" id="{7EA31D41-F302-4DA3-B70F-F7DAF8D5085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9099934" flipV="1">
            <a:off x="3710036" y="1679050"/>
            <a:ext cx="1577981" cy="926491"/>
          </a:xfrm>
          <a:prstGeom prst="rect">
            <a:avLst/>
          </a:prstGeom>
        </p:spPr>
      </p:pic>
      <p:pic>
        <p:nvPicPr>
          <p:cNvPr id="94" name="Picture 93">
            <a:extLst>
              <a:ext uri="{FF2B5EF4-FFF2-40B4-BE49-F238E27FC236}">
                <a16:creationId xmlns:a16="http://schemas.microsoft.com/office/drawing/2014/main" id="{680A865B-098E-4D62-988C-E05D9312A9C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9099934" flipV="1">
            <a:off x="3718256" y="1678209"/>
            <a:ext cx="1577981" cy="926491"/>
          </a:xfrm>
          <a:prstGeom prst="rect">
            <a:avLst/>
          </a:prstGeom>
        </p:spPr>
      </p:pic>
      <p:pic>
        <p:nvPicPr>
          <p:cNvPr id="95" name="Picture 94">
            <a:extLst>
              <a:ext uri="{FF2B5EF4-FFF2-40B4-BE49-F238E27FC236}">
                <a16:creationId xmlns:a16="http://schemas.microsoft.com/office/drawing/2014/main" id="{20A1C028-184A-4009-83C8-CE133084EF3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9099934" flipV="1">
            <a:off x="3699563" y="1622014"/>
            <a:ext cx="1599261" cy="993605"/>
          </a:xfrm>
          <a:prstGeom prst="rect">
            <a:avLst/>
          </a:prstGeom>
        </p:spPr>
      </p:pic>
      <p:pic>
        <p:nvPicPr>
          <p:cNvPr id="96" name="Picture 95">
            <a:extLst>
              <a:ext uri="{FF2B5EF4-FFF2-40B4-BE49-F238E27FC236}">
                <a16:creationId xmlns:a16="http://schemas.microsoft.com/office/drawing/2014/main" id="{41D4D314-D49D-4B34-8FD7-02E81536220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9099934" flipV="1">
            <a:off x="3678361" y="1595320"/>
            <a:ext cx="1605809" cy="1006700"/>
          </a:xfrm>
          <a:prstGeom prst="rect">
            <a:avLst/>
          </a:prstGeom>
        </p:spPr>
      </p:pic>
      <p:pic>
        <p:nvPicPr>
          <p:cNvPr id="97" name="Picture 96">
            <a:extLst>
              <a:ext uri="{FF2B5EF4-FFF2-40B4-BE49-F238E27FC236}">
                <a16:creationId xmlns:a16="http://schemas.microsoft.com/office/drawing/2014/main" id="{6C5EDB5E-F82F-4649-B3BF-071230B08BA6}"/>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9099934" flipV="1">
            <a:off x="3660307" y="1584682"/>
            <a:ext cx="1618904" cy="1027979"/>
          </a:xfrm>
          <a:prstGeom prst="rect">
            <a:avLst/>
          </a:prstGeom>
        </p:spPr>
      </p:pic>
      <p:pic>
        <p:nvPicPr>
          <p:cNvPr id="98" name="Picture 97">
            <a:extLst>
              <a:ext uri="{FF2B5EF4-FFF2-40B4-BE49-F238E27FC236}">
                <a16:creationId xmlns:a16="http://schemas.microsoft.com/office/drawing/2014/main" id="{01D2CA44-A177-4120-8F1F-6CC93F27BE8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19099934" flipV="1">
            <a:off x="3659247" y="1587230"/>
            <a:ext cx="1594351" cy="1013248"/>
          </a:xfrm>
          <a:prstGeom prst="rect">
            <a:avLst/>
          </a:prstGeom>
        </p:spPr>
      </p:pic>
      <p:pic>
        <p:nvPicPr>
          <p:cNvPr id="99" name="Picture 98">
            <a:extLst>
              <a:ext uri="{FF2B5EF4-FFF2-40B4-BE49-F238E27FC236}">
                <a16:creationId xmlns:a16="http://schemas.microsoft.com/office/drawing/2014/main" id="{D8AE8AE2-9B1B-4488-9AFE-D9052E4DE7BF}"/>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rot="8299934" flipH="1" flipV="1">
            <a:off x="3668143" y="1571446"/>
            <a:ext cx="1566524" cy="1026343"/>
          </a:xfrm>
          <a:prstGeom prst="rect">
            <a:avLst/>
          </a:prstGeom>
        </p:spPr>
      </p:pic>
      <p:pic>
        <p:nvPicPr>
          <p:cNvPr id="100" name="Picture 99">
            <a:extLst>
              <a:ext uri="{FF2B5EF4-FFF2-40B4-BE49-F238E27FC236}">
                <a16:creationId xmlns:a16="http://schemas.microsoft.com/office/drawing/2014/main" id="{CBD62B13-EADB-441D-91C5-A3AC545B418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8299934" flipH="1" flipV="1">
            <a:off x="3645303" y="1569420"/>
            <a:ext cx="1594351" cy="1013248"/>
          </a:xfrm>
          <a:prstGeom prst="rect">
            <a:avLst/>
          </a:prstGeom>
        </p:spPr>
      </p:pic>
      <p:pic>
        <p:nvPicPr>
          <p:cNvPr id="101" name="Picture 100">
            <a:extLst>
              <a:ext uri="{FF2B5EF4-FFF2-40B4-BE49-F238E27FC236}">
                <a16:creationId xmlns:a16="http://schemas.microsoft.com/office/drawing/2014/main" id="{A0C68D79-1FB0-4632-97F6-9F1CC3CB554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8299934" flipH="1" flipV="1">
            <a:off x="3632902" y="1555285"/>
            <a:ext cx="1618904" cy="1027979"/>
          </a:xfrm>
          <a:prstGeom prst="rect">
            <a:avLst/>
          </a:prstGeom>
        </p:spPr>
      </p:pic>
      <p:pic>
        <p:nvPicPr>
          <p:cNvPr id="102" name="Picture 101">
            <a:extLst>
              <a:ext uri="{FF2B5EF4-FFF2-40B4-BE49-F238E27FC236}">
                <a16:creationId xmlns:a16="http://schemas.microsoft.com/office/drawing/2014/main" id="{51223E9E-0338-4679-BDA7-E8B116A17EA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8299934" flipH="1" flipV="1">
            <a:off x="3635095" y="1551069"/>
            <a:ext cx="1605809" cy="1006700"/>
          </a:xfrm>
          <a:prstGeom prst="rect">
            <a:avLst/>
          </a:prstGeom>
        </p:spPr>
      </p:pic>
      <p:pic>
        <p:nvPicPr>
          <p:cNvPr id="103" name="Picture 102">
            <a:extLst>
              <a:ext uri="{FF2B5EF4-FFF2-40B4-BE49-F238E27FC236}">
                <a16:creationId xmlns:a16="http://schemas.microsoft.com/office/drawing/2014/main" id="{BBC9741F-E987-4DF3-8857-6E2F180057B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8299934" flipH="1" flipV="1">
            <a:off x="3626307" y="1538104"/>
            <a:ext cx="1599261" cy="993605"/>
          </a:xfrm>
          <a:prstGeom prst="rect">
            <a:avLst/>
          </a:prstGeom>
        </p:spPr>
      </p:pic>
      <p:pic>
        <p:nvPicPr>
          <p:cNvPr id="104" name="Picture 103">
            <a:extLst>
              <a:ext uri="{FF2B5EF4-FFF2-40B4-BE49-F238E27FC236}">
                <a16:creationId xmlns:a16="http://schemas.microsoft.com/office/drawing/2014/main" id="{984C06FF-A742-460D-AF22-13BCF60D27D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8299934" flipH="1" flipV="1">
            <a:off x="3611779" y="1559250"/>
            <a:ext cx="1577981" cy="926491"/>
          </a:xfrm>
          <a:prstGeom prst="rect">
            <a:avLst/>
          </a:prstGeom>
        </p:spPr>
      </p:pic>
      <p:pic>
        <p:nvPicPr>
          <p:cNvPr id="105" name="Picture 104">
            <a:extLst>
              <a:ext uri="{FF2B5EF4-FFF2-40B4-BE49-F238E27FC236}">
                <a16:creationId xmlns:a16="http://schemas.microsoft.com/office/drawing/2014/main" id="{9CCFB5E1-9CD2-4011-A8CE-29C2F2685C4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9099934" flipV="1">
            <a:off x="3715372" y="1678209"/>
            <a:ext cx="1577981" cy="926491"/>
          </a:xfrm>
          <a:prstGeom prst="rect">
            <a:avLst/>
          </a:prstGeom>
        </p:spPr>
      </p:pic>
      <p:sp>
        <p:nvSpPr>
          <p:cNvPr id="2" name="Title 1">
            <a:extLst>
              <a:ext uri="{FF2B5EF4-FFF2-40B4-BE49-F238E27FC236}">
                <a16:creationId xmlns:a16="http://schemas.microsoft.com/office/drawing/2014/main" id="{7E8254B8-2446-1D48-800F-D22118A9E8AF}"/>
              </a:ext>
            </a:extLst>
          </p:cNvPr>
          <p:cNvSpPr>
            <a:spLocks noGrp="1"/>
          </p:cNvSpPr>
          <p:nvPr>
            <p:ph type="title"/>
          </p:nvPr>
        </p:nvSpPr>
        <p:spPr>
          <a:xfrm>
            <a:off x="1371600" y="57150"/>
            <a:ext cx="5410200" cy="513159"/>
          </a:xfrm>
        </p:spPr>
        <p:txBody>
          <a:bodyPr>
            <a:normAutofit/>
          </a:bodyPr>
          <a:lstStyle/>
          <a:p>
            <a:r>
              <a:rPr lang="en-US" dirty="0"/>
              <a:t>CGI Observing Scenario</a:t>
            </a:r>
          </a:p>
        </p:txBody>
      </p:sp>
      <p:pic>
        <p:nvPicPr>
          <p:cNvPr id="110" name="Picture 109">
            <a:extLst>
              <a:ext uri="{FF2B5EF4-FFF2-40B4-BE49-F238E27FC236}">
                <a16:creationId xmlns:a16="http://schemas.microsoft.com/office/drawing/2014/main" id="{03D3BBBE-6529-0D46-9E82-043726F43770}"/>
              </a:ext>
            </a:extLst>
          </p:cNvPr>
          <p:cNvPicPr>
            <a:picLocks noChangeAspect="1"/>
          </p:cNvPicPr>
          <p:nvPr/>
        </p:nvPicPr>
        <p:blipFill>
          <a:blip r:embed="rId17"/>
          <a:stretch>
            <a:fillRect/>
          </a:stretch>
        </p:blipFill>
        <p:spPr>
          <a:xfrm>
            <a:off x="2283074" y="3880176"/>
            <a:ext cx="4402239" cy="933634"/>
          </a:xfrm>
          <a:prstGeom prst="rect">
            <a:avLst/>
          </a:prstGeom>
        </p:spPr>
      </p:pic>
      <p:cxnSp>
        <p:nvCxnSpPr>
          <p:cNvPr id="112" name="Straight Connector 111">
            <a:extLst>
              <a:ext uri="{FF2B5EF4-FFF2-40B4-BE49-F238E27FC236}">
                <a16:creationId xmlns:a16="http://schemas.microsoft.com/office/drawing/2014/main" id="{F08C803A-A386-F848-8A39-949EAEBDD693}"/>
              </a:ext>
            </a:extLst>
          </p:cNvPr>
          <p:cNvCxnSpPr>
            <a:cxnSpLocks/>
          </p:cNvCxnSpPr>
          <p:nvPr/>
        </p:nvCxnSpPr>
        <p:spPr>
          <a:xfrm flipH="1" flipV="1">
            <a:off x="1291852" y="3830345"/>
            <a:ext cx="1130126" cy="23048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BDDB0197-7D34-E148-9914-C472D6167CF9}"/>
              </a:ext>
            </a:extLst>
          </p:cNvPr>
          <p:cNvCxnSpPr>
            <a:cxnSpLocks/>
          </p:cNvCxnSpPr>
          <p:nvPr/>
        </p:nvCxnSpPr>
        <p:spPr>
          <a:xfrm flipV="1">
            <a:off x="4190814" y="3819808"/>
            <a:ext cx="3608117" cy="251711"/>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1984F22-9B6D-FF4E-8C8C-977648B0F8E4}"/>
              </a:ext>
            </a:extLst>
          </p:cNvPr>
          <p:cNvSpPr txBox="1"/>
          <p:nvPr/>
        </p:nvSpPr>
        <p:spPr>
          <a:xfrm>
            <a:off x="6804522" y="4571395"/>
            <a:ext cx="1223605" cy="300082"/>
          </a:xfrm>
          <a:prstGeom prst="rect">
            <a:avLst/>
          </a:prstGeom>
          <a:noFill/>
        </p:spPr>
        <p:txBody>
          <a:bodyPr wrap="none" rtlCol="0">
            <a:spAutoFit/>
          </a:bodyPr>
          <a:lstStyle/>
          <a:p>
            <a:r>
              <a:rPr lang="en-US" sz="1350" dirty="0"/>
              <a:t>John </a:t>
            </a:r>
            <a:r>
              <a:rPr lang="en-US" sz="1350" dirty="0" err="1"/>
              <a:t>Krist</a:t>
            </a:r>
            <a:r>
              <a:rPr lang="en-US" sz="1350" dirty="0"/>
              <a:t> (JPL)</a:t>
            </a:r>
          </a:p>
        </p:txBody>
      </p:sp>
    </p:spTree>
    <p:extLst>
      <p:ext uri="{BB962C8B-B14F-4D97-AF65-F5344CB8AC3E}">
        <p14:creationId xmlns:p14="http://schemas.microsoft.com/office/powerpoint/2010/main" val="5940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50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xit" presetSubtype="0" fill="hold" nodeType="withEffect">
                                  <p:stCondLst>
                                    <p:cond delay="500"/>
                                  </p:stCondLst>
                                  <p:childTnLst>
                                    <p:set>
                                      <p:cBhvr>
                                        <p:cTn id="26" dur="1" fill="hold">
                                          <p:stCondLst>
                                            <p:cond delay="0"/>
                                          </p:stCondLst>
                                        </p:cTn>
                                        <p:tgtEl>
                                          <p:spTgt spid="36"/>
                                        </p:tgtEl>
                                        <p:attrNameLst>
                                          <p:attrName>style.visibility</p:attrName>
                                        </p:attrNameLst>
                                      </p:cBhvr>
                                      <p:to>
                                        <p:strVal val="hidden"/>
                                      </p:to>
                                    </p:set>
                                  </p:childTnLst>
                                </p:cTn>
                              </p:par>
                              <p:par>
                                <p:cTn id="27" presetID="1" presetClass="exit" presetSubtype="0" fill="hold" nodeType="withEffect">
                                  <p:stCondLst>
                                    <p:cond delay="500"/>
                                  </p:stCondLst>
                                  <p:childTnLst>
                                    <p:set>
                                      <p:cBhvr>
                                        <p:cTn id="28" dur="1" fill="hold">
                                          <p:stCondLst>
                                            <p:cond delay="0"/>
                                          </p:stCondLst>
                                        </p:cTn>
                                        <p:tgtEl>
                                          <p:spTgt spid="41"/>
                                        </p:tgtEl>
                                        <p:attrNameLst>
                                          <p:attrName>style.visibility</p:attrName>
                                        </p:attrNameLst>
                                      </p:cBhvr>
                                      <p:to>
                                        <p:strVal val="hidden"/>
                                      </p:to>
                                    </p:set>
                                  </p:childTnLst>
                                </p:cTn>
                              </p:par>
                              <p:par>
                                <p:cTn id="29" presetID="1" presetClass="entr" presetSubtype="0" fill="hold" nodeType="withEffect">
                                  <p:stCondLst>
                                    <p:cond delay="100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100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xit" presetSubtype="0" fill="hold" nodeType="withEffect">
                                  <p:stCondLst>
                                    <p:cond delay="1000"/>
                                  </p:stCondLst>
                                  <p:childTnLst>
                                    <p:set>
                                      <p:cBhvr>
                                        <p:cTn id="34" dur="1" fill="hold">
                                          <p:stCondLst>
                                            <p:cond delay="0"/>
                                          </p:stCondLst>
                                        </p:cTn>
                                        <p:tgtEl>
                                          <p:spTgt spid="30"/>
                                        </p:tgtEl>
                                        <p:attrNameLst>
                                          <p:attrName>style.visibility</p:attrName>
                                        </p:attrNameLst>
                                      </p:cBhvr>
                                      <p:to>
                                        <p:strVal val="hidden"/>
                                      </p:to>
                                    </p:set>
                                  </p:childTnLst>
                                </p:cTn>
                              </p:par>
                              <p:par>
                                <p:cTn id="35" presetID="1" presetClass="exit" presetSubtype="0" fill="hold" nodeType="withEffect">
                                  <p:stCondLst>
                                    <p:cond delay="1000"/>
                                  </p:stCondLst>
                                  <p:childTnLst>
                                    <p:set>
                                      <p:cBhvr>
                                        <p:cTn id="36" dur="1" fill="hold">
                                          <p:stCondLst>
                                            <p:cond delay="0"/>
                                          </p:stCondLst>
                                        </p:cTn>
                                        <p:tgtEl>
                                          <p:spTgt spid="42"/>
                                        </p:tgtEl>
                                        <p:attrNameLst>
                                          <p:attrName>style.visibility</p:attrName>
                                        </p:attrNameLst>
                                      </p:cBhvr>
                                      <p:to>
                                        <p:strVal val="hidden"/>
                                      </p:to>
                                    </p:set>
                                  </p:childTnLst>
                                </p:cTn>
                              </p:par>
                              <p:par>
                                <p:cTn id="37" presetID="1" presetClass="entr" presetSubtype="0" fill="hold" nodeType="withEffect">
                                  <p:stCondLst>
                                    <p:cond delay="150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150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xit" presetSubtype="0" fill="hold" nodeType="withEffect">
                                  <p:stCondLst>
                                    <p:cond delay="1500"/>
                                  </p:stCondLst>
                                  <p:childTnLst>
                                    <p:set>
                                      <p:cBhvr>
                                        <p:cTn id="42" dur="1" fill="hold">
                                          <p:stCondLst>
                                            <p:cond delay="0"/>
                                          </p:stCondLst>
                                        </p:cTn>
                                        <p:tgtEl>
                                          <p:spTgt spid="33"/>
                                        </p:tgtEl>
                                        <p:attrNameLst>
                                          <p:attrName>style.visibility</p:attrName>
                                        </p:attrNameLst>
                                      </p:cBhvr>
                                      <p:to>
                                        <p:strVal val="hidden"/>
                                      </p:to>
                                    </p:set>
                                  </p:childTnLst>
                                </p:cTn>
                              </p:par>
                              <p:par>
                                <p:cTn id="43" presetID="1" presetClass="exit" presetSubtype="0" fill="hold" nodeType="withEffect">
                                  <p:stCondLst>
                                    <p:cond delay="1500"/>
                                  </p:stCondLst>
                                  <p:childTnLst>
                                    <p:set>
                                      <p:cBhvr>
                                        <p:cTn id="44" dur="1" fill="hold">
                                          <p:stCondLst>
                                            <p:cond delay="0"/>
                                          </p:stCondLst>
                                        </p:cTn>
                                        <p:tgtEl>
                                          <p:spTgt spid="43"/>
                                        </p:tgtEl>
                                        <p:attrNameLst>
                                          <p:attrName>style.visibility</p:attrName>
                                        </p:attrNameLst>
                                      </p:cBhvr>
                                      <p:to>
                                        <p:strVal val="hidden"/>
                                      </p:to>
                                    </p:set>
                                  </p:childTnLst>
                                </p:cTn>
                              </p:par>
                              <p:par>
                                <p:cTn id="45" presetID="1" presetClass="entr" presetSubtype="0" fill="hold" nodeType="withEffect">
                                  <p:stCondLst>
                                    <p:cond delay="200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200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xit" presetSubtype="0" fill="hold" nodeType="withEffect">
                                  <p:stCondLst>
                                    <p:cond delay="2000"/>
                                  </p:stCondLst>
                                  <p:childTnLst>
                                    <p:set>
                                      <p:cBhvr>
                                        <p:cTn id="50" dur="1" fill="hold">
                                          <p:stCondLst>
                                            <p:cond delay="0"/>
                                          </p:stCondLst>
                                        </p:cTn>
                                        <p:tgtEl>
                                          <p:spTgt spid="34"/>
                                        </p:tgtEl>
                                        <p:attrNameLst>
                                          <p:attrName>style.visibility</p:attrName>
                                        </p:attrNameLst>
                                      </p:cBhvr>
                                      <p:to>
                                        <p:strVal val="hidden"/>
                                      </p:to>
                                    </p:set>
                                  </p:childTnLst>
                                </p:cTn>
                              </p:par>
                              <p:par>
                                <p:cTn id="51" presetID="1" presetClass="exit" presetSubtype="0" fill="hold" nodeType="withEffect">
                                  <p:stCondLst>
                                    <p:cond delay="2000"/>
                                  </p:stCondLst>
                                  <p:childTnLst>
                                    <p:set>
                                      <p:cBhvr>
                                        <p:cTn id="52" dur="1" fill="hold">
                                          <p:stCondLst>
                                            <p:cond delay="0"/>
                                          </p:stCondLst>
                                        </p:cTn>
                                        <p:tgtEl>
                                          <p:spTgt spid="45"/>
                                        </p:tgtEl>
                                        <p:attrNameLst>
                                          <p:attrName>style.visibility</p:attrName>
                                        </p:attrNameLst>
                                      </p:cBhvr>
                                      <p:to>
                                        <p:strVal val="hidden"/>
                                      </p:to>
                                    </p:set>
                                  </p:childTnLst>
                                </p:cTn>
                              </p:par>
                              <p:par>
                                <p:cTn id="53" presetID="1" presetClass="entr" presetSubtype="0" fill="hold" nodeType="withEffect">
                                  <p:stCondLst>
                                    <p:cond delay="250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nodeType="withEffect">
                                  <p:stCondLst>
                                    <p:cond delay="250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xit" presetSubtype="0" fill="hold" nodeType="withEffect">
                                  <p:stCondLst>
                                    <p:cond delay="2500"/>
                                  </p:stCondLst>
                                  <p:childTnLst>
                                    <p:set>
                                      <p:cBhvr>
                                        <p:cTn id="58" dur="1" fill="hold">
                                          <p:stCondLst>
                                            <p:cond delay="0"/>
                                          </p:stCondLst>
                                        </p:cTn>
                                        <p:tgtEl>
                                          <p:spTgt spid="35"/>
                                        </p:tgtEl>
                                        <p:attrNameLst>
                                          <p:attrName>style.visibility</p:attrName>
                                        </p:attrNameLst>
                                      </p:cBhvr>
                                      <p:to>
                                        <p:strVal val="hidden"/>
                                      </p:to>
                                    </p:set>
                                  </p:childTnLst>
                                </p:cTn>
                              </p:par>
                              <p:par>
                                <p:cTn id="59" presetID="1" presetClass="exit" presetSubtype="0" fill="hold" nodeType="withEffect">
                                  <p:stCondLst>
                                    <p:cond delay="2500"/>
                                  </p:stCondLst>
                                  <p:childTnLst>
                                    <p:set>
                                      <p:cBhvr>
                                        <p:cTn id="60" dur="1" fill="hold">
                                          <p:stCondLst>
                                            <p:cond delay="0"/>
                                          </p:stCondLst>
                                        </p:cTn>
                                        <p:tgtEl>
                                          <p:spTgt spid="4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47"/>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8" presetClass="emph" presetSubtype="0" fill="hold" nodeType="clickEffect">
                                  <p:stCondLst>
                                    <p:cond delay="0"/>
                                  </p:stCondLst>
                                  <p:childTnLst>
                                    <p:animRot by="5760000">
                                      <p:cBhvr>
                                        <p:cTn id="72" dur="1000" fill="hold"/>
                                        <p:tgtEl>
                                          <p:spTgt spid="71"/>
                                        </p:tgtEl>
                                        <p:attrNameLst>
                                          <p:attrName>r</p:attrName>
                                        </p:attrNameLst>
                                      </p:cBhvr>
                                    </p:animRot>
                                  </p:childTnLst>
                                </p:cTn>
                              </p:par>
                              <p:par>
                                <p:cTn id="73" presetID="1" presetClass="entr" presetSubtype="0" fill="hold" nodeType="withEffect">
                                  <p:stCondLst>
                                    <p:cond delay="1000"/>
                                  </p:stCondLst>
                                  <p:childTnLst>
                                    <p:set>
                                      <p:cBhvr>
                                        <p:cTn id="74" dur="1" fill="hold">
                                          <p:stCondLst>
                                            <p:cond delay="0"/>
                                          </p:stCondLst>
                                        </p:cTn>
                                        <p:tgtEl>
                                          <p:spTgt spid="14"/>
                                        </p:tgtEl>
                                        <p:attrNameLst>
                                          <p:attrName>style.visibility</p:attrName>
                                        </p:attrNameLst>
                                      </p:cBhvr>
                                      <p:to>
                                        <p:strVal val="visible"/>
                                      </p:to>
                                    </p:set>
                                  </p:childTnLst>
                                </p:cTn>
                              </p:par>
                              <p:par>
                                <p:cTn id="75" presetID="1" presetClass="entr" presetSubtype="0" fill="hold" nodeType="withEffect">
                                  <p:stCondLst>
                                    <p:cond delay="1000"/>
                                  </p:stCondLst>
                                  <p:childTnLst>
                                    <p:set>
                                      <p:cBhvr>
                                        <p:cTn id="76" dur="1" fill="hold">
                                          <p:stCondLst>
                                            <p:cond delay="0"/>
                                          </p:stCondLst>
                                        </p:cTn>
                                        <p:tgtEl>
                                          <p:spTgt spid="22"/>
                                        </p:tgtEl>
                                        <p:attrNameLst>
                                          <p:attrName>style.visibility</p:attrName>
                                        </p:attrNameLst>
                                      </p:cBhvr>
                                      <p:to>
                                        <p:strVal val="visible"/>
                                      </p:to>
                                    </p:set>
                                  </p:childTnLst>
                                </p:cTn>
                              </p:par>
                              <p:par>
                                <p:cTn id="77" presetID="1" presetClass="entr" presetSubtype="0" fill="hold" grpId="0" nodeType="withEffect">
                                  <p:stCondLst>
                                    <p:cond delay="1000"/>
                                  </p:stCondLst>
                                  <p:childTnLst>
                                    <p:set>
                                      <p:cBhvr>
                                        <p:cTn id="78" dur="1" fill="hold">
                                          <p:stCondLst>
                                            <p:cond delay="0"/>
                                          </p:stCondLst>
                                        </p:cTn>
                                        <p:tgtEl>
                                          <p:spTgt spid="32"/>
                                        </p:tgtEl>
                                        <p:attrNameLst>
                                          <p:attrName>style.visibility</p:attrName>
                                        </p:attrNameLst>
                                      </p:cBhvr>
                                      <p:to>
                                        <p:strVal val="visible"/>
                                      </p:to>
                                    </p:set>
                                  </p:childTnLst>
                                </p:cTn>
                              </p:par>
                              <p:par>
                                <p:cTn id="79" presetID="1" presetClass="exit" presetSubtype="0" fill="hold" nodeType="withEffect">
                                  <p:stCondLst>
                                    <p:cond delay="1000"/>
                                  </p:stCondLst>
                                  <p:childTnLst>
                                    <p:set>
                                      <p:cBhvr>
                                        <p:cTn id="80" dur="1" fill="hold">
                                          <p:stCondLst>
                                            <p:cond delay="0"/>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2"/>
                                        </p:tgtEl>
                                        <p:attrNameLst>
                                          <p:attrName>style.visibility</p:attrName>
                                        </p:attrNameLst>
                                      </p:cBhvr>
                                      <p:to>
                                        <p:strVal val="visible"/>
                                      </p:to>
                                    </p:set>
                                  </p:childTnLst>
                                </p:cTn>
                              </p:par>
                              <p:par>
                                <p:cTn id="85" presetID="1" presetClass="exit" presetSubtype="0" fill="hold" nodeType="withEffect">
                                  <p:stCondLst>
                                    <p:cond delay="0"/>
                                  </p:stCondLst>
                                  <p:childTnLst>
                                    <p:set>
                                      <p:cBhvr>
                                        <p:cTn id="86" dur="1" fill="hold">
                                          <p:stCondLst>
                                            <p:cond delay="0"/>
                                          </p:stCondLst>
                                        </p:cTn>
                                        <p:tgtEl>
                                          <p:spTgt spid="71"/>
                                        </p:tgtEl>
                                        <p:attrNameLst>
                                          <p:attrName>style.visibility</p:attrName>
                                        </p:attrNameLst>
                                      </p:cBhvr>
                                      <p:to>
                                        <p:strVal val="hidden"/>
                                      </p:to>
                                    </p:set>
                                  </p:childTnLst>
                                </p:cTn>
                              </p:par>
                              <p:par>
                                <p:cTn id="87" presetID="1" presetClass="entr" presetSubtype="0" fill="hold" nodeType="withEffect">
                                  <p:stCondLst>
                                    <p:cond delay="50"/>
                                  </p:stCondLst>
                                  <p:childTnLst>
                                    <p:set>
                                      <p:cBhvr>
                                        <p:cTn id="88" dur="1" fill="hold">
                                          <p:stCondLst>
                                            <p:cond delay="0"/>
                                          </p:stCondLst>
                                        </p:cTn>
                                        <p:tgtEl>
                                          <p:spTgt spid="81"/>
                                        </p:tgtEl>
                                        <p:attrNameLst>
                                          <p:attrName>style.visibility</p:attrName>
                                        </p:attrNameLst>
                                      </p:cBhvr>
                                      <p:to>
                                        <p:strVal val="visible"/>
                                      </p:to>
                                    </p:set>
                                  </p:childTnLst>
                                </p:cTn>
                              </p:par>
                              <p:par>
                                <p:cTn id="89" presetID="1" presetClass="exit" presetSubtype="0" fill="hold" nodeType="withEffect">
                                  <p:stCondLst>
                                    <p:cond delay="50"/>
                                  </p:stCondLst>
                                  <p:childTnLst>
                                    <p:set>
                                      <p:cBhvr>
                                        <p:cTn id="90" dur="1" fill="hold">
                                          <p:stCondLst>
                                            <p:cond delay="0"/>
                                          </p:stCondLst>
                                        </p:cTn>
                                        <p:tgtEl>
                                          <p:spTgt spid="82"/>
                                        </p:tgtEl>
                                        <p:attrNameLst>
                                          <p:attrName>style.visibility</p:attrName>
                                        </p:attrNameLst>
                                      </p:cBhvr>
                                      <p:to>
                                        <p:strVal val="hidden"/>
                                      </p:to>
                                    </p:set>
                                  </p:childTnLst>
                                </p:cTn>
                              </p:par>
                              <p:par>
                                <p:cTn id="91" presetID="1" presetClass="entr" presetSubtype="0" fill="hold" nodeType="withEffect">
                                  <p:stCondLst>
                                    <p:cond delay="100"/>
                                  </p:stCondLst>
                                  <p:childTnLst>
                                    <p:set>
                                      <p:cBhvr>
                                        <p:cTn id="92" dur="1" fill="hold">
                                          <p:stCondLst>
                                            <p:cond delay="0"/>
                                          </p:stCondLst>
                                        </p:cTn>
                                        <p:tgtEl>
                                          <p:spTgt spid="80"/>
                                        </p:tgtEl>
                                        <p:attrNameLst>
                                          <p:attrName>style.visibility</p:attrName>
                                        </p:attrNameLst>
                                      </p:cBhvr>
                                      <p:to>
                                        <p:strVal val="visible"/>
                                      </p:to>
                                    </p:set>
                                  </p:childTnLst>
                                </p:cTn>
                              </p:par>
                              <p:par>
                                <p:cTn id="93" presetID="1" presetClass="exit" presetSubtype="0" fill="hold" nodeType="withEffect">
                                  <p:stCondLst>
                                    <p:cond delay="100"/>
                                  </p:stCondLst>
                                  <p:childTnLst>
                                    <p:set>
                                      <p:cBhvr>
                                        <p:cTn id="94" dur="1" fill="hold">
                                          <p:stCondLst>
                                            <p:cond delay="0"/>
                                          </p:stCondLst>
                                        </p:cTn>
                                        <p:tgtEl>
                                          <p:spTgt spid="81"/>
                                        </p:tgtEl>
                                        <p:attrNameLst>
                                          <p:attrName>style.visibility</p:attrName>
                                        </p:attrNameLst>
                                      </p:cBhvr>
                                      <p:to>
                                        <p:strVal val="hidden"/>
                                      </p:to>
                                    </p:set>
                                  </p:childTnLst>
                                </p:cTn>
                              </p:par>
                              <p:par>
                                <p:cTn id="95" presetID="1" presetClass="entr" presetSubtype="0" fill="hold" nodeType="withEffect">
                                  <p:stCondLst>
                                    <p:cond delay="150"/>
                                  </p:stCondLst>
                                  <p:childTnLst>
                                    <p:set>
                                      <p:cBhvr>
                                        <p:cTn id="96" dur="1" fill="hold">
                                          <p:stCondLst>
                                            <p:cond delay="0"/>
                                          </p:stCondLst>
                                        </p:cTn>
                                        <p:tgtEl>
                                          <p:spTgt spid="79"/>
                                        </p:tgtEl>
                                        <p:attrNameLst>
                                          <p:attrName>style.visibility</p:attrName>
                                        </p:attrNameLst>
                                      </p:cBhvr>
                                      <p:to>
                                        <p:strVal val="visible"/>
                                      </p:to>
                                    </p:set>
                                  </p:childTnLst>
                                </p:cTn>
                              </p:par>
                              <p:par>
                                <p:cTn id="97" presetID="1" presetClass="exit" presetSubtype="0" fill="hold" nodeType="withEffect">
                                  <p:stCondLst>
                                    <p:cond delay="150"/>
                                  </p:stCondLst>
                                  <p:childTnLst>
                                    <p:set>
                                      <p:cBhvr>
                                        <p:cTn id="98" dur="1" fill="hold">
                                          <p:stCondLst>
                                            <p:cond delay="0"/>
                                          </p:stCondLst>
                                        </p:cTn>
                                        <p:tgtEl>
                                          <p:spTgt spid="80"/>
                                        </p:tgtEl>
                                        <p:attrNameLst>
                                          <p:attrName>style.visibility</p:attrName>
                                        </p:attrNameLst>
                                      </p:cBhvr>
                                      <p:to>
                                        <p:strVal val="hidden"/>
                                      </p:to>
                                    </p:set>
                                  </p:childTnLst>
                                </p:cTn>
                              </p:par>
                              <p:par>
                                <p:cTn id="99" presetID="1" presetClass="entr" presetSubtype="0" fill="hold" nodeType="withEffect">
                                  <p:stCondLst>
                                    <p:cond delay="200"/>
                                  </p:stCondLst>
                                  <p:childTnLst>
                                    <p:set>
                                      <p:cBhvr>
                                        <p:cTn id="100" dur="1" fill="hold">
                                          <p:stCondLst>
                                            <p:cond delay="0"/>
                                          </p:stCondLst>
                                        </p:cTn>
                                        <p:tgtEl>
                                          <p:spTgt spid="78"/>
                                        </p:tgtEl>
                                        <p:attrNameLst>
                                          <p:attrName>style.visibility</p:attrName>
                                        </p:attrNameLst>
                                      </p:cBhvr>
                                      <p:to>
                                        <p:strVal val="visible"/>
                                      </p:to>
                                    </p:set>
                                  </p:childTnLst>
                                </p:cTn>
                              </p:par>
                              <p:par>
                                <p:cTn id="101" presetID="1" presetClass="exit" presetSubtype="0" fill="hold" nodeType="withEffect">
                                  <p:stCondLst>
                                    <p:cond delay="200"/>
                                  </p:stCondLst>
                                  <p:childTnLst>
                                    <p:set>
                                      <p:cBhvr>
                                        <p:cTn id="102" dur="1" fill="hold">
                                          <p:stCondLst>
                                            <p:cond delay="0"/>
                                          </p:stCondLst>
                                        </p:cTn>
                                        <p:tgtEl>
                                          <p:spTgt spid="79"/>
                                        </p:tgtEl>
                                        <p:attrNameLst>
                                          <p:attrName>style.visibility</p:attrName>
                                        </p:attrNameLst>
                                      </p:cBhvr>
                                      <p:to>
                                        <p:strVal val="hidden"/>
                                      </p:to>
                                    </p:set>
                                  </p:childTnLst>
                                </p:cTn>
                              </p:par>
                              <p:par>
                                <p:cTn id="103" presetID="1" presetClass="entr" presetSubtype="0" fill="hold" nodeType="withEffect">
                                  <p:stCondLst>
                                    <p:cond delay="250"/>
                                  </p:stCondLst>
                                  <p:childTnLst>
                                    <p:set>
                                      <p:cBhvr>
                                        <p:cTn id="104" dur="1" fill="hold">
                                          <p:stCondLst>
                                            <p:cond delay="0"/>
                                          </p:stCondLst>
                                        </p:cTn>
                                        <p:tgtEl>
                                          <p:spTgt spid="77"/>
                                        </p:tgtEl>
                                        <p:attrNameLst>
                                          <p:attrName>style.visibility</p:attrName>
                                        </p:attrNameLst>
                                      </p:cBhvr>
                                      <p:to>
                                        <p:strVal val="visible"/>
                                      </p:to>
                                    </p:set>
                                  </p:childTnLst>
                                </p:cTn>
                              </p:par>
                              <p:par>
                                <p:cTn id="105" presetID="1" presetClass="exit" presetSubtype="0" fill="hold" nodeType="withEffect">
                                  <p:stCondLst>
                                    <p:cond delay="250"/>
                                  </p:stCondLst>
                                  <p:childTnLst>
                                    <p:set>
                                      <p:cBhvr>
                                        <p:cTn id="106" dur="1" fill="hold">
                                          <p:stCondLst>
                                            <p:cond delay="0"/>
                                          </p:stCondLst>
                                        </p:cTn>
                                        <p:tgtEl>
                                          <p:spTgt spid="78"/>
                                        </p:tgtEl>
                                        <p:attrNameLst>
                                          <p:attrName>style.visibility</p:attrName>
                                        </p:attrNameLst>
                                      </p:cBhvr>
                                      <p:to>
                                        <p:strVal val="hidden"/>
                                      </p:to>
                                    </p:set>
                                  </p:childTnLst>
                                </p:cTn>
                              </p:par>
                              <p:par>
                                <p:cTn id="107" presetID="1" presetClass="entr" presetSubtype="0" fill="hold" nodeType="withEffect">
                                  <p:stCondLst>
                                    <p:cond delay="300"/>
                                  </p:stCondLst>
                                  <p:childTnLst>
                                    <p:set>
                                      <p:cBhvr>
                                        <p:cTn id="108" dur="1" fill="hold">
                                          <p:stCondLst>
                                            <p:cond delay="0"/>
                                          </p:stCondLst>
                                        </p:cTn>
                                        <p:tgtEl>
                                          <p:spTgt spid="76"/>
                                        </p:tgtEl>
                                        <p:attrNameLst>
                                          <p:attrName>style.visibility</p:attrName>
                                        </p:attrNameLst>
                                      </p:cBhvr>
                                      <p:to>
                                        <p:strVal val="visible"/>
                                      </p:to>
                                    </p:set>
                                  </p:childTnLst>
                                </p:cTn>
                              </p:par>
                              <p:par>
                                <p:cTn id="109" presetID="1" presetClass="exit" presetSubtype="0" fill="hold" nodeType="withEffect">
                                  <p:stCondLst>
                                    <p:cond delay="300"/>
                                  </p:stCondLst>
                                  <p:childTnLst>
                                    <p:set>
                                      <p:cBhvr>
                                        <p:cTn id="110" dur="1" fill="hold">
                                          <p:stCondLst>
                                            <p:cond delay="0"/>
                                          </p:stCondLst>
                                        </p:cTn>
                                        <p:tgtEl>
                                          <p:spTgt spid="77"/>
                                        </p:tgtEl>
                                        <p:attrNameLst>
                                          <p:attrName>style.visibility</p:attrName>
                                        </p:attrNameLst>
                                      </p:cBhvr>
                                      <p:to>
                                        <p:strVal val="hidden"/>
                                      </p:to>
                                    </p:set>
                                  </p:childTnLst>
                                </p:cTn>
                              </p:par>
                              <p:par>
                                <p:cTn id="111" presetID="1" presetClass="entr" presetSubtype="0" fill="hold" nodeType="withEffect">
                                  <p:stCondLst>
                                    <p:cond delay="350"/>
                                  </p:stCondLst>
                                  <p:childTnLst>
                                    <p:set>
                                      <p:cBhvr>
                                        <p:cTn id="112" dur="1" fill="hold">
                                          <p:stCondLst>
                                            <p:cond delay="0"/>
                                          </p:stCondLst>
                                        </p:cTn>
                                        <p:tgtEl>
                                          <p:spTgt spid="75"/>
                                        </p:tgtEl>
                                        <p:attrNameLst>
                                          <p:attrName>style.visibility</p:attrName>
                                        </p:attrNameLst>
                                      </p:cBhvr>
                                      <p:to>
                                        <p:strVal val="visible"/>
                                      </p:to>
                                    </p:set>
                                  </p:childTnLst>
                                </p:cTn>
                              </p:par>
                              <p:par>
                                <p:cTn id="113" presetID="1" presetClass="exit" presetSubtype="0" fill="hold" nodeType="withEffect">
                                  <p:stCondLst>
                                    <p:cond delay="350"/>
                                  </p:stCondLst>
                                  <p:childTnLst>
                                    <p:set>
                                      <p:cBhvr>
                                        <p:cTn id="114" dur="1" fill="hold">
                                          <p:stCondLst>
                                            <p:cond delay="0"/>
                                          </p:stCondLst>
                                        </p:cTn>
                                        <p:tgtEl>
                                          <p:spTgt spid="76"/>
                                        </p:tgtEl>
                                        <p:attrNameLst>
                                          <p:attrName>style.visibility</p:attrName>
                                        </p:attrNameLst>
                                      </p:cBhvr>
                                      <p:to>
                                        <p:strVal val="hidden"/>
                                      </p:to>
                                    </p:set>
                                  </p:childTnLst>
                                </p:cTn>
                              </p:par>
                              <p:par>
                                <p:cTn id="115" presetID="1" presetClass="entr" presetSubtype="0" fill="hold" nodeType="withEffect">
                                  <p:stCondLst>
                                    <p:cond delay="400"/>
                                  </p:stCondLst>
                                  <p:childTnLst>
                                    <p:set>
                                      <p:cBhvr>
                                        <p:cTn id="116" dur="1" fill="hold">
                                          <p:stCondLst>
                                            <p:cond delay="0"/>
                                          </p:stCondLst>
                                        </p:cTn>
                                        <p:tgtEl>
                                          <p:spTgt spid="74"/>
                                        </p:tgtEl>
                                        <p:attrNameLst>
                                          <p:attrName>style.visibility</p:attrName>
                                        </p:attrNameLst>
                                      </p:cBhvr>
                                      <p:to>
                                        <p:strVal val="visible"/>
                                      </p:to>
                                    </p:set>
                                  </p:childTnLst>
                                </p:cTn>
                              </p:par>
                              <p:par>
                                <p:cTn id="117" presetID="1" presetClass="exit" presetSubtype="0" fill="hold" nodeType="withEffect">
                                  <p:stCondLst>
                                    <p:cond delay="400"/>
                                  </p:stCondLst>
                                  <p:childTnLst>
                                    <p:set>
                                      <p:cBhvr>
                                        <p:cTn id="118" dur="1" fill="hold">
                                          <p:stCondLst>
                                            <p:cond delay="0"/>
                                          </p:stCondLst>
                                        </p:cTn>
                                        <p:tgtEl>
                                          <p:spTgt spid="75"/>
                                        </p:tgtEl>
                                        <p:attrNameLst>
                                          <p:attrName>style.visibility</p:attrName>
                                        </p:attrNameLst>
                                      </p:cBhvr>
                                      <p:to>
                                        <p:strVal val="hidden"/>
                                      </p:to>
                                    </p:set>
                                  </p:childTnLst>
                                </p:cTn>
                              </p:par>
                              <p:par>
                                <p:cTn id="119" presetID="1" presetClass="entr" presetSubtype="0" fill="hold" nodeType="withEffect">
                                  <p:stCondLst>
                                    <p:cond delay="450"/>
                                  </p:stCondLst>
                                  <p:childTnLst>
                                    <p:set>
                                      <p:cBhvr>
                                        <p:cTn id="120" dur="1" fill="hold">
                                          <p:stCondLst>
                                            <p:cond delay="0"/>
                                          </p:stCondLst>
                                        </p:cTn>
                                        <p:tgtEl>
                                          <p:spTgt spid="73"/>
                                        </p:tgtEl>
                                        <p:attrNameLst>
                                          <p:attrName>style.visibility</p:attrName>
                                        </p:attrNameLst>
                                      </p:cBhvr>
                                      <p:to>
                                        <p:strVal val="visible"/>
                                      </p:to>
                                    </p:set>
                                  </p:childTnLst>
                                </p:cTn>
                              </p:par>
                              <p:par>
                                <p:cTn id="121" presetID="1" presetClass="exit" presetSubtype="0" fill="hold" nodeType="withEffect">
                                  <p:stCondLst>
                                    <p:cond delay="450"/>
                                  </p:stCondLst>
                                  <p:childTnLst>
                                    <p:set>
                                      <p:cBhvr>
                                        <p:cTn id="122" dur="1" fill="hold">
                                          <p:stCondLst>
                                            <p:cond delay="0"/>
                                          </p:stCondLst>
                                        </p:cTn>
                                        <p:tgtEl>
                                          <p:spTgt spid="74"/>
                                        </p:tgtEl>
                                        <p:attrNameLst>
                                          <p:attrName>style.visibility</p:attrName>
                                        </p:attrNameLst>
                                      </p:cBhvr>
                                      <p:to>
                                        <p:strVal val="hidden"/>
                                      </p:to>
                                    </p:set>
                                  </p:childTnLst>
                                </p:cTn>
                              </p:par>
                              <p:par>
                                <p:cTn id="123" presetID="1" presetClass="entr" presetSubtype="0" fill="hold" nodeType="withEffect">
                                  <p:stCondLst>
                                    <p:cond delay="500"/>
                                  </p:stCondLst>
                                  <p:childTnLst>
                                    <p:set>
                                      <p:cBhvr>
                                        <p:cTn id="124" dur="1" fill="hold">
                                          <p:stCondLst>
                                            <p:cond delay="0"/>
                                          </p:stCondLst>
                                        </p:cTn>
                                        <p:tgtEl>
                                          <p:spTgt spid="72"/>
                                        </p:tgtEl>
                                        <p:attrNameLst>
                                          <p:attrName>style.visibility</p:attrName>
                                        </p:attrNameLst>
                                      </p:cBhvr>
                                      <p:to>
                                        <p:strVal val="visible"/>
                                      </p:to>
                                    </p:set>
                                  </p:childTnLst>
                                </p:cTn>
                              </p:par>
                              <p:par>
                                <p:cTn id="125" presetID="1" presetClass="exit" presetSubtype="0" fill="hold" nodeType="withEffect">
                                  <p:stCondLst>
                                    <p:cond delay="500"/>
                                  </p:stCondLst>
                                  <p:childTnLst>
                                    <p:set>
                                      <p:cBhvr>
                                        <p:cTn id="126" dur="1" fill="hold">
                                          <p:stCondLst>
                                            <p:cond delay="0"/>
                                          </p:stCondLst>
                                        </p:cTn>
                                        <p:tgtEl>
                                          <p:spTgt spid="73"/>
                                        </p:tgtEl>
                                        <p:attrNameLst>
                                          <p:attrName>style.visibility</p:attrName>
                                        </p:attrNameLst>
                                      </p:cBhvr>
                                      <p:to>
                                        <p:strVal val="hidden"/>
                                      </p:to>
                                    </p:set>
                                  </p:childTnLst>
                                </p:cTn>
                              </p:par>
                              <p:par>
                                <p:cTn id="127" presetID="1" presetClass="entr" presetSubtype="0" fill="hold" nodeType="withEffect">
                                  <p:stCondLst>
                                    <p:cond delay="500"/>
                                  </p:stCondLst>
                                  <p:childTnLst>
                                    <p:set>
                                      <p:cBhvr>
                                        <p:cTn id="128" dur="1" fill="hold">
                                          <p:stCondLst>
                                            <p:cond delay="0"/>
                                          </p:stCondLst>
                                        </p:cTn>
                                        <p:tgtEl>
                                          <p:spTgt spid="3"/>
                                        </p:tgtEl>
                                        <p:attrNameLst>
                                          <p:attrName>style.visibility</p:attrName>
                                        </p:attrNameLst>
                                      </p:cBhvr>
                                      <p:to>
                                        <p:strVal val="visible"/>
                                      </p:to>
                                    </p:set>
                                  </p:childTnLst>
                                </p:cTn>
                              </p:par>
                              <p:par>
                                <p:cTn id="129" presetID="1" presetClass="exit" presetSubtype="0" fill="hold" nodeType="withEffect">
                                  <p:stCondLst>
                                    <p:cond delay="500"/>
                                  </p:stCondLst>
                                  <p:childTnLst>
                                    <p:set>
                                      <p:cBhvr>
                                        <p:cTn id="130" dur="1" fill="hold">
                                          <p:stCondLst>
                                            <p:cond delay="0"/>
                                          </p:stCondLst>
                                        </p:cTn>
                                        <p:tgtEl>
                                          <p:spTgt spid="14"/>
                                        </p:tgtEl>
                                        <p:attrNameLst>
                                          <p:attrName>style.visibility</p:attrName>
                                        </p:attrNameLst>
                                      </p:cBhvr>
                                      <p:to>
                                        <p:strVal val="hidden"/>
                                      </p:to>
                                    </p:set>
                                  </p:childTnLst>
                                </p:cTn>
                              </p:par>
                              <p:par>
                                <p:cTn id="131" presetID="1" presetClass="entr" presetSubtype="0" fill="hold" nodeType="withEffect">
                                  <p:stCondLst>
                                    <p:cond delay="500"/>
                                  </p:stCondLst>
                                  <p:childTnLst>
                                    <p:set>
                                      <p:cBhvr>
                                        <p:cTn id="132" dur="1" fill="hold">
                                          <p:stCondLst>
                                            <p:cond delay="0"/>
                                          </p:stCondLst>
                                        </p:cTn>
                                        <p:tgtEl>
                                          <p:spTgt spid="23"/>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93"/>
                                        </p:tgtEl>
                                        <p:attrNameLst>
                                          <p:attrName>style.visibility</p:attrName>
                                        </p:attrNameLst>
                                      </p:cBhvr>
                                      <p:to>
                                        <p:strVal val="visible"/>
                                      </p:to>
                                    </p:set>
                                  </p:childTnLst>
                                </p:cTn>
                              </p:par>
                              <p:par>
                                <p:cTn id="137" presetID="1" presetClass="exit" presetSubtype="0" fill="hold" nodeType="withEffect">
                                  <p:stCondLst>
                                    <p:cond delay="0"/>
                                  </p:stCondLst>
                                  <p:childTnLst>
                                    <p:set>
                                      <p:cBhvr>
                                        <p:cTn id="138" dur="1" fill="hold">
                                          <p:stCondLst>
                                            <p:cond delay="0"/>
                                          </p:stCondLst>
                                        </p:cTn>
                                        <p:tgtEl>
                                          <p:spTgt spid="72"/>
                                        </p:tgtEl>
                                        <p:attrNameLst>
                                          <p:attrName>style.visibility</p:attrName>
                                        </p:attrNameLst>
                                      </p:cBhvr>
                                      <p:to>
                                        <p:strVal val="hidden"/>
                                      </p:to>
                                    </p:set>
                                  </p:childTnLst>
                                </p:cTn>
                              </p:par>
                              <p:par>
                                <p:cTn id="139" presetID="1" presetClass="entr" presetSubtype="0" fill="hold" nodeType="withEffect">
                                  <p:stCondLst>
                                    <p:cond delay="50"/>
                                  </p:stCondLst>
                                  <p:childTnLst>
                                    <p:set>
                                      <p:cBhvr>
                                        <p:cTn id="140" dur="1" fill="hold">
                                          <p:stCondLst>
                                            <p:cond delay="0"/>
                                          </p:stCondLst>
                                        </p:cTn>
                                        <p:tgtEl>
                                          <p:spTgt spid="92"/>
                                        </p:tgtEl>
                                        <p:attrNameLst>
                                          <p:attrName>style.visibility</p:attrName>
                                        </p:attrNameLst>
                                      </p:cBhvr>
                                      <p:to>
                                        <p:strVal val="visible"/>
                                      </p:to>
                                    </p:set>
                                  </p:childTnLst>
                                </p:cTn>
                              </p:par>
                              <p:par>
                                <p:cTn id="141" presetID="1" presetClass="exit" presetSubtype="0" fill="hold" nodeType="withEffect">
                                  <p:stCondLst>
                                    <p:cond delay="50"/>
                                  </p:stCondLst>
                                  <p:childTnLst>
                                    <p:set>
                                      <p:cBhvr>
                                        <p:cTn id="142" dur="1" fill="hold">
                                          <p:stCondLst>
                                            <p:cond delay="0"/>
                                          </p:stCondLst>
                                        </p:cTn>
                                        <p:tgtEl>
                                          <p:spTgt spid="93"/>
                                        </p:tgtEl>
                                        <p:attrNameLst>
                                          <p:attrName>style.visibility</p:attrName>
                                        </p:attrNameLst>
                                      </p:cBhvr>
                                      <p:to>
                                        <p:strVal val="hidden"/>
                                      </p:to>
                                    </p:set>
                                  </p:childTnLst>
                                </p:cTn>
                              </p:par>
                              <p:par>
                                <p:cTn id="143" presetID="1" presetClass="entr" presetSubtype="0" fill="hold" nodeType="withEffect">
                                  <p:stCondLst>
                                    <p:cond delay="100"/>
                                  </p:stCondLst>
                                  <p:childTnLst>
                                    <p:set>
                                      <p:cBhvr>
                                        <p:cTn id="144" dur="1" fill="hold">
                                          <p:stCondLst>
                                            <p:cond delay="0"/>
                                          </p:stCondLst>
                                        </p:cTn>
                                        <p:tgtEl>
                                          <p:spTgt spid="91"/>
                                        </p:tgtEl>
                                        <p:attrNameLst>
                                          <p:attrName>style.visibility</p:attrName>
                                        </p:attrNameLst>
                                      </p:cBhvr>
                                      <p:to>
                                        <p:strVal val="visible"/>
                                      </p:to>
                                    </p:set>
                                  </p:childTnLst>
                                </p:cTn>
                              </p:par>
                              <p:par>
                                <p:cTn id="145" presetID="1" presetClass="exit" presetSubtype="0" fill="hold" nodeType="withEffect">
                                  <p:stCondLst>
                                    <p:cond delay="100"/>
                                  </p:stCondLst>
                                  <p:childTnLst>
                                    <p:set>
                                      <p:cBhvr>
                                        <p:cTn id="146" dur="1" fill="hold">
                                          <p:stCondLst>
                                            <p:cond delay="0"/>
                                          </p:stCondLst>
                                        </p:cTn>
                                        <p:tgtEl>
                                          <p:spTgt spid="92"/>
                                        </p:tgtEl>
                                        <p:attrNameLst>
                                          <p:attrName>style.visibility</p:attrName>
                                        </p:attrNameLst>
                                      </p:cBhvr>
                                      <p:to>
                                        <p:strVal val="hidden"/>
                                      </p:to>
                                    </p:set>
                                  </p:childTnLst>
                                </p:cTn>
                              </p:par>
                              <p:par>
                                <p:cTn id="147" presetID="1" presetClass="entr" presetSubtype="0" fill="hold" nodeType="withEffect">
                                  <p:stCondLst>
                                    <p:cond delay="150"/>
                                  </p:stCondLst>
                                  <p:childTnLst>
                                    <p:set>
                                      <p:cBhvr>
                                        <p:cTn id="148" dur="1" fill="hold">
                                          <p:stCondLst>
                                            <p:cond delay="0"/>
                                          </p:stCondLst>
                                        </p:cTn>
                                        <p:tgtEl>
                                          <p:spTgt spid="90"/>
                                        </p:tgtEl>
                                        <p:attrNameLst>
                                          <p:attrName>style.visibility</p:attrName>
                                        </p:attrNameLst>
                                      </p:cBhvr>
                                      <p:to>
                                        <p:strVal val="visible"/>
                                      </p:to>
                                    </p:set>
                                  </p:childTnLst>
                                </p:cTn>
                              </p:par>
                              <p:par>
                                <p:cTn id="149" presetID="1" presetClass="exit" presetSubtype="0" fill="hold" nodeType="withEffect">
                                  <p:stCondLst>
                                    <p:cond delay="150"/>
                                  </p:stCondLst>
                                  <p:childTnLst>
                                    <p:set>
                                      <p:cBhvr>
                                        <p:cTn id="150" dur="1" fill="hold">
                                          <p:stCondLst>
                                            <p:cond delay="0"/>
                                          </p:stCondLst>
                                        </p:cTn>
                                        <p:tgtEl>
                                          <p:spTgt spid="91"/>
                                        </p:tgtEl>
                                        <p:attrNameLst>
                                          <p:attrName>style.visibility</p:attrName>
                                        </p:attrNameLst>
                                      </p:cBhvr>
                                      <p:to>
                                        <p:strVal val="hidden"/>
                                      </p:to>
                                    </p:set>
                                  </p:childTnLst>
                                </p:cTn>
                              </p:par>
                              <p:par>
                                <p:cTn id="151" presetID="1" presetClass="entr" presetSubtype="0" fill="hold" nodeType="withEffect">
                                  <p:stCondLst>
                                    <p:cond delay="200"/>
                                  </p:stCondLst>
                                  <p:childTnLst>
                                    <p:set>
                                      <p:cBhvr>
                                        <p:cTn id="152" dur="1" fill="hold">
                                          <p:stCondLst>
                                            <p:cond delay="0"/>
                                          </p:stCondLst>
                                        </p:cTn>
                                        <p:tgtEl>
                                          <p:spTgt spid="89"/>
                                        </p:tgtEl>
                                        <p:attrNameLst>
                                          <p:attrName>style.visibility</p:attrName>
                                        </p:attrNameLst>
                                      </p:cBhvr>
                                      <p:to>
                                        <p:strVal val="visible"/>
                                      </p:to>
                                    </p:set>
                                  </p:childTnLst>
                                </p:cTn>
                              </p:par>
                              <p:par>
                                <p:cTn id="153" presetID="1" presetClass="exit" presetSubtype="0" fill="hold" nodeType="withEffect">
                                  <p:stCondLst>
                                    <p:cond delay="200"/>
                                  </p:stCondLst>
                                  <p:childTnLst>
                                    <p:set>
                                      <p:cBhvr>
                                        <p:cTn id="154" dur="1" fill="hold">
                                          <p:stCondLst>
                                            <p:cond delay="0"/>
                                          </p:stCondLst>
                                        </p:cTn>
                                        <p:tgtEl>
                                          <p:spTgt spid="90"/>
                                        </p:tgtEl>
                                        <p:attrNameLst>
                                          <p:attrName>style.visibility</p:attrName>
                                        </p:attrNameLst>
                                      </p:cBhvr>
                                      <p:to>
                                        <p:strVal val="hidden"/>
                                      </p:to>
                                    </p:set>
                                  </p:childTnLst>
                                </p:cTn>
                              </p:par>
                              <p:par>
                                <p:cTn id="155" presetID="1" presetClass="entr" presetSubtype="0" fill="hold" nodeType="withEffect">
                                  <p:stCondLst>
                                    <p:cond delay="250"/>
                                  </p:stCondLst>
                                  <p:childTnLst>
                                    <p:set>
                                      <p:cBhvr>
                                        <p:cTn id="156" dur="1" fill="hold">
                                          <p:stCondLst>
                                            <p:cond delay="0"/>
                                          </p:stCondLst>
                                        </p:cTn>
                                        <p:tgtEl>
                                          <p:spTgt spid="83"/>
                                        </p:tgtEl>
                                        <p:attrNameLst>
                                          <p:attrName>style.visibility</p:attrName>
                                        </p:attrNameLst>
                                      </p:cBhvr>
                                      <p:to>
                                        <p:strVal val="visible"/>
                                      </p:to>
                                    </p:set>
                                  </p:childTnLst>
                                </p:cTn>
                              </p:par>
                              <p:par>
                                <p:cTn id="157" presetID="1" presetClass="exit" presetSubtype="0" fill="hold" nodeType="withEffect">
                                  <p:stCondLst>
                                    <p:cond delay="250"/>
                                  </p:stCondLst>
                                  <p:childTnLst>
                                    <p:set>
                                      <p:cBhvr>
                                        <p:cTn id="158" dur="1" fill="hold">
                                          <p:stCondLst>
                                            <p:cond delay="0"/>
                                          </p:stCondLst>
                                        </p:cTn>
                                        <p:tgtEl>
                                          <p:spTgt spid="89"/>
                                        </p:tgtEl>
                                        <p:attrNameLst>
                                          <p:attrName>style.visibility</p:attrName>
                                        </p:attrNameLst>
                                      </p:cBhvr>
                                      <p:to>
                                        <p:strVal val="hidden"/>
                                      </p:to>
                                    </p:set>
                                  </p:childTnLst>
                                </p:cTn>
                              </p:par>
                              <p:par>
                                <p:cTn id="159" presetID="1" presetClass="entr" presetSubtype="0" fill="hold" nodeType="withEffect">
                                  <p:stCondLst>
                                    <p:cond delay="300"/>
                                  </p:stCondLst>
                                  <p:childTnLst>
                                    <p:set>
                                      <p:cBhvr>
                                        <p:cTn id="160" dur="1" fill="hold">
                                          <p:stCondLst>
                                            <p:cond delay="0"/>
                                          </p:stCondLst>
                                        </p:cTn>
                                        <p:tgtEl>
                                          <p:spTgt spid="84"/>
                                        </p:tgtEl>
                                        <p:attrNameLst>
                                          <p:attrName>style.visibility</p:attrName>
                                        </p:attrNameLst>
                                      </p:cBhvr>
                                      <p:to>
                                        <p:strVal val="visible"/>
                                      </p:to>
                                    </p:set>
                                  </p:childTnLst>
                                </p:cTn>
                              </p:par>
                              <p:par>
                                <p:cTn id="161" presetID="1" presetClass="exit" presetSubtype="0" fill="hold" nodeType="withEffect">
                                  <p:stCondLst>
                                    <p:cond delay="300"/>
                                  </p:stCondLst>
                                  <p:childTnLst>
                                    <p:set>
                                      <p:cBhvr>
                                        <p:cTn id="162" dur="1" fill="hold">
                                          <p:stCondLst>
                                            <p:cond delay="0"/>
                                          </p:stCondLst>
                                        </p:cTn>
                                        <p:tgtEl>
                                          <p:spTgt spid="83"/>
                                        </p:tgtEl>
                                        <p:attrNameLst>
                                          <p:attrName>style.visibility</p:attrName>
                                        </p:attrNameLst>
                                      </p:cBhvr>
                                      <p:to>
                                        <p:strVal val="hidden"/>
                                      </p:to>
                                    </p:set>
                                  </p:childTnLst>
                                </p:cTn>
                              </p:par>
                              <p:par>
                                <p:cTn id="163" presetID="1" presetClass="entr" presetSubtype="0" fill="hold" nodeType="withEffect">
                                  <p:stCondLst>
                                    <p:cond delay="350"/>
                                  </p:stCondLst>
                                  <p:childTnLst>
                                    <p:set>
                                      <p:cBhvr>
                                        <p:cTn id="164" dur="1" fill="hold">
                                          <p:stCondLst>
                                            <p:cond delay="0"/>
                                          </p:stCondLst>
                                        </p:cTn>
                                        <p:tgtEl>
                                          <p:spTgt spid="85"/>
                                        </p:tgtEl>
                                        <p:attrNameLst>
                                          <p:attrName>style.visibility</p:attrName>
                                        </p:attrNameLst>
                                      </p:cBhvr>
                                      <p:to>
                                        <p:strVal val="visible"/>
                                      </p:to>
                                    </p:set>
                                  </p:childTnLst>
                                </p:cTn>
                              </p:par>
                              <p:par>
                                <p:cTn id="165" presetID="1" presetClass="exit" presetSubtype="0" fill="hold" nodeType="withEffect">
                                  <p:stCondLst>
                                    <p:cond delay="350"/>
                                  </p:stCondLst>
                                  <p:childTnLst>
                                    <p:set>
                                      <p:cBhvr>
                                        <p:cTn id="166" dur="1" fill="hold">
                                          <p:stCondLst>
                                            <p:cond delay="0"/>
                                          </p:stCondLst>
                                        </p:cTn>
                                        <p:tgtEl>
                                          <p:spTgt spid="84"/>
                                        </p:tgtEl>
                                        <p:attrNameLst>
                                          <p:attrName>style.visibility</p:attrName>
                                        </p:attrNameLst>
                                      </p:cBhvr>
                                      <p:to>
                                        <p:strVal val="hidden"/>
                                      </p:to>
                                    </p:set>
                                  </p:childTnLst>
                                </p:cTn>
                              </p:par>
                              <p:par>
                                <p:cTn id="167" presetID="1" presetClass="entr" presetSubtype="0" fill="hold" nodeType="withEffect">
                                  <p:stCondLst>
                                    <p:cond delay="400"/>
                                  </p:stCondLst>
                                  <p:childTnLst>
                                    <p:set>
                                      <p:cBhvr>
                                        <p:cTn id="168" dur="1" fill="hold">
                                          <p:stCondLst>
                                            <p:cond delay="0"/>
                                          </p:stCondLst>
                                        </p:cTn>
                                        <p:tgtEl>
                                          <p:spTgt spid="86"/>
                                        </p:tgtEl>
                                        <p:attrNameLst>
                                          <p:attrName>style.visibility</p:attrName>
                                        </p:attrNameLst>
                                      </p:cBhvr>
                                      <p:to>
                                        <p:strVal val="visible"/>
                                      </p:to>
                                    </p:set>
                                  </p:childTnLst>
                                </p:cTn>
                              </p:par>
                              <p:par>
                                <p:cTn id="169" presetID="1" presetClass="exit" presetSubtype="0" fill="hold" nodeType="withEffect">
                                  <p:stCondLst>
                                    <p:cond delay="400"/>
                                  </p:stCondLst>
                                  <p:childTnLst>
                                    <p:set>
                                      <p:cBhvr>
                                        <p:cTn id="170" dur="1" fill="hold">
                                          <p:stCondLst>
                                            <p:cond delay="0"/>
                                          </p:stCondLst>
                                        </p:cTn>
                                        <p:tgtEl>
                                          <p:spTgt spid="85"/>
                                        </p:tgtEl>
                                        <p:attrNameLst>
                                          <p:attrName>style.visibility</p:attrName>
                                        </p:attrNameLst>
                                      </p:cBhvr>
                                      <p:to>
                                        <p:strVal val="hidden"/>
                                      </p:to>
                                    </p:set>
                                  </p:childTnLst>
                                </p:cTn>
                              </p:par>
                              <p:par>
                                <p:cTn id="171" presetID="1" presetClass="entr" presetSubtype="0" fill="hold" nodeType="withEffect">
                                  <p:stCondLst>
                                    <p:cond delay="450"/>
                                  </p:stCondLst>
                                  <p:childTnLst>
                                    <p:set>
                                      <p:cBhvr>
                                        <p:cTn id="172" dur="1" fill="hold">
                                          <p:stCondLst>
                                            <p:cond delay="0"/>
                                          </p:stCondLst>
                                        </p:cTn>
                                        <p:tgtEl>
                                          <p:spTgt spid="87"/>
                                        </p:tgtEl>
                                        <p:attrNameLst>
                                          <p:attrName>style.visibility</p:attrName>
                                        </p:attrNameLst>
                                      </p:cBhvr>
                                      <p:to>
                                        <p:strVal val="visible"/>
                                      </p:to>
                                    </p:set>
                                  </p:childTnLst>
                                </p:cTn>
                              </p:par>
                              <p:par>
                                <p:cTn id="173" presetID="1" presetClass="exit" presetSubtype="0" fill="hold" nodeType="withEffect">
                                  <p:stCondLst>
                                    <p:cond delay="450"/>
                                  </p:stCondLst>
                                  <p:childTnLst>
                                    <p:set>
                                      <p:cBhvr>
                                        <p:cTn id="174" dur="1" fill="hold">
                                          <p:stCondLst>
                                            <p:cond delay="0"/>
                                          </p:stCondLst>
                                        </p:cTn>
                                        <p:tgtEl>
                                          <p:spTgt spid="86"/>
                                        </p:tgtEl>
                                        <p:attrNameLst>
                                          <p:attrName>style.visibility</p:attrName>
                                        </p:attrNameLst>
                                      </p:cBhvr>
                                      <p:to>
                                        <p:strVal val="hidden"/>
                                      </p:to>
                                    </p:set>
                                  </p:childTnLst>
                                </p:cTn>
                              </p:par>
                              <p:par>
                                <p:cTn id="175" presetID="1" presetClass="entr" presetSubtype="0" fill="hold" nodeType="withEffect">
                                  <p:stCondLst>
                                    <p:cond delay="500"/>
                                  </p:stCondLst>
                                  <p:childTnLst>
                                    <p:set>
                                      <p:cBhvr>
                                        <p:cTn id="176" dur="1" fill="hold">
                                          <p:stCondLst>
                                            <p:cond delay="0"/>
                                          </p:stCondLst>
                                        </p:cTn>
                                        <p:tgtEl>
                                          <p:spTgt spid="88"/>
                                        </p:tgtEl>
                                        <p:attrNameLst>
                                          <p:attrName>style.visibility</p:attrName>
                                        </p:attrNameLst>
                                      </p:cBhvr>
                                      <p:to>
                                        <p:strVal val="visible"/>
                                      </p:to>
                                    </p:set>
                                  </p:childTnLst>
                                </p:cTn>
                              </p:par>
                              <p:par>
                                <p:cTn id="177" presetID="1" presetClass="exit" presetSubtype="0" fill="hold" nodeType="withEffect">
                                  <p:stCondLst>
                                    <p:cond delay="500"/>
                                  </p:stCondLst>
                                  <p:childTnLst>
                                    <p:set>
                                      <p:cBhvr>
                                        <p:cTn id="178" dur="1" fill="hold">
                                          <p:stCondLst>
                                            <p:cond delay="0"/>
                                          </p:stCondLst>
                                        </p:cTn>
                                        <p:tgtEl>
                                          <p:spTgt spid="87"/>
                                        </p:tgtEl>
                                        <p:attrNameLst>
                                          <p:attrName>style.visibility</p:attrName>
                                        </p:attrNameLst>
                                      </p:cBhvr>
                                      <p:to>
                                        <p:strVal val="hidden"/>
                                      </p:to>
                                    </p:set>
                                  </p:childTnLst>
                                </p:cTn>
                              </p:par>
                              <p:par>
                                <p:cTn id="179" presetID="1" presetClass="exit" presetSubtype="0" fill="hold" nodeType="withEffect">
                                  <p:stCondLst>
                                    <p:cond delay="500"/>
                                  </p:stCondLst>
                                  <p:childTnLst>
                                    <p:set>
                                      <p:cBhvr>
                                        <p:cTn id="180" dur="1" fill="hold">
                                          <p:stCondLst>
                                            <p:cond delay="0"/>
                                          </p:stCondLst>
                                        </p:cTn>
                                        <p:tgtEl>
                                          <p:spTgt spid="3"/>
                                        </p:tgtEl>
                                        <p:attrNameLst>
                                          <p:attrName>style.visibility</p:attrName>
                                        </p:attrNameLst>
                                      </p:cBhvr>
                                      <p:to>
                                        <p:strVal val="hidden"/>
                                      </p:to>
                                    </p:set>
                                  </p:childTnLst>
                                </p:cTn>
                              </p:par>
                              <p:par>
                                <p:cTn id="181" presetID="1" presetClass="entr" presetSubtype="0" fill="hold" nodeType="withEffect">
                                  <p:stCondLst>
                                    <p:cond delay="500"/>
                                  </p:stCondLst>
                                  <p:childTnLst>
                                    <p:set>
                                      <p:cBhvr>
                                        <p:cTn id="182" dur="1" fill="hold">
                                          <p:stCondLst>
                                            <p:cond delay="0"/>
                                          </p:stCondLst>
                                        </p:cTn>
                                        <p:tgtEl>
                                          <p:spTgt spid="14"/>
                                        </p:tgtEl>
                                        <p:attrNameLst>
                                          <p:attrName>style.visibility</p:attrName>
                                        </p:attrNameLst>
                                      </p:cBhvr>
                                      <p:to>
                                        <p:strVal val="visible"/>
                                      </p:to>
                                    </p:set>
                                  </p:childTnLst>
                                </p:cTn>
                              </p:par>
                              <p:par>
                                <p:cTn id="183" presetID="1" presetClass="entr" presetSubtype="0" fill="hold" nodeType="withEffect">
                                  <p:stCondLst>
                                    <p:cond delay="500"/>
                                  </p:stCondLst>
                                  <p:childTnLst>
                                    <p:set>
                                      <p:cBhvr>
                                        <p:cTn id="184" dur="1" fill="hold">
                                          <p:stCondLst>
                                            <p:cond delay="0"/>
                                          </p:stCondLst>
                                        </p:cTn>
                                        <p:tgtEl>
                                          <p:spTgt spid="25"/>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nodeType="clickEffect">
                                  <p:stCondLst>
                                    <p:cond delay="0"/>
                                  </p:stCondLst>
                                  <p:childTnLst>
                                    <p:set>
                                      <p:cBhvr>
                                        <p:cTn id="188" dur="1" fill="hold">
                                          <p:stCondLst>
                                            <p:cond delay="0"/>
                                          </p:stCondLst>
                                        </p:cTn>
                                        <p:tgtEl>
                                          <p:spTgt spid="104"/>
                                        </p:tgtEl>
                                        <p:attrNameLst>
                                          <p:attrName>style.visibility</p:attrName>
                                        </p:attrNameLst>
                                      </p:cBhvr>
                                      <p:to>
                                        <p:strVal val="visible"/>
                                      </p:to>
                                    </p:set>
                                  </p:childTnLst>
                                </p:cTn>
                              </p:par>
                              <p:par>
                                <p:cTn id="189" presetID="1" presetClass="exit" presetSubtype="0" fill="hold" nodeType="withEffect">
                                  <p:stCondLst>
                                    <p:cond delay="0"/>
                                  </p:stCondLst>
                                  <p:childTnLst>
                                    <p:set>
                                      <p:cBhvr>
                                        <p:cTn id="190" dur="1" fill="hold">
                                          <p:stCondLst>
                                            <p:cond delay="0"/>
                                          </p:stCondLst>
                                        </p:cTn>
                                        <p:tgtEl>
                                          <p:spTgt spid="88"/>
                                        </p:tgtEl>
                                        <p:attrNameLst>
                                          <p:attrName>style.visibility</p:attrName>
                                        </p:attrNameLst>
                                      </p:cBhvr>
                                      <p:to>
                                        <p:strVal val="hidden"/>
                                      </p:to>
                                    </p:set>
                                  </p:childTnLst>
                                </p:cTn>
                              </p:par>
                              <p:par>
                                <p:cTn id="191" presetID="1" presetClass="entr" presetSubtype="0" fill="hold" nodeType="withEffect">
                                  <p:stCondLst>
                                    <p:cond delay="50"/>
                                  </p:stCondLst>
                                  <p:childTnLst>
                                    <p:set>
                                      <p:cBhvr>
                                        <p:cTn id="192" dur="1" fill="hold">
                                          <p:stCondLst>
                                            <p:cond delay="0"/>
                                          </p:stCondLst>
                                        </p:cTn>
                                        <p:tgtEl>
                                          <p:spTgt spid="103"/>
                                        </p:tgtEl>
                                        <p:attrNameLst>
                                          <p:attrName>style.visibility</p:attrName>
                                        </p:attrNameLst>
                                      </p:cBhvr>
                                      <p:to>
                                        <p:strVal val="visible"/>
                                      </p:to>
                                    </p:set>
                                  </p:childTnLst>
                                </p:cTn>
                              </p:par>
                              <p:par>
                                <p:cTn id="193" presetID="1" presetClass="exit" presetSubtype="0" fill="hold" nodeType="withEffect">
                                  <p:stCondLst>
                                    <p:cond delay="50"/>
                                  </p:stCondLst>
                                  <p:childTnLst>
                                    <p:set>
                                      <p:cBhvr>
                                        <p:cTn id="194" dur="1" fill="hold">
                                          <p:stCondLst>
                                            <p:cond delay="0"/>
                                          </p:stCondLst>
                                        </p:cTn>
                                        <p:tgtEl>
                                          <p:spTgt spid="104"/>
                                        </p:tgtEl>
                                        <p:attrNameLst>
                                          <p:attrName>style.visibility</p:attrName>
                                        </p:attrNameLst>
                                      </p:cBhvr>
                                      <p:to>
                                        <p:strVal val="hidden"/>
                                      </p:to>
                                    </p:set>
                                  </p:childTnLst>
                                </p:cTn>
                              </p:par>
                              <p:par>
                                <p:cTn id="195" presetID="1" presetClass="entr" presetSubtype="0" fill="hold" nodeType="withEffect">
                                  <p:stCondLst>
                                    <p:cond delay="100"/>
                                  </p:stCondLst>
                                  <p:childTnLst>
                                    <p:set>
                                      <p:cBhvr>
                                        <p:cTn id="196" dur="1" fill="hold">
                                          <p:stCondLst>
                                            <p:cond delay="0"/>
                                          </p:stCondLst>
                                        </p:cTn>
                                        <p:tgtEl>
                                          <p:spTgt spid="102"/>
                                        </p:tgtEl>
                                        <p:attrNameLst>
                                          <p:attrName>style.visibility</p:attrName>
                                        </p:attrNameLst>
                                      </p:cBhvr>
                                      <p:to>
                                        <p:strVal val="visible"/>
                                      </p:to>
                                    </p:set>
                                  </p:childTnLst>
                                </p:cTn>
                              </p:par>
                              <p:par>
                                <p:cTn id="197" presetID="1" presetClass="exit" presetSubtype="0" fill="hold" nodeType="withEffect">
                                  <p:stCondLst>
                                    <p:cond delay="100"/>
                                  </p:stCondLst>
                                  <p:childTnLst>
                                    <p:set>
                                      <p:cBhvr>
                                        <p:cTn id="198" dur="1" fill="hold">
                                          <p:stCondLst>
                                            <p:cond delay="0"/>
                                          </p:stCondLst>
                                        </p:cTn>
                                        <p:tgtEl>
                                          <p:spTgt spid="103"/>
                                        </p:tgtEl>
                                        <p:attrNameLst>
                                          <p:attrName>style.visibility</p:attrName>
                                        </p:attrNameLst>
                                      </p:cBhvr>
                                      <p:to>
                                        <p:strVal val="hidden"/>
                                      </p:to>
                                    </p:set>
                                  </p:childTnLst>
                                </p:cTn>
                              </p:par>
                              <p:par>
                                <p:cTn id="199" presetID="1" presetClass="entr" presetSubtype="0" fill="hold" nodeType="withEffect">
                                  <p:stCondLst>
                                    <p:cond delay="150"/>
                                  </p:stCondLst>
                                  <p:childTnLst>
                                    <p:set>
                                      <p:cBhvr>
                                        <p:cTn id="200" dur="1" fill="hold">
                                          <p:stCondLst>
                                            <p:cond delay="0"/>
                                          </p:stCondLst>
                                        </p:cTn>
                                        <p:tgtEl>
                                          <p:spTgt spid="101"/>
                                        </p:tgtEl>
                                        <p:attrNameLst>
                                          <p:attrName>style.visibility</p:attrName>
                                        </p:attrNameLst>
                                      </p:cBhvr>
                                      <p:to>
                                        <p:strVal val="visible"/>
                                      </p:to>
                                    </p:set>
                                  </p:childTnLst>
                                </p:cTn>
                              </p:par>
                              <p:par>
                                <p:cTn id="201" presetID="1" presetClass="exit" presetSubtype="0" fill="hold" nodeType="withEffect">
                                  <p:stCondLst>
                                    <p:cond delay="150"/>
                                  </p:stCondLst>
                                  <p:childTnLst>
                                    <p:set>
                                      <p:cBhvr>
                                        <p:cTn id="202" dur="1" fill="hold">
                                          <p:stCondLst>
                                            <p:cond delay="0"/>
                                          </p:stCondLst>
                                        </p:cTn>
                                        <p:tgtEl>
                                          <p:spTgt spid="102"/>
                                        </p:tgtEl>
                                        <p:attrNameLst>
                                          <p:attrName>style.visibility</p:attrName>
                                        </p:attrNameLst>
                                      </p:cBhvr>
                                      <p:to>
                                        <p:strVal val="hidden"/>
                                      </p:to>
                                    </p:set>
                                  </p:childTnLst>
                                </p:cTn>
                              </p:par>
                              <p:par>
                                <p:cTn id="203" presetID="1" presetClass="entr" presetSubtype="0" fill="hold" nodeType="withEffect">
                                  <p:stCondLst>
                                    <p:cond delay="200"/>
                                  </p:stCondLst>
                                  <p:childTnLst>
                                    <p:set>
                                      <p:cBhvr>
                                        <p:cTn id="204" dur="1" fill="hold">
                                          <p:stCondLst>
                                            <p:cond delay="0"/>
                                          </p:stCondLst>
                                        </p:cTn>
                                        <p:tgtEl>
                                          <p:spTgt spid="100"/>
                                        </p:tgtEl>
                                        <p:attrNameLst>
                                          <p:attrName>style.visibility</p:attrName>
                                        </p:attrNameLst>
                                      </p:cBhvr>
                                      <p:to>
                                        <p:strVal val="visible"/>
                                      </p:to>
                                    </p:set>
                                  </p:childTnLst>
                                </p:cTn>
                              </p:par>
                              <p:par>
                                <p:cTn id="205" presetID="1" presetClass="exit" presetSubtype="0" fill="hold" nodeType="withEffect">
                                  <p:stCondLst>
                                    <p:cond delay="200"/>
                                  </p:stCondLst>
                                  <p:childTnLst>
                                    <p:set>
                                      <p:cBhvr>
                                        <p:cTn id="206" dur="1" fill="hold">
                                          <p:stCondLst>
                                            <p:cond delay="0"/>
                                          </p:stCondLst>
                                        </p:cTn>
                                        <p:tgtEl>
                                          <p:spTgt spid="101"/>
                                        </p:tgtEl>
                                        <p:attrNameLst>
                                          <p:attrName>style.visibility</p:attrName>
                                        </p:attrNameLst>
                                      </p:cBhvr>
                                      <p:to>
                                        <p:strVal val="hidden"/>
                                      </p:to>
                                    </p:set>
                                  </p:childTnLst>
                                </p:cTn>
                              </p:par>
                              <p:par>
                                <p:cTn id="207" presetID="1" presetClass="entr" presetSubtype="0" fill="hold" nodeType="withEffect">
                                  <p:stCondLst>
                                    <p:cond delay="250"/>
                                  </p:stCondLst>
                                  <p:childTnLst>
                                    <p:set>
                                      <p:cBhvr>
                                        <p:cTn id="208" dur="1" fill="hold">
                                          <p:stCondLst>
                                            <p:cond delay="0"/>
                                          </p:stCondLst>
                                        </p:cTn>
                                        <p:tgtEl>
                                          <p:spTgt spid="99"/>
                                        </p:tgtEl>
                                        <p:attrNameLst>
                                          <p:attrName>style.visibility</p:attrName>
                                        </p:attrNameLst>
                                      </p:cBhvr>
                                      <p:to>
                                        <p:strVal val="visible"/>
                                      </p:to>
                                    </p:set>
                                  </p:childTnLst>
                                </p:cTn>
                              </p:par>
                              <p:par>
                                <p:cTn id="209" presetID="1" presetClass="exit" presetSubtype="0" fill="hold" nodeType="withEffect">
                                  <p:stCondLst>
                                    <p:cond delay="250"/>
                                  </p:stCondLst>
                                  <p:childTnLst>
                                    <p:set>
                                      <p:cBhvr>
                                        <p:cTn id="210" dur="1" fill="hold">
                                          <p:stCondLst>
                                            <p:cond delay="0"/>
                                          </p:stCondLst>
                                        </p:cTn>
                                        <p:tgtEl>
                                          <p:spTgt spid="100"/>
                                        </p:tgtEl>
                                        <p:attrNameLst>
                                          <p:attrName>style.visibility</p:attrName>
                                        </p:attrNameLst>
                                      </p:cBhvr>
                                      <p:to>
                                        <p:strVal val="hidden"/>
                                      </p:to>
                                    </p:set>
                                  </p:childTnLst>
                                </p:cTn>
                              </p:par>
                              <p:par>
                                <p:cTn id="211" presetID="1" presetClass="entr" presetSubtype="0" fill="hold" nodeType="withEffect">
                                  <p:stCondLst>
                                    <p:cond delay="300"/>
                                  </p:stCondLst>
                                  <p:childTnLst>
                                    <p:set>
                                      <p:cBhvr>
                                        <p:cTn id="212" dur="1" fill="hold">
                                          <p:stCondLst>
                                            <p:cond delay="0"/>
                                          </p:stCondLst>
                                        </p:cTn>
                                        <p:tgtEl>
                                          <p:spTgt spid="98"/>
                                        </p:tgtEl>
                                        <p:attrNameLst>
                                          <p:attrName>style.visibility</p:attrName>
                                        </p:attrNameLst>
                                      </p:cBhvr>
                                      <p:to>
                                        <p:strVal val="visible"/>
                                      </p:to>
                                    </p:set>
                                  </p:childTnLst>
                                </p:cTn>
                              </p:par>
                              <p:par>
                                <p:cTn id="213" presetID="1" presetClass="exit" presetSubtype="0" fill="hold" nodeType="withEffect">
                                  <p:stCondLst>
                                    <p:cond delay="300"/>
                                  </p:stCondLst>
                                  <p:childTnLst>
                                    <p:set>
                                      <p:cBhvr>
                                        <p:cTn id="214" dur="1" fill="hold">
                                          <p:stCondLst>
                                            <p:cond delay="0"/>
                                          </p:stCondLst>
                                        </p:cTn>
                                        <p:tgtEl>
                                          <p:spTgt spid="99"/>
                                        </p:tgtEl>
                                        <p:attrNameLst>
                                          <p:attrName>style.visibility</p:attrName>
                                        </p:attrNameLst>
                                      </p:cBhvr>
                                      <p:to>
                                        <p:strVal val="hidden"/>
                                      </p:to>
                                    </p:set>
                                  </p:childTnLst>
                                </p:cTn>
                              </p:par>
                              <p:par>
                                <p:cTn id="215" presetID="1" presetClass="entr" presetSubtype="0" fill="hold" nodeType="withEffect">
                                  <p:stCondLst>
                                    <p:cond delay="350"/>
                                  </p:stCondLst>
                                  <p:childTnLst>
                                    <p:set>
                                      <p:cBhvr>
                                        <p:cTn id="216" dur="1" fill="hold">
                                          <p:stCondLst>
                                            <p:cond delay="0"/>
                                          </p:stCondLst>
                                        </p:cTn>
                                        <p:tgtEl>
                                          <p:spTgt spid="97"/>
                                        </p:tgtEl>
                                        <p:attrNameLst>
                                          <p:attrName>style.visibility</p:attrName>
                                        </p:attrNameLst>
                                      </p:cBhvr>
                                      <p:to>
                                        <p:strVal val="visible"/>
                                      </p:to>
                                    </p:set>
                                  </p:childTnLst>
                                </p:cTn>
                              </p:par>
                              <p:par>
                                <p:cTn id="217" presetID="1" presetClass="exit" presetSubtype="0" fill="hold" nodeType="withEffect">
                                  <p:stCondLst>
                                    <p:cond delay="350"/>
                                  </p:stCondLst>
                                  <p:childTnLst>
                                    <p:set>
                                      <p:cBhvr>
                                        <p:cTn id="218" dur="1" fill="hold">
                                          <p:stCondLst>
                                            <p:cond delay="0"/>
                                          </p:stCondLst>
                                        </p:cTn>
                                        <p:tgtEl>
                                          <p:spTgt spid="98"/>
                                        </p:tgtEl>
                                        <p:attrNameLst>
                                          <p:attrName>style.visibility</p:attrName>
                                        </p:attrNameLst>
                                      </p:cBhvr>
                                      <p:to>
                                        <p:strVal val="hidden"/>
                                      </p:to>
                                    </p:set>
                                  </p:childTnLst>
                                </p:cTn>
                              </p:par>
                              <p:par>
                                <p:cTn id="219" presetID="1" presetClass="entr" presetSubtype="0" fill="hold" nodeType="withEffect">
                                  <p:stCondLst>
                                    <p:cond delay="400"/>
                                  </p:stCondLst>
                                  <p:childTnLst>
                                    <p:set>
                                      <p:cBhvr>
                                        <p:cTn id="220" dur="1" fill="hold">
                                          <p:stCondLst>
                                            <p:cond delay="0"/>
                                          </p:stCondLst>
                                        </p:cTn>
                                        <p:tgtEl>
                                          <p:spTgt spid="96"/>
                                        </p:tgtEl>
                                        <p:attrNameLst>
                                          <p:attrName>style.visibility</p:attrName>
                                        </p:attrNameLst>
                                      </p:cBhvr>
                                      <p:to>
                                        <p:strVal val="visible"/>
                                      </p:to>
                                    </p:set>
                                  </p:childTnLst>
                                </p:cTn>
                              </p:par>
                              <p:par>
                                <p:cTn id="221" presetID="1" presetClass="exit" presetSubtype="0" fill="hold" nodeType="withEffect">
                                  <p:stCondLst>
                                    <p:cond delay="400"/>
                                  </p:stCondLst>
                                  <p:childTnLst>
                                    <p:set>
                                      <p:cBhvr>
                                        <p:cTn id="222" dur="1" fill="hold">
                                          <p:stCondLst>
                                            <p:cond delay="0"/>
                                          </p:stCondLst>
                                        </p:cTn>
                                        <p:tgtEl>
                                          <p:spTgt spid="97"/>
                                        </p:tgtEl>
                                        <p:attrNameLst>
                                          <p:attrName>style.visibility</p:attrName>
                                        </p:attrNameLst>
                                      </p:cBhvr>
                                      <p:to>
                                        <p:strVal val="hidden"/>
                                      </p:to>
                                    </p:set>
                                  </p:childTnLst>
                                </p:cTn>
                              </p:par>
                              <p:par>
                                <p:cTn id="223" presetID="1" presetClass="entr" presetSubtype="0" fill="hold" nodeType="withEffect">
                                  <p:stCondLst>
                                    <p:cond delay="450"/>
                                  </p:stCondLst>
                                  <p:childTnLst>
                                    <p:set>
                                      <p:cBhvr>
                                        <p:cTn id="224" dur="1" fill="hold">
                                          <p:stCondLst>
                                            <p:cond delay="0"/>
                                          </p:stCondLst>
                                        </p:cTn>
                                        <p:tgtEl>
                                          <p:spTgt spid="95"/>
                                        </p:tgtEl>
                                        <p:attrNameLst>
                                          <p:attrName>style.visibility</p:attrName>
                                        </p:attrNameLst>
                                      </p:cBhvr>
                                      <p:to>
                                        <p:strVal val="visible"/>
                                      </p:to>
                                    </p:set>
                                  </p:childTnLst>
                                </p:cTn>
                              </p:par>
                              <p:par>
                                <p:cTn id="225" presetID="1" presetClass="exit" presetSubtype="0" fill="hold" nodeType="withEffect">
                                  <p:stCondLst>
                                    <p:cond delay="450"/>
                                  </p:stCondLst>
                                  <p:childTnLst>
                                    <p:set>
                                      <p:cBhvr>
                                        <p:cTn id="226" dur="1" fill="hold">
                                          <p:stCondLst>
                                            <p:cond delay="0"/>
                                          </p:stCondLst>
                                        </p:cTn>
                                        <p:tgtEl>
                                          <p:spTgt spid="96"/>
                                        </p:tgtEl>
                                        <p:attrNameLst>
                                          <p:attrName>style.visibility</p:attrName>
                                        </p:attrNameLst>
                                      </p:cBhvr>
                                      <p:to>
                                        <p:strVal val="hidden"/>
                                      </p:to>
                                    </p:set>
                                  </p:childTnLst>
                                </p:cTn>
                              </p:par>
                              <p:par>
                                <p:cTn id="227" presetID="1" presetClass="entr" presetSubtype="0" fill="hold" nodeType="withEffect">
                                  <p:stCondLst>
                                    <p:cond delay="500"/>
                                  </p:stCondLst>
                                  <p:childTnLst>
                                    <p:set>
                                      <p:cBhvr>
                                        <p:cTn id="228" dur="1" fill="hold">
                                          <p:stCondLst>
                                            <p:cond delay="0"/>
                                          </p:stCondLst>
                                        </p:cTn>
                                        <p:tgtEl>
                                          <p:spTgt spid="94"/>
                                        </p:tgtEl>
                                        <p:attrNameLst>
                                          <p:attrName>style.visibility</p:attrName>
                                        </p:attrNameLst>
                                      </p:cBhvr>
                                      <p:to>
                                        <p:strVal val="visible"/>
                                      </p:to>
                                    </p:set>
                                  </p:childTnLst>
                                </p:cTn>
                              </p:par>
                              <p:par>
                                <p:cTn id="229" presetID="1" presetClass="exit" presetSubtype="0" fill="hold" nodeType="withEffect">
                                  <p:stCondLst>
                                    <p:cond delay="500"/>
                                  </p:stCondLst>
                                  <p:childTnLst>
                                    <p:set>
                                      <p:cBhvr>
                                        <p:cTn id="230" dur="1" fill="hold">
                                          <p:stCondLst>
                                            <p:cond delay="0"/>
                                          </p:stCondLst>
                                        </p:cTn>
                                        <p:tgtEl>
                                          <p:spTgt spid="95"/>
                                        </p:tgtEl>
                                        <p:attrNameLst>
                                          <p:attrName>style.visibility</p:attrName>
                                        </p:attrNameLst>
                                      </p:cBhvr>
                                      <p:to>
                                        <p:strVal val="hidden"/>
                                      </p:to>
                                    </p:set>
                                  </p:childTnLst>
                                </p:cTn>
                              </p:par>
                              <p:par>
                                <p:cTn id="231" presetID="1" presetClass="exit" presetSubtype="0" fill="hold" nodeType="withEffect">
                                  <p:stCondLst>
                                    <p:cond delay="500"/>
                                  </p:stCondLst>
                                  <p:childTnLst>
                                    <p:set>
                                      <p:cBhvr>
                                        <p:cTn id="232" dur="1" fill="hold">
                                          <p:stCondLst>
                                            <p:cond delay="0"/>
                                          </p:stCondLst>
                                        </p:cTn>
                                        <p:tgtEl>
                                          <p:spTgt spid="14"/>
                                        </p:tgtEl>
                                        <p:attrNameLst>
                                          <p:attrName>style.visibility</p:attrName>
                                        </p:attrNameLst>
                                      </p:cBhvr>
                                      <p:to>
                                        <p:strVal val="hidden"/>
                                      </p:to>
                                    </p:set>
                                  </p:childTnLst>
                                </p:cTn>
                              </p:par>
                              <p:par>
                                <p:cTn id="233" presetID="1" presetClass="entr" presetSubtype="0" fill="hold" nodeType="withEffect">
                                  <p:stCondLst>
                                    <p:cond delay="500"/>
                                  </p:stCondLst>
                                  <p:childTnLst>
                                    <p:set>
                                      <p:cBhvr>
                                        <p:cTn id="234" dur="1" fill="hold">
                                          <p:stCondLst>
                                            <p:cond delay="0"/>
                                          </p:stCondLst>
                                        </p:cTn>
                                        <p:tgtEl>
                                          <p:spTgt spid="3"/>
                                        </p:tgtEl>
                                        <p:attrNameLst>
                                          <p:attrName>style.visibility</p:attrName>
                                        </p:attrNameLst>
                                      </p:cBhvr>
                                      <p:to>
                                        <p:strVal val="visible"/>
                                      </p:to>
                                    </p:set>
                                  </p:childTnLst>
                                </p:cTn>
                              </p:par>
                              <p:par>
                                <p:cTn id="235" presetID="1" presetClass="entr" presetSubtype="0" fill="hold" nodeType="withEffect">
                                  <p:stCondLst>
                                    <p:cond delay="500"/>
                                  </p:stCondLst>
                                  <p:childTnLst>
                                    <p:set>
                                      <p:cBhvr>
                                        <p:cTn id="236" dur="1" fill="hold">
                                          <p:stCondLst>
                                            <p:cond delay="0"/>
                                          </p:stCondLst>
                                        </p:cTn>
                                        <p:tgtEl>
                                          <p:spTgt spid="26"/>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ntr" presetSubtype="0" fill="hold" nodeType="clickEffect">
                                  <p:stCondLst>
                                    <p:cond delay="0"/>
                                  </p:stCondLst>
                                  <p:childTnLst>
                                    <p:set>
                                      <p:cBhvr>
                                        <p:cTn id="240" dur="1" fill="hold">
                                          <p:stCondLst>
                                            <p:cond delay="0"/>
                                          </p:stCondLst>
                                        </p:cTn>
                                        <p:tgtEl>
                                          <p:spTgt spid="105"/>
                                        </p:tgtEl>
                                        <p:attrNameLst>
                                          <p:attrName>style.visibility</p:attrName>
                                        </p:attrNameLst>
                                      </p:cBhvr>
                                      <p:to>
                                        <p:strVal val="visible"/>
                                      </p:to>
                                    </p:set>
                                  </p:childTnLst>
                                </p:cTn>
                              </p:par>
                              <p:par>
                                <p:cTn id="241" presetID="1" presetClass="exit" presetSubtype="0" fill="hold" nodeType="withEffect">
                                  <p:stCondLst>
                                    <p:cond delay="0"/>
                                  </p:stCondLst>
                                  <p:childTnLst>
                                    <p:set>
                                      <p:cBhvr>
                                        <p:cTn id="242" dur="1" fill="hold">
                                          <p:stCondLst>
                                            <p:cond delay="0"/>
                                          </p:stCondLst>
                                        </p:cTn>
                                        <p:tgtEl>
                                          <p:spTgt spid="94"/>
                                        </p:tgtEl>
                                        <p:attrNameLst>
                                          <p:attrName>style.visibility</p:attrName>
                                        </p:attrNameLst>
                                      </p:cBhvr>
                                      <p:to>
                                        <p:strVal val="hidden"/>
                                      </p:to>
                                    </p:set>
                                  </p:childTnLst>
                                </p:cTn>
                              </p:par>
                              <p:par>
                                <p:cTn id="243" presetID="8" presetClass="emph" presetSubtype="0" fill="hold" nodeType="withEffect">
                                  <p:stCondLst>
                                    <p:cond delay="0"/>
                                  </p:stCondLst>
                                  <p:childTnLst>
                                    <p:animRot by="-5760000">
                                      <p:cBhvr>
                                        <p:cTn id="244" dur="1000" fill="hold"/>
                                        <p:tgtEl>
                                          <p:spTgt spid="105"/>
                                        </p:tgtEl>
                                        <p:attrNameLst>
                                          <p:attrName>r</p:attrName>
                                        </p:attrNameLst>
                                      </p:cBhvr>
                                    </p:animRot>
                                  </p:childTnLst>
                                </p:cTn>
                              </p:par>
                              <p:par>
                                <p:cTn id="245" presetID="1" presetClass="entr" presetSubtype="0" fill="hold" nodeType="withEffect">
                                  <p:stCondLst>
                                    <p:cond delay="1000"/>
                                  </p:stCondLst>
                                  <p:childTnLst>
                                    <p:set>
                                      <p:cBhvr>
                                        <p:cTn id="246" dur="1" fill="hold">
                                          <p:stCondLst>
                                            <p:cond delay="0"/>
                                          </p:stCondLst>
                                        </p:cTn>
                                        <p:tgtEl>
                                          <p:spTgt spid="15"/>
                                        </p:tgtEl>
                                        <p:attrNameLst>
                                          <p:attrName>style.visibility</p:attrName>
                                        </p:attrNameLst>
                                      </p:cBhvr>
                                      <p:to>
                                        <p:strVal val="visible"/>
                                      </p:to>
                                    </p:set>
                                  </p:childTnLst>
                                </p:cTn>
                              </p:par>
                              <p:par>
                                <p:cTn id="247" presetID="1" presetClass="exit" presetSubtype="0" fill="hold" nodeType="withEffect">
                                  <p:stCondLst>
                                    <p:cond delay="1000"/>
                                  </p:stCondLst>
                                  <p:childTnLst>
                                    <p:set>
                                      <p:cBhvr>
                                        <p:cTn id="248" dur="1" fill="hold">
                                          <p:stCondLst>
                                            <p:cond delay="0"/>
                                          </p:stCondLst>
                                        </p:cTn>
                                        <p:tgtEl>
                                          <p:spTgt spid="3"/>
                                        </p:tgtEl>
                                        <p:attrNameLst>
                                          <p:attrName>style.visibility</p:attrName>
                                        </p:attrNameLst>
                                      </p:cBhvr>
                                      <p:to>
                                        <p:strVal val="hidden"/>
                                      </p:to>
                                    </p:set>
                                  </p:childTnLst>
                                </p:cTn>
                              </p:par>
                              <p:par>
                                <p:cTn id="249" presetID="1" presetClass="entr" presetSubtype="0" fill="hold" nodeType="withEffect">
                                  <p:stCondLst>
                                    <p:cond delay="1000"/>
                                  </p:stCondLst>
                                  <p:childTnLst>
                                    <p:set>
                                      <p:cBhvr>
                                        <p:cTn id="250" dur="1" fill="hold">
                                          <p:stCondLst>
                                            <p:cond delay="0"/>
                                          </p:stCondLst>
                                        </p:cTn>
                                        <p:tgtEl>
                                          <p:spTgt spid="27"/>
                                        </p:tgtEl>
                                        <p:attrNameLst>
                                          <p:attrName>style.visibility</p:attrName>
                                        </p:attrNameLst>
                                      </p:cBhvr>
                                      <p:to>
                                        <p:strVal val="visible"/>
                                      </p:to>
                                    </p:set>
                                  </p:childTnLst>
                                </p:cTn>
                              </p:par>
                              <p:par>
                                <p:cTn id="251" presetID="1" presetClass="entr" presetSubtype="0" fill="hold" grpId="0" nodeType="withEffect">
                                  <p:stCondLst>
                                    <p:cond delay="1000"/>
                                  </p:stCondLst>
                                  <p:childTnLst>
                                    <p:set>
                                      <p:cBhvr>
                                        <p:cTn id="25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1" grpId="0" animBg="1"/>
      <p:bldP spid="21" grpId="0" animBg="1"/>
      <p:bldP spid="28"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066A7C-317E-7742-8242-0513B1B42166}"/>
              </a:ext>
            </a:extLst>
          </p:cNvPr>
          <p:cNvPicPr>
            <a:picLocks noChangeAspect="1"/>
          </p:cNvPicPr>
          <p:nvPr/>
        </p:nvPicPr>
        <p:blipFill>
          <a:blip r:embed="rId3"/>
          <a:stretch>
            <a:fillRect/>
          </a:stretch>
        </p:blipFill>
        <p:spPr>
          <a:xfrm>
            <a:off x="1657588" y="1012303"/>
            <a:ext cx="5828825" cy="3088433"/>
          </a:xfrm>
          <a:prstGeom prst="rect">
            <a:avLst/>
          </a:prstGeom>
        </p:spPr>
      </p:pic>
      <p:sp>
        <p:nvSpPr>
          <p:cNvPr id="9" name="Vertical Text Placeholder 8">
            <a:extLst>
              <a:ext uri="{FF2B5EF4-FFF2-40B4-BE49-F238E27FC236}">
                <a16:creationId xmlns:a16="http://schemas.microsoft.com/office/drawing/2014/main" id="{A16C6D81-BE2C-BD43-8F01-53D059C0C1E9}"/>
              </a:ext>
            </a:extLst>
          </p:cNvPr>
          <p:cNvSpPr>
            <a:spLocks noGrp="1"/>
          </p:cNvSpPr>
          <p:nvPr>
            <p:ph type="body" orient="vert" idx="1"/>
          </p:nvPr>
        </p:nvSpPr>
        <p:spPr/>
        <p:txBody>
          <a:bodyPr/>
          <a:lstStyle/>
          <a:p>
            <a:endParaRPr lang="en-US" dirty="0"/>
          </a:p>
        </p:txBody>
      </p:sp>
      <p:sp>
        <p:nvSpPr>
          <p:cNvPr id="6" name="Title 5">
            <a:extLst>
              <a:ext uri="{FF2B5EF4-FFF2-40B4-BE49-F238E27FC236}">
                <a16:creationId xmlns:a16="http://schemas.microsoft.com/office/drawing/2014/main" id="{E5057AFD-34ED-9B4F-9EF9-3C9D03967E75}"/>
              </a:ext>
            </a:extLst>
          </p:cNvPr>
          <p:cNvSpPr>
            <a:spLocks noGrp="1"/>
          </p:cNvSpPr>
          <p:nvPr>
            <p:ph type="title"/>
          </p:nvPr>
        </p:nvSpPr>
        <p:spPr>
          <a:xfrm>
            <a:off x="1371600" y="57150"/>
            <a:ext cx="5410200" cy="513159"/>
          </a:xfrm>
        </p:spPr>
        <p:txBody>
          <a:bodyPr/>
          <a:lstStyle/>
          <a:p>
            <a:r>
              <a:rPr lang="en-US" dirty="0"/>
              <a:t>CGI Architecture</a:t>
            </a:r>
          </a:p>
        </p:txBody>
      </p:sp>
      <p:sp>
        <p:nvSpPr>
          <p:cNvPr id="129" name="TextBox 128">
            <a:extLst>
              <a:ext uri="{FF2B5EF4-FFF2-40B4-BE49-F238E27FC236}">
                <a16:creationId xmlns:a16="http://schemas.microsoft.com/office/drawing/2014/main" id="{91546DCF-CBD3-474A-B57A-550E4C63DF4B}"/>
              </a:ext>
            </a:extLst>
          </p:cNvPr>
          <p:cNvSpPr txBox="1"/>
          <p:nvPr/>
        </p:nvSpPr>
        <p:spPr>
          <a:xfrm>
            <a:off x="1318044" y="4242192"/>
            <a:ext cx="6511506" cy="415498"/>
          </a:xfrm>
          <a:prstGeom prst="rect">
            <a:avLst/>
          </a:prstGeom>
          <a:noFill/>
        </p:spPr>
        <p:txBody>
          <a:bodyPr wrap="square" rtlCol="0">
            <a:spAutoFit/>
          </a:bodyPr>
          <a:lstStyle/>
          <a:p>
            <a:pPr marL="214313" indent="-214313" defTabSz="342900">
              <a:buFont typeface="Wingdings" pitchFamily="2" charset="2"/>
              <a:buChar char="Ø"/>
              <a:defRPr/>
            </a:pPr>
            <a:r>
              <a:rPr lang="en-US" sz="1050" u="sng" dirty="0">
                <a:solidFill>
                  <a:prstClr val="black"/>
                </a:solidFill>
              </a:rPr>
              <a:t>Three observation modes </a:t>
            </a:r>
            <a:r>
              <a:rPr lang="en-US" sz="1050" dirty="0">
                <a:solidFill>
                  <a:prstClr val="black"/>
                </a:solidFill>
              </a:rPr>
              <a:t>implemented with three different sets of masks/filters</a:t>
            </a:r>
          </a:p>
          <a:p>
            <a:pPr marL="214313" indent="-214313" defTabSz="342900">
              <a:buFont typeface="Wingdings" pitchFamily="2" charset="2"/>
              <a:buChar char="Ø"/>
              <a:defRPr/>
            </a:pPr>
            <a:r>
              <a:rPr lang="en-US" sz="1050" dirty="0">
                <a:solidFill>
                  <a:prstClr val="black"/>
                </a:solidFill>
              </a:rPr>
              <a:t>Share the same optical beam train, with </a:t>
            </a:r>
            <a:r>
              <a:rPr lang="en-US" sz="1050" u="sng" dirty="0">
                <a:solidFill>
                  <a:prstClr val="black"/>
                </a:solidFill>
              </a:rPr>
              <a:t>two wavefront control loops </a:t>
            </a:r>
            <a:r>
              <a:rPr lang="en-US" sz="1050" dirty="0">
                <a:solidFill>
                  <a:prstClr val="black"/>
                </a:solidFill>
              </a:rPr>
              <a:t>to achieve high contrast (better than 1E-8)</a:t>
            </a:r>
          </a:p>
        </p:txBody>
      </p:sp>
      <p:sp>
        <p:nvSpPr>
          <p:cNvPr id="2" name="Rectangle 1"/>
          <p:cNvSpPr/>
          <p:nvPr/>
        </p:nvSpPr>
        <p:spPr>
          <a:xfrm>
            <a:off x="2305878" y="3411628"/>
            <a:ext cx="74544" cy="4845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Rectangle 12"/>
          <p:cNvSpPr/>
          <p:nvPr/>
        </p:nvSpPr>
        <p:spPr>
          <a:xfrm>
            <a:off x="2830680" y="3411628"/>
            <a:ext cx="114301" cy="422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Rectangle 13"/>
          <p:cNvSpPr/>
          <p:nvPr/>
        </p:nvSpPr>
        <p:spPr>
          <a:xfrm>
            <a:off x="3210339" y="3411627"/>
            <a:ext cx="124239" cy="422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5" name="TextBox 14"/>
          <p:cNvSpPr txBox="1"/>
          <p:nvPr/>
        </p:nvSpPr>
        <p:spPr>
          <a:xfrm>
            <a:off x="4795738" y="3622834"/>
            <a:ext cx="1624163" cy="219291"/>
          </a:xfrm>
          <a:prstGeom prst="rect">
            <a:avLst/>
          </a:prstGeom>
          <a:noFill/>
        </p:spPr>
        <p:txBody>
          <a:bodyPr wrap="none" rtlCol="0">
            <a:spAutoFit/>
          </a:bodyPr>
          <a:lstStyle/>
          <a:p>
            <a:r>
              <a:rPr lang="en-US" sz="825" i="1" dirty="0">
                <a:solidFill>
                  <a:srgbClr val="000000"/>
                </a:solidFill>
              </a:rPr>
              <a:t>OAP =  Off-Axis Parabolic [Mirror]</a:t>
            </a:r>
          </a:p>
        </p:txBody>
      </p:sp>
      <p:pic>
        <p:nvPicPr>
          <p:cNvPr id="16" name="Picture 15">
            <a:extLst>
              <a:ext uri="{FF2B5EF4-FFF2-40B4-BE49-F238E27FC236}">
                <a16:creationId xmlns:a16="http://schemas.microsoft.com/office/drawing/2014/main" id="{3B45B210-C99A-E940-BECC-31F96DCCD872}"/>
              </a:ext>
            </a:extLst>
          </p:cNvPr>
          <p:cNvPicPr>
            <a:picLocks noChangeAspect="1"/>
          </p:cNvPicPr>
          <p:nvPr/>
        </p:nvPicPr>
        <p:blipFill>
          <a:blip r:embed="rId4"/>
          <a:stretch>
            <a:fillRect/>
          </a:stretch>
        </p:blipFill>
        <p:spPr>
          <a:xfrm flipV="1">
            <a:off x="4967125" y="2266560"/>
            <a:ext cx="289959" cy="289959"/>
          </a:xfrm>
          <a:prstGeom prst="rect">
            <a:avLst/>
          </a:prstGeom>
          <a:ln>
            <a:noFill/>
          </a:ln>
        </p:spPr>
      </p:pic>
      <p:grpSp>
        <p:nvGrpSpPr>
          <p:cNvPr id="17" name="Group 16"/>
          <p:cNvGrpSpPr/>
          <p:nvPr/>
        </p:nvGrpSpPr>
        <p:grpSpPr>
          <a:xfrm rot="5400000">
            <a:off x="5512101" y="1934218"/>
            <a:ext cx="232150" cy="221456"/>
            <a:chOff x="5815042" y="2530479"/>
            <a:chExt cx="309533" cy="295275"/>
          </a:xfrm>
        </p:grpSpPr>
        <p:sp>
          <p:nvSpPr>
            <p:cNvPr id="18" name="Rectangle 17"/>
            <p:cNvSpPr/>
            <p:nvPr/>
          </p:nvSpPr>
          <p:spPr>
            <a:xfrm>
              <a:off x="5815042" y="2530479"/>
              <a:ext cx="309533" cy="29527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Rectangle 18"/>
            <p:cNvSpPr/>
            <p:nvPr/>
          </p:nvSpPr>
          <p:spPr>
            <a:xfrm>
              <a:off x="5946025" y="2549528"/>
              <a:ext cx="57150" cy="25717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20" name="Rectangle 19"/>
          <p:cNvSpPr/>
          <p:nvPr/>
        </p:nvSpPr>
        <p:spPr>
          <a:xfrm>
            <a:off x="6829426" y="2637915"/>
            <a:ext cx="656987" cy="6477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1" name="Picture 20"/>
          <p:cNvPicPr>
            <a:picLocks noChangeAspect="1"/>
          </p:cNvPicPr>
          <p:nvPr/>
        </p:nvPicPr>
        <p:blipFill>
          <a:blip r:embed="rId5"/>
          <a:stretch>
            <a:fillRect/>
          </a:stretch>
        </p:blipFill>
        <p:spPr>
          <a:xfrm>
            <a:off x="7206402" y="2802872"/>
            <a:ext cx="505139" cy="446477"/>
          </a:xfrm>
          <a:prstGeom prst="rect">
            <a:avLst/>
          </a:prstGeom>
        </p:spPr>
      </p:pic>
      <p:pic>
        <p:nvPicPr>
          <p:cNvPr id="22" name="Picture 21">
            <a:extLst>
              <a:ext uri="{FF2B5EF4-FFF2-40B4-BE49-F238E27FC236}">
                <a16:creationId xmlns:a16="http://schemas.microsoft.com/office/drawing/2014/main" id="{33118ACF-A84B-8A4E-9728-B1676B32C35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206403" y="2339095"/>
            <a:ext cx="505139" cy="456185"/>
          </a:xfrm>
          <a:prstGeom prst="rect">
            <a:avLst/>
          </a:prstGeom>
        </p:spPr>
      </p:pic>
      <p:pic>
        <p:nvPicPr>
          <p:cNvPr id="23" name="Picture 22"/>
          <p:cNvPicPr>
            <a:picLocks noChangeAspect="1"/>
          </p:cNvPicPr>
          <p:nvPr/>
        </p:nvPicPr>
        <p:blipFill>
          <a:blip r:embed="rId7"/>
          <a:stretch>
            <a:fillRect/>
          </a:stretch>
        </p:blipFill>
        <p:spPr>
          <a:xfrm>
            <a:off x="7206403" y="3258410"/>
            <a:ext cx="505139" cy="506414"/>
          </a:xfrm>
          <a:prstGeom prst="rect">
            <a:avLst/>
          </a:prstGeom>
        </p:spPr>
      </p:pic>
      <p:sp>
        <p:nvSpPr>
          <p:cNvPr id="24" name="Right Brace 23"/>
          <p:cNvSpPr/>
          <p:nvPr/>
        </p:nvSpPr>
        <p:spPr>
          <a:xfrm flipH="1">
            <a:off x="6853660" y="2470128"/>
            <a:ext cx="255227" cy="1111963"/>
          </a:xfrm>
          <a:prstGeom prst="rightBrace">
            <a:avLst/>
          </a:prstGeom>
          <a:ln w="1270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DB5A3BED-4002-3A40-9E87-6D18FE2DAD62}"/>
              </a:ext>
            </a:extLst>
          </p:cNvPr>
          <p:cNvSpPr/>
          <p:nvPr/>
        </p:nvSpPr>
        <p:spPr>
          <a:xfrm>
            <a:off x="6114142" y="1586055"/>
            <a:ext cx="315686" cy="25838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8F32D3E5-189C-1B4C-9EE0-EDDE525F3DB7}"/>
              </a:ext>
            </a:extLst>
          </p:cNvPr>
          <p:cNvSpPr txBox="1"/>
          <p:nvPr/>
        </p:nvSpPr>
        <p:spPr>
          <a:xfrm>
            <a:off x="6154057" y="1623050"/>
            <a:ext cx="236216" cy="161583"/>
          </a:xfrm>
          <a:prstGeom prst="rect">
            <a:avLst/>
          </a:prstGeom>
          <a:solidFill>
            <a:schemeClr val="bg1"/>
          </a:solidFill>
        </p:spPr>
        <p:txBody>
          <a:bodyPr wrap="square" lIns="0" tIns="0" rIns="0" bIns="0" rtlCol="0">
            <a:spAutoFit/>
          </a:bodyPr>
          <a:lstStyle/>
          <a:p>
            <a:pPr algn="ctr"/>
            <a:r>
              <a:rPr lang="en-US" sz="525" dirty="0"/>
              <a:t>Pol.</a:t>
            </a:r>
          </a:p>
          <a:p>
            <a:pPr algn="ctr"/>
            <a:r>
              <a:rPr lang="en-US" sz="525" dirty="0"/>
              <a:t>Optional</a:t>
            </a:r>
          </a:p>
        </p:txBody>
      </p:sp>
      <p:sp>
        <p:nvSpPr>
          <p:cNvPr id="4" name="Rectangle 3">
            <a:extLst>
              <a:ext uri="{FF2B5EF4-FFF2-40B4-BE49-F238E27FC236}">
                <a16:creationId xmlns:a16="http://schemas.microsoft.com/office/drawing/2014/main" id="{6B5F1947-4C46-B24E-B62A-3478937960AE}"/>
              </a:ext>
            </a:extLst>
          </p:cNvPr>
          <p:cNvSpPr/>
          <p:nvPr/>
        </p:nvSpPr>
        <p:spPr>
          <a:xfrm>
            <a:off x="6114143" y="2266561"/>
            <a:ext cx="315686" cy="25838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id="{68353B6D-DB32-5E40-AB7E-BA772C57F163}"/>
              </a:ext>
            </a:extLst>
          </p:cNvPr>
          <p:cNvSpPr txBox="1"/>
          <p:nvPr/>
        </p:nvSpPr>
        <p:spPr>
          <a:xfrm>
            <a:off x="6153877" y="2308546"/>
            <a:ext cx="236216" cy="161583"/>
          </a:xfrm>
          <a:prstGeom prst="rect">
            <a:avLst/>
          </a:prstGeom>
          <a:solidFill>
            <a:schemeClr val="bg1"/>
          </a:solidFill>
        </p:spPr>
        <p:txBody>
          <a:bodyPr wrap="square" lIns="0" tIns="0" rIns="0" bIns="0" rtlCol="0">
            <a:spAutoFit/>
          </a:bodyPr>
          <a:lstStyle/>
          <a:p>
            <a:pPr algn="ctr"/>
            <a:r>
              <a:rPr lang="en-US" sz="525" dirty="0"/>
              <a:t>Pol.</a:t>
            </a:r>
          </a:p>
          <a:p>
            <a:pPr algn="ctr"/>
            <a:r>
              <a:rPr lang="en-US" sz="525" dirty="0"/>
              <a:t>Optional</a:t>
            </a:r>
          </a:p>
        </p:txBody>
      </p:sp>
      <p:sp>
        <p:nvSpPr>
          <p:cNvPr id="29" name="Rectangle 28">
            <a:extLst>
              <a:ext uri="{FF2B5EF4-FFF2-40B4-BE49-F238E27FC236}">
                <a16:creationId xmlns:a16="http://schemas.microsoft.com/office/drawing/2014/main" id="{24ECDC18-EFEE-3149-B6AA-02126CF951DF}"/>
              </a:ext>
            </a:extLst>
          </p:cNvPr>
          <p:cNvSpPr/>
          <p:nvPr/>
        </p:nvSpPr>
        <p:spPr>
          <a:xfrm>
            <a:off x="6120427" y="1929985"/>
            <a:ext cx="315686" cy="25838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0" name="TextBox 29">
            <a:extLst>
              <a:ext uri="{FF2B5EF4-FFF2-40B4-BE49-F238E27FC236}">
                <a16:creationId xmlns:a16="http://schemas.microsoft.com/office/drawing/2014/main" id="{34182298-8368-3448-9080-4E54CB3561D6}"/>
              </a:ext>
            </a:extLst>
          </p:cNvPr>
          <p:cNvSpPr txBox="1"/>
          <p:nvPr/>
        </p:nvSpPr>
        <p:spPr>
          <a:xfrm>
            <a:off x="6160341" y="1966980"/>
            <a:ext cx="236216" cy="161583"/>
          </a:xfrm>
          <a:prstGeom prst="rect">
            <a:avLst/>
          </a:prstGeom>
          <a:solidFill>
            <a:schemeClr val="bg1"/>
          </a:solidFill>
        </p:spPr>
        <p:txBody>
          <a:bodyPr wrap="square" lIns="0" tIns="0" rIns="0" bIns="0" rtlCol="0">
            <a:spAutoFit/>
          </a:bodyPr>
          <a:lstStyle/>
          <a:p>
            <a:pPr algn="ctr"/>
            <a:r>
              <a:rPr lang="en-US" sz="525" dirty="0"/>
              <a:t>Spectro-</a:t>
            </a:r>
            <a:r>
              <a:rPr lang="en-US" sz="525" dirty="0" err="1"/>
              <a:t>scopy</a:t>
            </a:r>
            <a:endParaRPr lang="en-US" sz="525" dirty="0"/>
          </a:p>
        </p:txBody>
      </p:sp>
    </p:spTree>
    <p:extLst>
      <p:ext uri="{BB962C8B-B14F-4D97-AF65-F5344CB8AC3E}">
        <p14:creationId xmlns:p14="http://schemas.microsoft.com/office/powerpoint/2010/main" val="2311236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703363" y="3600973"/>
            <a:ext cx="374077" cy="276999"/>
          </a:xfrm>
          <a:prstGeom prst="rect">
            <a:avLst/>
          </a:prstGeom>
          <a:noFill/>
        </p:spPr>
        <p:txBody>
          <a:bodyPr wrap="none" rtlCol="0">
            <a:spAutoFit/>
          </a:bodyPr>
          <a:lstStyle/>
          <a:p>
            <a:r>
              <a:rPr lang="en-US" sz="1200" dirty="0">
                <a:solidFill>
                  <a:schemeClr val="bg1"/>
                </a:solidFill>
              </a:rPr>
              <a:t>IFC</a:t>
            </a:r>
          </a:p>
        </p:txBody>
      </p:sp>
      <p:sp>
        <p:nvSpPr>
          <p:cNvPr id="12" name="TextBox 11"/>
          <p:cNvSpPr txBox="1"/>
          <p:nvPr/>
        </p:nvSpPr>
        <p:spPr>
          <a:xfrm>
            <a:off x="6507405" y="3985299"/>
            <a:ext cx="559837" cy="276999"/>
          </a:xfrm>
          <a:prstGeom prst="rect">
            <a:avLst/>
          </a:prstGeom>
          <a:noFill/>
        </p:spPr>
        <p:txBody>
          <a:bodyPr wrap="square" rtlCol="0">
            <a:spAutoFit/>
          </a:bodyPr>
          <a:lstStyle/>
          <a:p>
            <a:r>
              <a:rPr lang="en-US" sz="1200" dirty="0">
                <a:solidFill>
                  <a:srgbClr val="FFFFFF"/>
                </a:solidFill>
              </a:rPr>
              <a:t>WFC</a:t>
            </a:r>
          </a:p>
        </p:txBody>
      </p:sp>
      <p:sp>
        <p:nvSpPr>
          <p:cNvPr id="22" name="Rectangle 21">
            <a:extLst>
              <a:ext uri="{FF2B5EF4-FFF2-40B4-BE49-F238E27FC236}">
                <a16:creationId xmlns:a16="http://schemas.microsoft.com/office/drawing/2014/main" id="{2C696EBD-6430-9C48-8C89-F1A8B2F4B184}"/>
              </a:ext>
            </a:extLst>
          </p:cNvPr>
          <p:cNvSpPr/>
          <p:nvPr/>
        </p:nvSpPr>
        <p:spPr>
          <a:xfrm>
            <a:off x="1270867" y="3856757"/>
            <a:ext cx="3168251" cy="981038"/>
          </a:xfrm>
          <a:prstGeom prst="rect">
            <a:avLst/>
          </a:prstGeom>
        </p:spPr>
        <p:txBody>
          <a:bodyPr wrap="square">
            <a:spAutoFit/>
          </a:bodyPr>
          <a:lstStyle/>
          <a:p>
            <a:pPr marL="128588" indent="-128588">
              <a:buFont typeface="Arial" panose="020B0604020202020204" pitchFamily="34" charset="0"/>
              <a:buChar char="•"/>
            </a:pPr>
            <a:r>
              <a:rPr lang="en-US" sz="825" dirty="0">
                <a:latin typeface="Calibri" panose="020F0502020204030204" pitchFamily="34" charset="0"/>
                <a:ea typeface="Calibri" panose="020F0502020204030204" pitchFamily="34" charset="0"/>
                <a:cs typeface="Times New Roman" panose="02020603050405020304" pitchFamily="18" charset="0"/>
              </a:rPr>
              <a:t>In the WFIRST Payload, CGI mounts onto the Instrument Carrier (IC) shared with the Wide Field Instrument. The Tertiary Collimator Assembly (TCA; not shown) is the optical interface between the telescope and CGI, and relays an exit pupil onto the Fast Steering Mirror (FSM).</a:t>
            </a:r>
          </a:p>
          <a:p>
            <a:pPr marL="128588" indent="-128588">
              <a:buFont typeface="Arial" panose="020B0604020202020204" pitchFamily="34" charset="0"/>
              <a:buChar char="•"/>
            </a:pPr>
            <a:r>
              <a:rPr lang="en-US" sz="825" dirty="0">
                <a:latin typeface="Calibri" panose="020F0502020204030204" pitchFamily="34" charset="0"/>
                <a:ea typeface="Calibri" panose="020F0502020204030204" pitchFamily="34" charset="0"/>
                <a:cs typeface="Times New Roman" panose="02020603050405020304" pitchFamily="18" charset="0"/>
              </a:rPr>
              <a:t>Phase C design as of November 2020.</a:t>
            </a:r>
            <a:br>
              <a:rPr lang="en-US" sz="825" dirty="0">
                <a:latin typeface="Calibri" panose="020F0502020204030204" pitchFamily="34" charset="0"/>
                <a:ea typeface="Calibri" panose="020F0502020204030204" pitchFamily="34" charset="0"/>
                <a:cs typeface="Times New Roman" panose="02020603050405020304" pitchFamily="18" charset="0"/>
              </a:rPr>
            </a:br>
            <a:endParaRPr lang="en-US" sz="825"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99FAC8B2-24A0-364C-ACCF-F28F9D400CAA}"/>
              </a:ext>
            </a:extLst>
          </p:cNvPr>
          <p:cNvSpPr/>
          <p:nvPr/>
        </p:nvSpPr>
        <p:spPr>
          <a:xfrm>
            <a:off x="4481362" y="3553619"/>
            <a:ext cx="3467633" cy="1107996"/>
          </a:xfrm>
          <a:prstGeom prst="rect">
            <a:avLst/>
          </a:prstGeom>
        </p:spPr>
        <p:txBody>
          <a:bodyPr wrap="square">
            <a:spAutoFit/>
          </a:bodyPr>
          <a:lstStyle/>
          <a:p>
            <a:pPr marL="128588" indent="-128588">
              <a:buFont typeface="Arial" panose="020B0604020202020204" pitchFamily="34" charset="0"/>
              <a:buChar char="•"/>
            </a:pPr>
            <a:r>
              <a:rPr lang="en-US" sz="825" dirty="0">
                <a:latin typeface="Calibri" panose="020F0502020204030204" pitchFamily="34" charset="0"/>
                <a:ea typeface="Calibri" panose="020F0502020204030204" pitchFamily="34" charset="0"/>
                <a:cs typeface="Times New Roman" panose="02020603050405020304" pitchFamily="18" charset="0"/>
              </a:rPr>
              <a:t>The first deformable mirror, </a:t>
            </a:r>
            <a:r>
              <a:rPr lang="en-US" sz="825" b="1" dirty="0">
                <a:latin typeface="Calibri" panose="020F0502020204030204" pitchFamily="34" charset="0"/>
                <a:ea typeface="Calibri" panose="020F0502020204030204" pitchFamily="34" charset="0"/>
                <a:cs typeface="Times New Roman" panose="02020603050405020304" pitchFamily="18" charset="0"/>
              </a:rPr>
              <a:t>DM 1</a:t>
            </a:r>
            <a:r>
              <a:rPr lang="en-US" sz="825" dirty="0">
                <a:latin typeface="Calibri" panose="020F0502020204030204" pitchFamily="34" charset="0"/>
                <a:ea typeface="Calibri" panose="020F0502020204030204" pitchFamily="34" charset="0"/>
                <a:cs typeface="Times New Roman" panose="02020603050405020304" pitchFamily="18" charset="0"/>
              </a:rPr>
              <a:t>, is positioned at a relay pupil following the </a:t>
            </a:r>
            <a:r>
              <a:rPr lang="en-US" sz="825" b="1" dirty="0">
                <a:latin typeface="Calibri" panose="020F0502020204030204" pitchFamily="34" charset="0"/>
                <a:ea typeface="Calibri" panose="020F0502020204030204" pitchFamily="34" charset="0"/>
                <a:cs typeface="Times New Roman" panose="02020603050405020304" pitchFamily="18" charset="0"/>
              </a:rPr>
              <a:t>FSM</a:t>
            </a:r>
            <a:r>
              <a:rPr lang="en-US" sz="825" dirty="0">
                <a:latin typeface="Calibri" panose="020F0502020204030204" pitchFamily="34" charset="0"/>
                <a:ea typeface="Calibri" panose="020F0502020204030204" pitchFamily="34" charset="0"/>
                <a:cs typeface="Times New Roman" panose="02020603050405020304" pitchFamily="18" charset="0"/>
              </a:rPr>
              <a:t>. </a:t>
            </a:r>
            <a:r>
              <a:rPr lang="en-US" sz="825" b="1" dirty="0">
                <a:latin typeface="Calibri" panose="020F0502020204030204" pitchFamily="34" charset="0"/>
                <a:ea typeface="Calibri" panose="020F0502020204030204" pitchFamily="34" charset="0"/>
                <a:cs typeface="Times New Roman" panose="02020603050405020304" pitchFamily="18" charset="0"/>
              </a:rPr>
              <a:t>DM 2</a:t>
            </a:r>
            <a:r>
              <a:rPr lang="en-US" sz="825" dirty="0">
                <a:latin typeface="Calibri" panose="020F0502020204030204" pitchFamily="34" charset="0"/>
                <a:ea typeface="Calibri" panose="020F0502020204030204" pitchFamily="34" charset="0"/>
                <a:cs typeface="Times New Roman" panose="02020603050405020304" pitchFamily="18" charset="0"/>
              </a:rPr>
              <a:t> is positioned 1 meter away to enable correction of amplitude errors and phase errors originating from out-of-pupil surfaces.</a:t>
            </a:r>
          </a:p>
          <a:p>
            <a:pPr marL="128588" indent="-128588">
              <a:buFont typeface="Arial" panose="020B0604020202020204" pitchFamily="34" charset="0"/>
              <a:buChar char="•"/>
            </a:pPr>
            <a:r>
              <a:rPr lang="en-US" sz="825" dirty="0">
                <a:latin typeface="Calibri" panose="020F0502020204030204" pitchFamily="34" charset="0"/>
                <a:ea typeface="Calibri" panose="020F0502020204030204" pitchFamily="34" charset="0"/>
                <a:cs typeface="Times New Roman" panose="02020603050405020304" pitchFamily="18" charset="0"/>
              </a:rPr>
              <a:t>Both coronagraph mask types, the Hybrid </a:t>
            </a:r>
            <a:r>
              <a:rPr lang="en-US" sz="825" dirty="0" err="1">
                <a:latin typeface="Calibri" panose="020F0502020204030204" pitchFamily="34" charset="0"/>
                <a:ea typeface="Calibri" panose="020F0502020204030204" pitchFamily="34" charset="0"/>
                <a:cs typeface="Times New Roman" panose="02020603050405020304" pitchFamily="18" charset="0"/>
              </a:rPr>
              <a:t>Lyot</a:t>
            </a:r>
            <a:r>
              <a:rPr lang="en-US" sz="825" dirty="0">
                <a:latin typeface="Calibri" panose="020F0502020204030204" pitchFamily="34" charset="0"/>
                <a:ea typeface="Calibri" panose="020F0502020204030204" pitchFamily="34" charset="0"/>
                <a:cs typeface="Times New Roman" panose="02020603050405020304" pitchFamily="18" charset="0"/>
              </a:rPr>
              <a:t> and Shaped Pupil Coronagraphs (HLC and SPC), are implemented on the same optical beam train and selected by changing masks at the planes labeled </a:t>
            </a:r>
            <a:r>
              <a:rPr lang="en-US" sz="825" b="1" dirty="0">
                <a:latin typeface="Calibri" panose="020F0502020204030204" pitchFamily="34" charset="0"/>
                <a:ea typeface="Calibri" panose="020F0502020204030204" pitchFamily="34" charset="0"/>
                <a:cs typeface="Times New Roman" panose="02020603050405020304" pitchFamily="18" charset="0"/>
              </a:rPr>
              <a:t>SPAM, FPAM, LSAM, and FSAM.</a:t>
            </a:r>
            <a:endParaRPr lang="en-US" sz="825" dirty="0">
              <a:latin typeface="Calibri" panose="020F0502020204030204" pitchFamily="34" charset="0"/>
              <a:ea typeface="Calibri" panose="020F0502020204030204" pitchFamily="34" charset="0"/>
              <a:cs typeface="Times New Roman" panose="02020603050405020304" pitchFamily="18" charset="0"/>
            </a:endParaRPr>
          </a:p>
          <a:p>
            <a:pPr marL="128588" indent="-128588">
              <a:buFont typeface="Arial" panose="020B0604020202020204" pitchFamily="34" charset="0"/>
              <a:buChar char="•"/>
            </a:pPr>
            <a:r>
              <a:rPr lang="en-US" sz="825" dirty="0">
                <a:latin typeface="Calibri" panose="020F0502020204030204" pitchFamily="34" charset="0"/>
                <a:ea typeface="Calibri" panose="020F0502020204030204" pitchFamily="34" charset="0"/>
                <a:cs typeface="Times New Roman" panose="02020603050405020304" pitchFamily="18" charset="0"/>
              </a:rPr>
              <a:t>Observing mode is selected by mechanisms after the </a:t>
            </a:r>
            <a:r>
              <a:rPr lang="en-US" sz="825" dirty="0" err="1">
                <a:latin typeface="Calibri" panose="020F0502020204030204" pitchFamily="34" charset="0"/>
                <a:ea typeface="Calibri" panose="020F0502020204030204" pitchFamily="34" charset="0"/>
                <a:cs typeface="Times New Roman" panose="02020603050405020304" pitchFamily="18" charset="0"/>
              </a:rPr>
              <a:t>Lyot</a:t>
            </a:r>
            <a:r>
              <a:rPr lang="en-US" sz="825" dirty="0">
                <a:latin typeface="Calibri" panose="020F0502020204030204" pitchFamily="34" charset="0"/>
                <a:ea typeface="Calibri" panose="020F0502020204030204" pitchFamily="34" charset="0"/>
                <a:cs typeface="Times New Roman" panose="02020603050405020304" pitchFamily="18" charset="0"/>
              </a:rPr>
              <a:t> stop.</a:t>
            </a:r>
            <a:endParaRPr lang="en-US" sz="825" dirty="0"/>
          </a:p>
        </p:txBody>
      </p:sp>
      <p:pic>
        <p:nvPicPr>
          <p:cNvPr id="117" name="Picture 1" descr="page4image12248624">
            <a:extLst>
              <a:ext uri="{FF2B5EF4-FFF2-40B4-BE49-F238E27FC236}">
                <a16:creationId xmlns:a16="http://schemas.microsoft.com/office/drawing/2014/main" id="{72CECB8E-0133-4C45-AE67-F174D96560A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68695" y="1043402"/>
            <a:ext cx="3039583" cy="2510217"/>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5">
            <a:extLst>
              <a:ext uri="{FF2B5EF4-FFF2-40B4-BE49-F238E27FC236}">
                <a16:creationId xmlns:a16="http://schemas.microsoft.com/office/drawing/2014/main" id="{38CCD4F4-3D1C-7748-BE67-8108180F8C93}"/>
              </a:ext>
            </a:extLst>
          </p:cNvPr>
          <p:cNvSpPr txBox="1">
            <a:spLocks/>
          </p:cNvSpPr>
          <p:nvPr/>
        </p:nvSpPr>
        <p:spPr bwMode="auto">
          <a:xfrm>
            <a:off x="2171700" y="57150"/>
            <a:ext cx="4057650" cy="513159"/>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2800" b="1" kern="1200">
                <a:ln w="3175">
                  <a:noFill/>
                </a:ln>
                <a:solidFill>
                  <a:schemeClr val="bg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685800"/>
            <a:r>
              <a:rPr lang="en-US" sz="2100" dirty="0">
                <a:solidFill>
                  <a:schemeClr val="tx1"/>
                </a:solidFill>
              </a:rPr>
              <a:t>CGI Architecture</a:t>
            </a:r>
          </a:p>
        </p:txBody>
      </p:sp>
      <p:sp>
        <p:nvSpPr>
          <p:cNvPr id="80" name="TextBox 79">
            <a:extLst>
              <a:ext uri="{FF2B5EF4-FFF2-40B4-BE49-F238E27FC236}">
                <a16:creationId xmlns:a16="http://schemas.microsoft.com/office/drawing/2014/main" id="{5BE9C16B-BF77-4E49-BDD9-596697A69B2C}"/>
              </a:ext>
            </a:extLst>
          </p:cNvPr>
          <p:cNvSpPr txBox="1"/>
          <p:nvPr/>
        </p:nvSpPr>
        <p:spPr>
          <a:xfrm>
            <a:off x="3706066" y="2460546"/>
            <a:ext cx="1069524" cy="215444"/>
          </a:xfrm>
          <a:prstGeom prst="rect">
            <a:avLst/>
          </a:prstGeom>
          <a:noFill/>
        </p:spPr>
        <p:txBody>
          <a:bodyPr wrap="none" rtlCol="0">
            <a:spAutoFit/>
          </a:bodyPr>
          <a:lstStyle/>
          <a:p>
            <a:pPr algn="ctr"/>
            <a:r>
              <a:rPr lang="en-US" sz="800" dirty="0"/>
              <a:t>Optical Bench Bipods</a:t>
            </a:r>
          </a:p>
        </p:txBody>
      </p:sp>
      <p:grpSp>
        <p:nvGrpSpPr>
          <p:cNvPr id="2" name="Group 1">
            <a:extLst>
              <a:ext uri="{FF2B5EF4-FFF2-40B4-BE49-F238E27FC236}">
                <a16:creationId xmlns:a16="http://schemas.microsoft.com/office/drawing/2014/main" id="{6260149C-C562-CC48-A366-DF607EEBC18D}"/>
              </a:ext>
            </a:extLst>
          </p:cNvPr>
          <p:cNvGrpSpPr/>
          <p:nvPr/>
        </p:nvGrpSpPr>
        <p:grpSpPr>
          <a:xfrm>
            <a:off x="934394" y="1255954"/>
            <a:ext cx="3672712" cy="2339122"/>
            <a:chOff x="934394" y="1255954"/>
            <a:chExt cx="3672712" cy="2339122"/>
          </a:xfrm>
        </p:grpSpPr>
        <p:pic>
          <p:nvPicPr>
            <p:cNvPr id="49" name="Picture 48">
              <a:extLst>
                <a:ext uri="{FF2B5EF4-FFF2-40B4-BE49-F238E27FC236}">
                  <a16:creationId xmlns:a16="http://schemas.microsoft.com/office/drawing/2014/main" id="{95264447-0C34-3441-9C49-3738A447D170}"/>
                </a:ext>
              </a:extLst>
            </p:cNvPr>
            <p:cNvPicPr>
              <a:picLocks noChangeAspect="1"/>
            </p:cNvPicPr>
            <p:nvPr/>
          </p:nvPicPr>
          <p:blipFill>
            <a:blip r:embed="rId3">
              <a:alphaModFix/>
            </a:blip>
            <a:stretch>
              <a:fillRect/>
            </a:stretch>
          </p:blipFill>
          <p:spPr>
            <a:xfrm>
              <a:off x="1841380" y="1521003"/>
              <a:ext cx="1804504" cy="1599799"/>
            </a:xfrm>
            <a:prstGeom prst="rect">
              <a:avLst/>
            </a:prstGeom>
          </p:spPr>
        </p:pic>
        <p:cxnSp>
          <p:nvCxnSpPr>
            <p:cNvPr id="66" name="Straight Arrow Connector 65">
              <a:extLst>
                <a:ext uri="{FF2B5EF4-FFF2-40B4-BE49-F238E27FC236}">
                  <a16:creationId xmlns:a16="http://schemas.microsoft.com/office/drawing/2014/main" id="{38246720-07F6-D647-9237-0ADC3C1F3589}"/>
                </a:ext>
              </a:extLst>
            </p:cNvPr>
            <p:cNvCxnSpPr/>
            <p:nvPr/>
          </p:nvCxnSpPr>
          <p:spPr>
            <a:xfrm>
              <a:off x="1818221" y="1806481"/>
              <a:ext cx="14074" cy="1065436"/>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8676556D-1E72-3748-9C49-EB2E6B718B55}"/>
                </a:ext>
              </a:extLst>
            </p:cNvPr>
            <p:cNvCxnSpPr>
              <a:cxnSpLocks/>
            </p:cNvCxnSpPr>
            <p:nvPr/>
          </p:nvCxnSpPr>
          <p:spPr>
            <a:xfrm flipV="1">
              <a:off x="1814704" y="1490978"/>
              <a:ext cx="1032369" cy="315787"/>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762BD268-987F-994B-8D0E-374E096F8A1C}"/>
                </a:ext>
              </a:extLst>
            </p:cNvPr>
            <p:cNvCxnSpPr/>
            <p:nvPr/>
          </p:nvCxnSpPr>
          <p:spPr>
            <a:xfrm>
              <a:off x="1835812" y="2868514"/>
              <a:ext cx="1043962" cy="396361"/>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E0A38F89-E248-E44D-8D05-2FDBA8F91D13}"/>
                </a:ext>
              </a:extLst>
            </p:cNvPr>
            <p:cNvSpPr txBox="1"/>
            <p:nvPr/>
          </p:nvSpPr>
          <p:spPr>
            <a:xfrm>
              <a:off x="1187208" y="1439807"/>
              <a:ext cx="732763" cy="461665"/>
            </a:xfrm>
            <a:prstGeom prst="rect">
              <a:avLst/>
            </a:prstGeom>
            <a:noFill/>
          </p:spPr>
          <p:txBody>
            <a:bodyPr wrap="square" rtlCol="0">
              <a:spAutoFit/>
            </a:bodyPr>
            <a:lstStyle/>
            <a:p>
              <a:pPr algn="ctr"/>
              <a:r>
                <a:rPr lang="en-US" sz="800" dirty="0" err="1"/>
                <a:t>Cyrogenic</a:t>
              </a:r>
              <a:r>
                <a:rPr lang="en-US" sz="800" dirty="0"/>
                <a:t> Thermal Sub-system</a:t>
              </a:r>
            </a:p>
          </p:txBody>
        </p:sp>
        <p:cxnSp>
          <p:nvCxnSpPr>
            <p:cNvPr id="71" name="Straight Arrow Connector 70">
              <a:extLst>
                <a:ext uri="{FF2B5EF4-FFF2-40B4-BE49-F238E27FC236}">
                  <a16:creationId xmlns:a16="http://schemas.microsoft.com/office/drawing/2014/main" id="{6BEBA029-ED64-2B4B-A8BA-3F92CB7AE68C}"/>
                </a:ext>
              </a:extLst>
            </p:cNvPr>
            <p:cNvCxnSpPr>
              <a:cxnSpLocks/>
            </p:cNvCxnSpPr>
            <p:nvPr/>
          </p:nvCxnSpPr>
          <p:spPr>
            <a:xfrm>
              <a:off x="1758662" y="1676201"/>
              <a:ext cx="370098" cy="9771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BA08DF03-A711-BD4D-A31B-4BA880E1F0B4}"/>
                </a:ext>
              </a:extLst>
            </p:cNvPr>
            <p:cNvSpPr txBox="1"/>
            <p:nvPr/>
          </p:nvSpPr>
          <p:spPr>
            <a:xfrm>
              <a:off x="934394" y="1861462"/>
              <a:ext cx="753212" cy="461665"/>
            </a:xfrm>
            <a:prstGeom prst="rect">
              <a:avLst/>
            </a:prstGeom>
            <a:noFill/>
          </p:spPr>
          <p:txBody>
            <a:bodyPr wrap="square" rtlCol="0">
              <a:spAutoFit/>
            </a:bodyPr>
            <a:lstStyle/>
            <a:p>
              <a:pPr algn="ctr"/>
              <a:r>
                <a:rPr lang="en-US" sz="800" dirty="0"/>
                <a:t>Warm Electronics Radiator</a:t>
              </a:r>
            </a:p>
          </p:txBody>
        </p:sp>
        <p:cxnSp>
          <p:nvCxnSpPr>
            <p:cNvPr id="73" name="Straight Arrow Connector 72">
              <a:extLst>
                <a:ext uri="{FF2B5EF4-FFF2-40B4-BE49-F238E27FC236}">
                  <a16:creationId xmlns:a16="http://schemas.microsoft.com/office/drawing/2014/main" id="{6CBC2E52-3800-0D4C-ACE1-3651A6D3549D}"/>
                </a:ext>
              </a:extLst>
            </p:cNvPr>
            <p:cNvCxnSpPr>
              <a:cxnSpLocks/>
            </p:cNvCxnSpPr>
            <p:nvPr/>
          </p:nvCxnSpPr>
          <p:spPr>
            <a:xfrm>
              <a:off x="1522966" y="2166406"/>
              <a:ext cx="359558" cy="16431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11E89404-AA41-A44B-92C1-D40B784D7D7E}"/>
                </a:ext>
              </a:extLst>
            </p:cNvPr>
            <p:cNvSpPr txBox="1"/>
            <p:nvPr/>
          </p:nvSpPr>
          <p:spPr>
            <a:xfrm>
              <a:off x="1110458" y="2529329"/>
              <a:ext cx="760656" cy="461665"/>
            </a:xfrm>
            <a:prstGeom prst="rect">
              <a:avLst/>
            </a:prstGeom>
            <a:noFill/>
          </p:spPr>
          <p:txBody>
            <a:bodyPr wrap="square" rtlCol="0">
              <a:spAutoFit/>
            </a:bodyPr>
            <a:lstStyle/>
            <a:p>
              <a:pPr algn="ctr"/>
              <a:r>
                <a:rPr lang="en-US" sz="800" dirty="0"/>
                <a:t>S/C Connector Interface</a:t>
              </a:r>
            </a:p>
          </p:txBody>
        </p:sp>
        <p:cxnSp>
          <p:nvCxnSpPr>
            <p:cNvPr id="75" name="Straight Arrow Connector 74">
              <a:extLst>
                <a:ext uri="{FF2B5EF4-FFF2-40B4-BE49-F238E27FC236}">
                  <a16:creationId xmlns:a16="http://schemas.microsoft.com/office/drawing/2014/main" id="{2E9EF563-EACF-D240-84D4-3B67E433D1D5}"/>
                </a:ext>
              </a:extLst>
            </p:cNvPr>
            <p:cNvCxnSpPr>
              <a:cxnSpLocks/>
            </p:cNvCxnSpPr>
            <p:nvPr/>
          </p:nvCxnSpPr>
          <p:spPr>
            <a:xfrm flipV="1">
              <a:off x="1747166" y="2629491"/>
              <a:ext cx="334772" cy="12165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6" name="TextBox 75">
              <a:extLst>
                <a:ext uri="{FF2B5EF4-FFF2-40B4-BE49-F238E27FC236}">
                  <a16:creationId xmlns:a16="http://schemas.microsoft.com/office/drawing/2014/main" id="{B509D64B-A4B4-7641-8BF4-100DE2A6434C}"/>
                </a:ext>
              </a:extLst>
            </p:cNvPr>
            <p:cNvSpPr txBox="1"/>
            <p:nvPr/>
          </p:nvSpPr>
          <p:spPr>
            <a:xfrm>
              <a:off x="1262831" y="2989276"/>
              <a:ext cx="653663" cy="461665"/>
            </a:xfrm>
            <a:prstGeom prst="rect">
              <a:avLst/>
            </a:prstGeom>
            <a:noFill/>
          </p:spPr>
          <p:txBody>
            <a:bodyPr wrap="square" rtlCol="0">
              <a:spAutoFit/>
            </a:bodyPr>
            <a:lstStyle/>
            <a:p>
              <a:pPr algn="ctr"/>
              <a:r>
                <a:rPr lang="en-US" sz="800" dirty="0"/>
                <a:t>Instrument Interface “C”</a:t>
              </a:r>
            </a:p>
          </p:txBody>
        </p:sp>
        <p:cxnSp>
          <p:nvCxnSpPr>
            <p:cNvPr id="77" name="Straight Arrow Connector 76">
              <a:extLst>
                <a:ext uri="{FF2B5EF4-FFF2-40B4-BE49-F238E27FC236}">
                  <a16:creationId xmlns:a16="http://schemas.microsoft.com/office/drawing/2014/main" id="{9292712B-BAF7-C645-ADC8-0C57E03E115E}"/>
                </a:ext>
              </a:extLst>
            </p:cNvPr>
            <p:cNvCxnSpPr>
              <a:cxnSpLocks/>
            </p:cNvCxnSpPr>
            <p:nvPr/>
          </p:nvCxnSpPr>
          <p:spPr>
            <a:xfrm flipV="1">
              <a:off x="1825258" y="2757506"/>
              <a:ext cx="438817" cy="27429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8" name="TextBox 77">
              <a:extLst>
                <a:ext uri="{FF2B5EF4-FFF2-40B4-BE49-F238E27FC236}">
                  <a16:creationId xmlns:a16="http://schemas.microsoft.com/office/drawing/2014/main" id="{E6F5A999-75C0-824F-8227-80F15F475747}"/>
                </a:ext>
              </a:extLst>
            </p:cNvPr>
            <p:cNvSpPr txBox="1"/>
            <p:nvPr/>
          </p:nvSpPr>
          <p:spPr>
            <a:xfrm>
              <a:off x="3390106" y="2945456"/>
              <a:ext cx="1217000" cy="215444"/>
            </a:xfrm>
            <a:prstGeom prst="rect">
              <a:avLst/>
            </a:prstGeom>
            <a:noFill/>
          </p:spPr>
          <p:txBody>
            <a:bodyPr wrap="none" rtlCol="0">
              <a:spAutoFit/>
            </a:bodyPr>
            <a:lstStyle/>
            <a:p>
              <a:pPr algn="ctr"/>
              <a:r>
                <a:rPr lang="en-US" sz="800" dirty="0"/>
                <a:t>Instrument Interface “A”</a:t>
              </a:r>
            </a:p>
          </p:txBody>
        </p:sp>
        <p:cxnSp>
          <p:nvCxnSpPr>
            <p:cNvPr id="79" name="Straight Arrow Connector 78">
              <a:extLst>
                <a:ext uri="{FF2B5EF4-FFF2-40B4-BE49-F238E27FC236}">
                  <a16:creationId xmlns:a16="http://schemas.microsoft.com/office/drawing/2014/main" id="{1CDF5671-DF77-9C4C-BDE4-0C95DCBD57E7}"/>
                </a:ext>
              </a:extLst>
            </p:cNvPr>
            <p:cNvCxnSpPr>
              <a:cxnSpLocks/>
              <a:stCxn id="78" idx="0"/>
            </p:cNvCxnSpPr>
            <p:nvPr/>
          </p:nvCxnSpPr>
          <p:spPr>
            <a:xfrm flipH="1" flipV="1">
              <a:off x="3458403" y="2854906"/>
              <a:ext cx="540203" cy="9055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A3F5F2A5-1B4D-CF47-8105-940EF455A235}"/>
                </a:ext>
              </a:extLst>
            </p:cNvPr>
            <p:cNvCxnSpPr>
              <a:cxnSpLocks/>
              <a:stCxn id="115" idx="1"/>
            </p:cNvCxnSpPr>
            <p:nvPr/>
          </p:nvCxnSpPr>
          <p:spPr>
            <a:xfrm flipH="1">
              <a:off x="3512099" y="2584735"/>
              <a:ext cx="264739" cy="9878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FB86550A-9494-8349-A27B-20E4311C935E}"/>
                </a:ext>
              </a:extLst>
            </p:cNvPr>
            <p:cNvSpPr txBox="1"/>
            <p:nvPr/>
          </p:nvSpPr>
          <p:spPr>
            <a:xfrm>
              <a:off x="3664530" y="2327571"/>
              <a:ext cx="763349" cy="215444"/>
            </a:xfrm>
            <a:prstGeom prst="rect">
              <a:avLst/>
            </a:prstGeom>
            <a:noFill/>
          </p:spPr>
          <p:txBody>
            <a:bodyPr wrap="none" rtlCol="0">
              <a:spAutoFit/>
            </a:bodyPr>
            <a:lstStyle/>
            <a:p>
              <a:pPr algn="ctr"/>
              <a:r>
                <a:rPr lang="en-US" sz="800" dirty="0"/>
                <a:t>Optical Bench</a:t>
              </a:r>
            </a:p>
          </p:txBody>
        </p:sp>
        <p:cxnSp>
          <p:nvCxnSpPr>
            <p:cNvPr id="83" name="Straight Arrow Connector 82">
              <a:extLst>
                <a:ext uri="{FF2B5EF4-FFF2-40B4-BE49-F238E27FC236}">
                  <a16:creationId xmlns:a16="http://schemas.microsoft.com/office/drawing/2014/main" id="{CEAA8D65-1331-9544-8DE3-8B3F1A23F500}"/>
                </a:ext>
              </a:extLst>
            </p:cNvPr>
            <p:cNvCxnSpPr>
              <a:cxnSpLocks/>
              <a:stCxn id="82" idx="1"/>
            </p:cNvCxnSpPr>
            <p:nvPr/>
          </p:nvCxnSpPr>
          <p:spPr>
            <a:xfrm flipH="1">
              <a:off x="3548491" y="2435293"/>
              <a:ext cx="116039" cy="2320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F97CF9DC-0613-0440-98B8-D558A768F6B3}"/>
                </a:ext>
              </a:extLst>
            </p:cNvPr>
            <p:cNvSpPr txBox="1"/>
            <p:nvPr/>
          </p:nvSpPr>
          <p:spPr>
            <a:xfrm>
              <a:off x="1775441" y="3031798"/>
              <a:ext cx="650093" cy="461665"/>
            </a:xfrm>
            <a:prstGeom prst="rect">
              <a:avLst/>
            </a:prstGeom>
            <a:noFill/>
          </p:spPr>
          <p:txBody>
            <a:bodyPr wrap="square" rtlCol="0">
              <a:spAutoFit/>
            </a:bodyPr>
            <a:lstStyle/>
            <a:p>
              <a:pPr algn="ctr"/>
              <a:r>
                <a:rPr lang="en-US" sz="800" dirty="0"/>
                <a:t>Electronics Thermal Pallet</a:t>
              </a:r>
            </a:p>
          </p:txBody>
        </p:sp>
        <p:cxnSp>
          <p:nvCxnSpPr>
            <p:cNvPr id="85" name="Straight Arrow Connector 84">
              <a:extLst>
                <a:ext uri="{FF2B5EF4-FFF2-40B4-BE49-F238E27FC236}">
                  <a16:creationId xmlns:a16="http://schemas.microsoft.com/office/drawing/2014/main" id="{948DA62F-66F4-6947-A896-6F598B7B3D7A}"/>
                </a:ext>
              </a:extLst>
            </p:cNvPr>
            <p:cNvCxnSpPr>
              <a:cxnSpLocks/>
            </p:cNvCxnSpPr>
            <p:nvPr/>
          </p:nvCxnSpPr>
          <p:spPr>
            <a:xfrm flipV="1">
              <a:off x="2290932" y="2943352"/>
              <a:ext cx="243328" cy="17858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CCAC736B-DCE2-564C-875A-0D7CDF4BEF2D}"/>
                </a:ext>
              </a:extLst>
            </p:cNvPr>
            <p:cNvSpPr txBox="1"/>
            <p:nvPr/>
          </p:nvSpPr>
          <p:spPr>
            <a:xfrm>
              <a:off x="3010489" y="3133411"/>
              <a:ext cx="538002" cy="461665"/>
            </a:xfrm>
            <a:prstGeom prst="rect">
              <a:avLst/>
            </a:prstGeom>
            <a:noFill/>
          </p:spPr>
          <p:txBody>
            <a:bodyPr wrap="square" rtlCol="0">
              <a:spAutoFit/>
            </a:bodyPr>
            <a:lstStyle/>
            <a:p>
              <a:pPr algn="ctr"/>
              <a:r>
                <a:rPr lang="en-US" sz="800" dirty="0"/>
                <a:t>Thermal Pallet Bipods</a:t>
              </a:r>
            </a:p>
          </p:txBody>
        </p:sp>
        <p:cxnSp>
          <p:nvCxnSpPr>
            <p:cNvPr id="87" name="Straight Arrow Connector 86">
              <a:extLst>
                <a:ext uri="{FF2B5EF4-FFF2-40B4-BE49-F238E27FC236}">
                  <a16:creationId xmlns:a16="http://schemas.microsoft.com/office/drawing/2014/main" id="{CBDBB133-1461-E543-BFEB-01BD4EE67C6C}"/>
                </a:ext>
              </a:extLst>
            </p:cNvPr>
            <p:cNvCxnSpPr>
              <a:cxnSpLocks/>
            </p:cNvCxnSpPr>
            <p:nvPr/>
          </p:nvCxnSpPr>
          <p:spPr>
            <a:xfrm flipH="1" flipV="1">
              <a:off x="2892184" y="2827247"/>
              <a:ext cx="344148" cy="3285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FF32A9EF-FE8E-ED4F-8108-DF2B6D05C264}"/>
                </a:ext>
              </a:extLst>
            </p:cNvPr>
            <p:cNvSpPr txBox="1"/>
            <p:nvPr/>
          </p:nvSpPr>
          <p:spPr>
            <a:xfrm>
              <a:off x="1237713" y="2335701"/>
              <a:ext cx="577758" cy="215444"/>
            </a:xfrm>
            <a:prstGeom prst="rect">
              <a:avLst/>
            </a:prstGeom>
            <a:solidFill>
              <a:schemeClr val="bg1"/>
            </a:solidFill>
            <a:ln>
              <a:solidFill>
                <a:schemeClr val="tx1"/>
              </a:solidFill>
            </a:ln>
          </p:spPr>
          <p:txBody>
            <a:bodyPr wrap="square" rtlCol="0">
              <a:spAutoFit/>
            </a:bodyPr>
            <a:lstStyle/>
            <a:p>
              <a:r>
                <a:rPr lang="en-US" sz="800" dirty="0"/>
                <a:t>1092 mm</a:t>
              </a:r>
            </a:p>
          </p:txBody>
        </p:sp>
        <p:sp>
          <p:nvSpPr>
            <p:cNvPr id="89" name="TextBox 88">
              <a:extLst>
                <a:ext uri="{FF2B5EF4-FFF2-40B4-BE49-F238E27FC236}">
                  <a16:creationId xmlns:a16="http://schemas.microsoft.com/office/drawing/2014/main" id="{B4B9E770-E82B-A545-854F-69D9E9CBAC3C}"/>
                </a:ext>
              </a:extLst>
            </p:cNvPr>
            <p:cNvSpPr txBox="1"/>
            <p:nvPr/>
          </p:nvSpPr>
          <p:spPr>
            <a:xfrm>
              <a:off x="1870899" y="1326387"/>
              <a:ext cx="575799" cy="215444"/>
            </a:xfrm>
            <a:prstGeom prst="rect">
              <a:avLst/>
            </a:prstGeom>
            <a:solidFill>
              <a:schemeClr val="bg1"/>
            </a:solidFill>
            <a:ln>
              <a:solidFill>
                <a:schemeClr val="tx1"/>
              </a:solidFill>
            </a:ln>
          </p:spPr>
          <p:txBody>
            <a:bodyPr wrap="none" rtlCol="0">
              <a:spAutoFit/>
            </a:bodyPr>
            <a:lstStyle/>
            <a:p>
              <a:r>
                <a:rPr lang="en-US" sz="800" dirty="0"/>
                <a:t>1687 mm</a:t>
              </a:r>
            </a:p>
          </p:txBody>
        </p:sp>
        <p:sp>
          <p:nvSpPr>
            <p:cNvPr id="90" name="TextBox 89">
              <a:extLst>
                <a:ext uri="{FF2B5EF4-FFF2-40B4-BE49-F238E27FC236}">
                  <a16:creationId xmlns:a16="http://schemas.microsoft.com/office/drawing/2014/main" id="{9BDEF9E3-ACD7-744A-A492-6F17ACCE33B5}"/>
                </a:ext>
              </a:extLst>
            </p:cNvPr>
            <p:cNvSpPr txBox="1"/>
            <p:nvPr/>
          </p:nvSpPr>
          <p:spPr>
            <a:xfrm>
              <a:off x="2469993" y="3109220"/>
              <a:ext cx="575799" cy="215444"/>
            </a:xfrm>
            <a:prstGeom prst="rect">
              <a:avLst/>
            </a:prstGeom>
            <a:solidFill>
              <a:schemeClr val="bg1"/>
            </a:solidFill>
            <a:ln>
              <a:solidFill>
                <a:schemeClr val="tx1"/>
              </a:solidFill>
            </a:ln>
          </p:spPr>
          <p:txBody>
            <a:bodyPr wrap="none" rtlCol="0">
              <a:spAutoFit/>
            </a:bodyPr>
            <a:lstStyle/>
            <a:p>
              <a:r>
                <a:rPr lang="en-US" sz="800" dirty="0"/>
                <a:t>1760 mm</a:t>
              </a:r>
            </a:p>
          </p:txBody>
        </p:sp>
        <p:sp>
          <p:nvSpPr>
            <p:cNvPr id="114" name="Rounded Rectangle 113">
              <a:extLst>
                <a:ext uri="{FF2B5EF4-FFF2-40B4-BE49-F238E27FC236}">
                  <a16:creationId xmlns:a16="http://schemas.microsoft.com/office/drawing/2014/main" id="{551AC021-B9D6-3E48-8DC5-F82DABA3925D}"/>
                </a:ext>
              </a:extLst>
            </p:cNvPr>
            <p:cNvSpPr/>
            <p:nvPr/>
          </p:nvSpPr>
          <p:spPr>
            <a:xfrm>
              <a:off x="3211465" y="3051888"/>
              <a:ext cx="493874" cy="194647"/>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15" name="Rounded Rectangle 114">
              <a:extLst>
                <a:ext uri="{FF2B5EF4-FFF2-40B4-BE49-F238E27FC236}">
                  <a16:creationId xmlns:a16="http://schemas.microsoft.com/office/drawing/2014/main" id="{CCE8AE5B-69ED-C84A-A258-D81EF0D6C005}"/>
                </a:ext>
              </a:extLst>
            </p:cNvPr>
            <p:cNvSpPr/>
            <p:nvPr/>
          </p:nvSpPr>
          <p:spPr>
            <a:xfrm>
              <a:off x="3776838" y="2527669"/>
              <a:ext cx="663111" cy="114132"/>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16" name="Rounded Rectangle 115">
              <a:extLst>
                <a:ext uri="{FF2B5EF4-FFF2-40B4-BE49-F238E27FC236}">
                  <a16:creationId xmlns:a16="http://schemas.microsoft.com/office/drawing/2014/main" id="{1E347E54-6314-B34D-A200-0B1CF31FCE16}"/>
                </a:ext>
              </a:extLst>
            </p:cNvPr>
            <p:cNvSpPr/>
            <p:nvPr/>
          </p:nvSpPr>
          <p:spPr>
            <a:xfrm>
              <a:off x="3814454" y="2256030"/>
              <a:ext cx="424431" cy="96461"/>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18" name="Rounded Rectangle 117">
              <a:extLst>
                <a:ext uri="{FF2B5EF4-FFF2-40B4-BE49-F238E27FC236}">
                  <a16:creationId xmlns:a16="http://schemas.microsoft.com/office/drawing/2014/main" id="{48378034-8632-C349-AA63-E3467B9FD19B}"/>
                </a:ext>
              </a:extLst>
            </p:cNvPr>
            <p:cNvSpPr/>
            <p:nvPr/>
          </p:nvSpPr>
          <p:spPr>
            <a:xfrm>
              <a:off x="3638931" y="2945325"/>
              <a:ext cx="732580" cy="97983"/>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19" name="Rounded Rectangle 118">
              <a:extLst>
                <a:ext uri="{FF2B5EF4-FFF2-40B4-BE49-F238E27FC236}">
                  <a16:creationId xmlns:a16="http://schemas.microsoft.com/office/drawing/2014/main" id="{34D06502-B122-9A49-8DAC-91477FAF206A}"/>
                </a:ext>
              </a:extLst>
            </p:cNvPr>
            <p:cNvSpPr/>
            <p:nvPr/>
          </p:nvSpPr>
          <p:spPr>
            <a:xfrm>
              <a:off x="1433308" y="2854906"/>
              <a:ext cx="410061" cy="176892"/>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20" name="TextBox 119">
              <a:extLst>
                <a:ext uri="{FF2B5EF4-FFF2-40B4-BE49-F238E27FC236}">
                  <a16:creationId xmlns:a16="http://schemas.microsoft.com/office/drawing/2014/main" id="{2A57C6CC-1EFB-C146-AFF4-F390B3A2A1D1}"/>
                </a:ext>
              </a:extLst>
            </p:cNvPr>
            <p:cNvSpPr txBox="1"/>
            <p:nvPr/>
          </p:nvSpPr>
          <p:spPr>
            <a:xfrm>
              <a:off x="3387801" y="1717654"/>
              <a:ext cx="721107" cy="369332"/>
            </a:xfrm>
            <a:prstGeom prst="rect">
              <a:avLst/>
            </a:prstGeom>
            <a:noFill/>
          </p:spPr>
          <p:txBody>
            <a:bodyPr wrap="square" rtlCol="0">
              <a:spAutoFit/>
            </a:bodyPr>
            <a:lstStyle/>
            <a:p>
              <a:pPr algn="ctr"/>
              <a:r>
                <a:rPr lang="en-US" sz="600" dirty="0"/>
                <a:t>Instrument Interface “B”</a:t>
              </a:r>
            </a:p>
            <a:p>
              <a:pPr algn="ctr"/>
              <a:r>
                <a:rPr lang="en-US" sz="600" dirty="0"/>
                <a:t>Not Visible</a:t>
              </a:r>
            </a:p>
          </p:txBody>
        </p:sp>
        <p:sp>
          <p:nvSpPr>
            <p:cNvPr id="121" name="Rounded Rectangle 120">
              <a:extLst>
                <a:ext uri="{FF2B5EF4-FFF2-40B4-BE49-F238E27FC236}">
                  <a16:creationId xmlns:a16="http://schemas.microsoft.com/office/drawing/2014/main" id="{94B5307E-BF0A-6F4C-9059-ED042573B660}"/>
                </a:ext>
              </a:extLst>
            </p:cNvPr>
            <p:cNvSpPr/>
            <p:nvPr/>
          </p:nvSpPr>
          <p:spPr>
            <a:xfrm>
              <a:off x="3472821" y="1742719"/>
              <a:ext cx="412215" cy="254714"/>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22" name="TextBox 121">
              <a:extLst>
                <a:ext uri="{FF2B5EF4-FFF2-40B4-BE49-F238E27FC236}">
                  <a16:creationId xmlns:a16="http://schemas.microsoft.com/office/drawing/2014/main" id="{2DACEC40-7ABB-A746-B817-DD50846DC1DA}"/>
                </a:ext>
              </a:extLst>
            </p:cNvPr>
            <p:cNvSpPr txBox="1"/>
            <p:nvPr/>
          </p:nvSpPr>
          <p:spPr>
            <a:xfrm>
              <a:off x="2987426" y="1329282"/>
              <a:ext cx="570593" cy="461665"/>
            </a:xfrm>
            <a:prstGeom prst="rect">
              <a:avLst/>
            </a:prstGeom>
            <a:noFill/>
          </p:spPr>
          <p:txBody>
            <a:bodyPr wrap="square" rtlCol="0">
              <a:spAutoFit/>
            </a:bodyPr>
            <a:lstStyle>
              <a:defPPr>
                <a:defRPr lang="en-US"/>
              </a:defPPr>
              <a:lvl1pPr algn="ctr"/>
            </a:lstStyle>
            <a:p>
              <a:r>
                <a:rPr lang="en-US" sz="800" dirty="0"/>
                <a:t>Harness</a:t>
              </a:r>
            </a:p>
            <a:p>
              <a:r>
                <a:rPr lang="en-US" sz="800" dirty="0"/>
                <a:t>“Round Wire”</a:t>
              </a:r>
            </a:p>
          </p:txBody>
        </p:sp>
        <p:cxnSp>
          <p:nvCxnSpPr>
            <p:cNvPr id="123" name="Straight Arrow Connector 122">
              <a:extLst>
                <a:ext uri="{FF2B5EF4-FFF2-40B4-BE49-F238E27FC236}">
                  <a16:creationId xmlns:a16="http://schemas.microsoft.com/office/drawing/2014/main" id="{4C2C1645-0026-7A43-88CC-79D709072C64}"/>
                </a:ext>
              </a:extLst>
            </p:cNvPr>
            <p:cNvCxnSpPr>
              <a:cxnSpLocks/>
            </p:cNvCxnSpPr>
            <p:nvPr/>
          </p:nvCxnSpPr>
          <p:spPr>
            <a:xfrm flipH="1">
              <a:off x="3105712" y="1751642"/>
              <a:ext cx="145607" cy="1423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4" name="TextBox 123">
              <a:extLst>
                <a:ext uri="{FF2B5EF4-FFF2-40B4-BE49-F238E27FC236}">
                  <a16:creationId xmlns:a16="http://schemas.microsoft.com/office/drawing/2014/main" id="{EC89C786-60D7-664E-BF78-F1C49FDDAB5A}"/>
                </a:ext>
              </a:extLst>
            </p:cNvPr>
            <p:cNvSpPr txBox="1"/>
            <p:nvPr/>
          </p:nvSpPr>
          <p:spPr>
            <a:xfrm>
              <a:off x="3810760" y="1935574"/>
              <a:ext cx="588564" cy="461665"/>
            </a:xfrm>
            <a:prstGeom prst="rect">
              <a:avLst/>
            </a:prstGeom>
            <a:noFill/>
          </p:spPr>
          <p:txBody>
            <a:bodyPr wrap="square" rtlCol="0">
              <a:spAutoFit/>
            </a:bodyPr>
            <a:lstStyle>
              <a:defPPr>
                <a:defRPr lang="en-US"/>
              </a:defPPr>
              <a:lvl1pPr algn="ctr"/>
            </a:lstStyle>
            <a:p>
              <a:r>
                <a:rPr lang="en-US" sz="800" dirty="0"/>
                <a:t>Harness</a:t>
              </a:r>
            </a:p>
            <a:p>
              <a:r>
                <a:rPr lang="en-US" sz="800" dirty="0"/>
                <a:t>“Flex”</a:t>
              </a:r>
            </a:p>
            <a:p>
              <a:r>
                <a:rPr lang="en-US" sz="800" dirty="0"/>
                <a:t>(2x)</a:t>
              </a:r>
            </a:p>
          </p:txBody>
        </p:sp>
        <p:cxnSp>
          <p:nvCxnSpPr>
            <p:cNvPr id="125" name="Straight Arrow Connector 124">
              <a:extLst>
                <a:ext uri="{FF2B5EF4-FFF2-40B4-BE49-F238E27FC236}">
                  <a16:creationId xmlns:a16="http://schemas.microsoft.com/office/drawing/2014/main" id="{37B6B3C2-D619-A040-AE3E-AD84CACB4A9A}"/>
                </a:ext>
              </a:extLst>
            </p:cNvPr>
            <p:cNvCxnSpPr>
              <a:cxnSpLocks/>
            </p:cNvCxnSpPr>
            <p:nvPr/>
          </p:nvCxnSpPr>
          <p:spPr>
            <a:xfrm flipH="1">
              <a:off x="3252751" y="2194183"/>
              <a:ext cx="699051" cy="30542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6" name="TextBox 125">
              <a:extLst>
                <a:ext uri="{FF2B5EF4-FFF2-40B4-BE49-F238E27FC236}">
                  <a16:creationId xmlns:a16="http://schemas.microsoft.com/office/drawing/2014/main" id="{7978983C-183F-BD48-9B24-074281673E1F}"/>
                </a:ext>
              </a:extLst>
            </p:cNvPr>
            <p:cNvSpPr txBox="1"/>
            <p:nvPr/>
          </p:nvSpPr>
          <p:spPr>
            <a:xfrm>
              <a:off x="3461089" y="1255954"/>
              <a:ext cx="570593" cy="461665"/>
            </a:xfrm>
            <a:prstGeom prst="rect">
              <a:avLst/>
            </a:prstGeom>
            <a:noFill/>
          </p:spPr>
          <p:txBody>
            <a:bodyPr wrap="square" rtlCol="0">
              <a:spAutoFit/>
            </a:bodyPr>
            <a:lstStyle>
              <a:defPPr>
                <a:defRPr lang="en-US"/>
              </a:defPPr>
              <a:lvl1pPr algn="ctr"/>
            </a:lstStyle>
            <a:p>
              <a:r>
                <a:rPr lang="en-US" sz="800" dirty="0"/>
                <a:t>MLI Support Frame</a:t>
              </a:r>
            </a:p>
          </p:txBody>
        </p:sp>
        <p:cxnSp>
          <p:nvCxnSpPr>
            <p:cNvPr id="127" name="Straight Arrow Connector 126">
              <a:extLst>
                <a:ext uri="{FF2B5EF4-FFF2-40B4-BE49-F238E27FC236}">
                  <a16:creationId xmlns:a16="http://schemas.microsoft.com/office/drawing/2014/main" id="{B5200D0C-FD8D-564A-A457-AEA59F323AA1}"/>
                </a:ext>
              </a:extLst>
            </p:cNvPr>
            <p:cNvCxnSpPr>
              <a:cxnSpLocks/>
            </p:cNvCxnSpPr>
            <p:nvPr/>
          </p:nvCxnSpPr>
          <p:spPr>
            <a:xfrm flipH="1">
              <a:off x="3279490" y="1620287"/>
              <a:ext cx="289370" cy="29834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60262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57150"/>
            <a:ext cx="5410200" cy="513159"/>
          </a:xfrm>
        </p:spPr>
        <p:txBody>
          <a:bodyPr>
            <a:normAutofit/>
          </a:bodyPr>
          <a:lstStyle/>
          <a:p>
            <a:r>
              <a:rPr lang="en-US" dirty="0"/>
              <a:t>Coronagraph Elements</a:t>
            </a:r>
          </a:p>
        </p:txBody>
      </p:sp>
      <p:sp>
        <p:nvSpPr>
          <p:cNvPr id="164" name="Rectangle 163">
            <a:extLst>
              <a:ext uri="{FF2B5EF4-FFF2-40B4-BE49-F238E27FC236}">
                <a16:creationId xmlns:a16="http://schemas.microsoft.com/office/drawing/2014/main" id="{08B4BF50-9296-3F4F-BD40-4AFBA44E17D3}"/>
              </a:ext>
            </a:extLst>
          </p:cNvPr>
          <p:cNvSpPr/>
          <p:nvPr/>
        </p:nvSpPr>
        <p:spPr>
          <a:xfrm>
            <a:off x="1423746" y="1098994"/>
            <a:ext cx="486886" cy="3020216"/>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5" name="Rectangle 164">
            <a:extLst>
              <a:ext uri="{FF2B5EF4-FFF2-40B4-BE49-F238E27FC236}">
                <a16:creationId xmlns:a16="http://schemas.microsoft.com/office/drawing/2014/main" id="{D107E680-D09D-D149-B254-0E34D6504F85}"/>
              </a:ext>
            </a:extLst>
          </p:cNvPr>
          <p:cNvSpPr/>
          <p:nvPr/>
        </p:nvSpPr>
        <p:spPr>
          <a:xfrm>
            <a:off x="4035225" y="1115877"/>
            <a:ext cx="524990" cy="3033280"/>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dirty="0"/>
          </a:p>
        </p:txBody>
      </p:sp>
      <p:sp>
        <p:nvSpPr>
          <p:cNvPr id="166" name="Rounded Rectangle 165">
            <a:extLst>
              <a:ext uri="{FF2B5EF4-FFF2-40B4-BE49-F238E27FC236}">
                <a16:creationId xmlns:a16="http://schemas.microsoft.com/office/drawing/2014/main" id="{4CC8315D-03D9-4F4A-B7AF-5830D7C033DB}"/>
              </a:ext>
            </a:extLst>
          </p:cNvPr>
          <p:cNvSpPr/>
          <p:nvPr/>
        </p:nvSpPr>
        <p:spPr>
          <a:xfrm>
            <a:off x="4084263" y="1187451"/>
            <a:ext cx="400391" cy="415615"/>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7" name="Rectangle 166">
            <a:extLst>
              <a:ext uri="{FF2B5EF4-FFF2-40B4-BE49-F238E27FC236}">
                <a16:creationId xmlns:a16="http://schemas.microsoft.com/office/drawing/2014/main" id="{1975633B-26DE-B54A-9529-74ED613F5575}"/>
              </a:ext>
            </a:extLst>
          </p:cNvPr>
          <p:cNvSpPr/>
          <p:nvPr/>
        </p:nvSpPr>
        <p:spPr>
          <a:xfrm>
            <a:off x="4817086" y="1140696"/>
            <a:ext cx="723118" cy="3020217"/>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8" name="Rounded Rectangle 167">
            <a:extLst>
              <a:ext uri="{FF2B5EF4-FFF2-40B4-BE49-F238E27FC236}">
                <a16:creationId xmlns:a16="http://schemas.microsoft.com/office/drawing/2014/main" id="{A0AAE6BA-E8E5-9549-962E-CB3DE8D16186}"/>
              </a:ext>
            </a:extLst>
          </p:cNvPr>
          <p:cNvSpPr/>
          <p:nvPr/>
        </p:nvSpPr>
        <p:spPr>
          <a:xfrm>
            <a:off x="4847504" y="1244017"/>
            <a:ext cx="659388" cy="2481165"/>
          </a:xfrm>
          <a:prstGeom prst="roundRect">
            <a:avLst/>
          </a:prstGeom>
          <a:solidFill>
            <a:schemeClr val="bg2"/>
          </a:solidFill>
          <a:ln>
            <a:solidFill>
              <a:srgbClr val="15D2D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9" name="Rectangle 168">
            <a:extLst>
              <a:ext uri="{FF2B5EF4-FFF2-40B4-BE49-F238E27FC236}">
                <a16:creationId xmlns:a16="http://schemas.microsoft.com/office/drawing/2014/main" id="{0BEE4514-7CD9-8E46-A9F1-25C4FFEEFA35}"/>
              </a:ext>
            </a:extLst>
          </p:cNvPr>
          <p:cNvSpPr/>
          <p:nvPr/>
        </p:nvSpPr>
        <p:spPr>
          <a:xfrm>
            <a:off x="5766870" y="1140696"/>
            <a:ext cx="516229" cy="3020216"/>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70" name="TextBox 169">
            <a:extLst>
              <a:ext uri="{FF2B5EF4-FFF2-40B4-BE49-F238E27FC236}">
                <a16:creationId xmlns:a16="http://schemas.microsoft.com/office/drawing/2014/main" id="{ED1D3ECD-5D6C-784E-BC22-9E05399847B9}"/>
              </a:ext>
            </a:extLst>
          </p:cNvPr>
          <p:cNvSpPr txBox="1"/>
          <p:nvPr/>
        </p:nvSpPr>
        <p:spPr>
          <a:xfrm>
            <a:off x="1152747" y="704936"/>
            <a:ext cx="1022441" cy="403957"/>
          </a:xfrm>
          <a:prstGeom prst="rect">
            <a:avLst/>
          </a:prstGeom>
          <a:noFill/>
        </p:spPr>
        <p:txBody>
          <a:bodyPr wrap="square" rtlCol="0">
            <a:spAutoFit/>
          </a:bodyPr>
          <a:lstStyle/>
          <a:p>
            <a:pPr algn="ctr"/>
            <a:r>
              <a:rPr lang="en-US" sz="675" dirty="0"/>
              <a:t>SPAM -</a:t>
            </a:r>
          </a:p>
          <a:p>
            <a:pPr algn="ctr"/>
            <a:r>
              <a:rPr lang="en-US" sz="675" dirty="0"/>
              <a:t>Shaped Pupil Alignment Mechanism</a:t>
            </a:r>
          </a:p>
        </p:txBody>
      </p:sp>
      <p:sp>
        <p:nvSpPr>
          <p:cNvPr id="172" name="TextBox 171">
            <a:extLst>
              <a:ext uri="{FF2B5EF4-FFF2-40B4-BE49-F238E27FC236}">
                <a16:creationId xmlns:a16="http://schemas.microsoft.com/office/drawing/2014/main" id="{4F2C6A3C-80E9-BC4B-BE3C-8C5AB5D61405}"/>
              </a:ext>
            </a:extLst>
          </p:cNvPr>
          <p:cNvSpPr txBox="1"/>
          <p:nvPr/>
        </p:nvSpPr>
        <p:spPr>
          <a:xfrm>
            <a:off x="3556893" y="764501"/>
            <a:ext cx="1058131" cy="403957"/>
          </a:xfrm>
          <a:prstGeom prst="rect">
            <a:avLst/>
          </a:prstGeom>
          <a:noFill/>
        </p:spPr>
        <p:txBody>
          <a:bodyPr wrap="square" rtlCol="0">
            <a:spAutoFit/>
          </a:bodyPr>
          <a:lstStyle/>
          <a:p>
            <a:pPr algn="ctr"/>
            <a:r>
              <a:rPr lang="en-US" sz="675" dirty="0"/>
              <a:t>LSAM -</a:t>
            </a:r>
          </a:p>
          <a:p>
            <a:pPr algn="ctr"/>
            <a:r>
              <a:rPr lang="en-US" sz="675" dirty="0"/>
              <a:t>Lyot Stop</a:t>
            </a:r>
          </a:p>
          <a:p>
            <a:pPr algn="ctr"/>
            <a:r>
              <a:rPr lang="en-US" sz="675" dirty="0"/>
              <a:t> Alignment Mechanism</a:t>
            </a:r>
          </a:p>
        </p:txBody>
      </p:sp>
      <p:sp>
        <p:nvSpPr>
          <p:cNvPr id="173" name="TextBox 172">
            <a:extLst>
              <a:ext uri="{FF2B5EF4-FFF2-40B4-BE49-F238E27FC236}">
                <a16:creationId xmlns:a16="http://schemas.microsoft.com/office/drawing/2014/main" id="{D3E3DC3C-0BDE-7A49-A332-C10EB1F12D25}"/>
              </a:ext>
            </a:extLst>
          </p:cNvPr>
          <p:cNvSpPr txBox="1"/>
          <p:nvPr/>
        </p:nvSpPr>
        <p:spPr>
          <a:xfrm>
            <a:off x="4560670" y="771817"/>
            <a:ext cx="1022441" cy="403957"/>
          </a:xfrm>
          <a:prstGeom prst="rect">
            <a:avLst/>
          </a:prstGeom>
          <a:noFill/>
        </p:spPr>
        <p:txBody>
          <a:bodyPr wrap="square" rtlCol="0">
            <a:spAutoFit/>
          </a:bodyPr>
          <a:lstStyle/>
          <a:p>
            <a:pPr algn="ctr"/>
            <a:r>
              <a:rPr lang="en-US" sz="675" dirty="0"/>
              <a:t>FSAM -</a:t>
            </a:r>
          </a:p>
          <a:p>
            <a:pPr algn="ctr"/>
            <a:r>
              <a:rPr lang="en-US" sz="675" dirty="0"/>
              <a:t>Field Stop </a:t>
            </a:r>
          </a:p>
          <a:p>
            <a:pPr algn="ctr"/>
            <a:r>
              <a:rPr lang="en-US" sz="675" dirty="0"/>
              <a:t>Alignment Mechanism</a:t>
            </a:r>
          </a:p>
        </p:txBody>
      </p:sp>
      <p:sp>
        <p:nvSpPr>
          <p:cNvPr id="174" name="TextBox 173">
            <a:extLst>
              <a:ext uri="{FF2B5EF4-FFF2-40B4-BE49-F238E27FC236}">
                <a16:creationId xmlns:a16="http://schemas.microsoft.com/office/drawing/2014/main" id="{0BEA56EF-7C7F-284B-80EF-2E46F3D2A327}"/>
              </a:ext>
            </a:extLst>
          </p:cNvPr>
          <p:cNvSpPr txBox="1"/>
          <p:nvPr/>
        </p:nvSpPr>
        <p:spPr>
          <a:xfrm>
            <a:off x="5520966" y="765970"/>
            <a:ext cx="1022441" cy="403957"/>
          </a:xfrm>
          <a:prstGeom prst="rect">
            <a:avLst/>
          </a:prstGeom>
          <a:noFill/>
        </p:spPr>
        <p:txBody>
          <a:bodyPr wrap="square" rtlCol="0">
            <a:spAutoFit/>
          </a:bodyPr>
          <a:lstStyle/>
          <a:p>
            <a:pPr algn="ctr"/>
            <a:r>
              <a:rPr lang="en-US" sz="675" dirty="0"/>
              <a:t>CFAM -</a:t>
            </a:r>
          </a:p>
          <a:p>
            <a:pPr algn="ctr"/>
            <a:r>
              <a:rPr lang="en-US" sz="675" dirty="0"/>
              <a:t>Color Filter</a:t>
            </a:r>
          </a:p>
          <a:p>
            <a:pPr algn="ctr"/>
            <a:r>
              <a:rPr lang="en-US" sz="675" dirty="0"/>
              <a:t> Alignment Mechanism</a:t>
            </a:r>
          </a:p>
        </p:txBody>
      </p:sp>
      <p:sp>
        <p:nvSpPr>
          <p:cNvPr id="175" name="Oval 174">
            <a:extLst>
              <a:ext uri="{FF2B5EF4-FFF2-40B4-BE49-F238E27FC236}">
                <a16:creationId xmlns:a16="http://schemas.microsoft.com/office/drawing/2014/main" id="{150D3EC9-1482-9544-8225-CA3DE856DB6C}"/>
              </a:ext>
            </a:extLst>
          </p:cNvPr>
          <p:cNvSpPr/>
          <p:nvPr/>
        </p:nvSpPr>
        <p:spPr>
          <a:xfrm>
            <a:off x="1499299" y="1184089"/>
            <a:ext cx="337466" cy="337466"/>
          </a:xfrm>
          <a:prstGeom prst="ellips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79" name="Oval 178">
            <a:extLst>
              <a:ext uri="{FF2B5EF4-FFF2-40B4-BE49-F238E27FC236}">
                <a16:creationId xmlns:a16="http://schemas.microsoft.com/office/drawing/2014/main" id="{46FE99BC-7F82-2A41-BA92-2CFD8187DEDB}"/>
              </a:ext>
            </a:extLst>
          </p:cNvPr>
          <p:cNvSpPr/>
          <p:nvPr/>
        </p:nvSpPr>
        <p:spPr bwMode="auto">
          <a:xfrm rot="5400000">
            <a:off x="6001787" y="1181136"/>
            <a:ext cx="231503" cy="230403"/>
          </a:xfrm>
          <a:prstGeom prst="ellipse">
            <a:avLst/>
          </a:prstGeom>
          <a:solidFill>
            <a:srgbClr val="00C99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defRPr/>
            </a:pPr>
            <a:endParaRPr lang="en-US" sz="1350" dirty="0">
              <a:solidFill>
                <a:srgbClr val="00C99F"/>
              </a:solidFill>
              <a:latin typeface="Arial" charset="0"/>
              <a:cs typeface="Arial" charset="0"/>
            </a:endParaRPr>
          </a:p>
        </p:txBody>
      </p:sp>
      <p:sp>
        <p:nvSpPr>
          <p:cNvPr id="180" name="TextBox 179">
            <a:extLst>
              <a:ext uri="{FF2B5EF4-FFF2-40B4-BE49-F238E27FC236}">
                <a16:creationId xmlns:a16="http://schemas.microsoft.com/office/drawing/2014/main" id="{7F608E2F-CF2F-4D48-84D5-45F88551C927}"/>
              </a:ext>
            </a:extLst>
          </p:cNvPr>
          <p:cNvSpPr txBox="1"/>
          <p:nvPr/>
        </p:nvSpPr>
        <p:spPr>
          <a:xfrm>
            <a:off x="5778222" y="1175505"/>
            <a:ext cx="303288" cy="253916"/>
          </a:xfrm>
          <a:prstGeom prst="rect">
            <a:avLst/>
          </a:prstGeom>
          <a:noFill/>
        </p:spPr>
        <p:txBody>
          <a:bodyPr wrap="none" rtlCol="0">
            <a:spAutoFit/>
          </a:bodyPr>
          <a:lstStyle/>
          <a:p>
            <a:pPr defTabSz="342900">
              <a:defRPr/>
            </a:pPr>
            <a:r>
              <a:rPr lang="en-US" sz="1050" b="1" dirty="0">
                <a:solidFill>
                  <a:srgbClr val="00C99F"/>
                </a:solidFill>
                <a:latin typeface="Calibri"/>
                <a:sym typeface="Symbol"/>
              </a:rPr>
              <a:t></a:t>
            </a:r>
            <a:r>
              <a:rPr lang="en-US" sz="1050" b="1" baseline="-25000" dirty="0">
                <a:solidFill>
                  <a:srgbClr val="00C99F"/>
                </a:solidFill>
                <a:latin typeface="Calibri"/>
                <a:sym typeface="Symbol"/>
              </a:rPr>
              <a:t>1</a:t>
            </a:r>
            <a:endParaRPr lang="en-US" sz="1050" b="1" baseline="-25000" dirty="0">
              <a:solidFill>
                <a:srgbClr val="00C99F"/>
              </a:solidFill>
              <a:latin typeface="Calibri"/>
            </a:endParaRPr>
          </a:p>
        </p:txBody>
      </p:sp>
      <p:sp>
        <p:nvSpPr>
          <p:cNvPr id="181" name="Oval 180">
            <a:extLst>
              <a:ext uri="{FF2B5EF4-FFF2-40B4-BE49-F238E27FC236}">
                <a16:creationId xmlns:a16="http://schemas.microsoft.com/office/drawing/2014/main" id="{2FE86DDD-5B7B-0046-A630-EDD206A5AA5A}"/>
              </a:ext>
            </a:extLst>
          </p:cNvPr>
          <p:cNvSpPr/>
          <p:nvPr/>
        </p:nvSpPr>
        <p:spPr bwMode="auto">
          <a:xfrm rot="5400000">
            <a:off x="6005955" y="1410527"/>
            <a:ext cx="231503" cy="230403"/>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defRPr/>
            </a:pPr>
            <a:endParaRPr lang="en-US" sz="1350" dirty="0">
              <a:solidFill>
                <a:srgbClr val="800000"/>
              </a:solidFill>
              <a:latin typeface="Arial" charset="0"/>
              <a:cs typeface="Arial" charset="0"/>
            </a:endParaRPr>
          </a:p>
        </p:txBody>
      </p:sp>
      <p:sp>
        <p:nvSpPr>
          <p:cNvPr id="182" name="TextBox 181">
            <a:extLst>
              <a:ext uri="{FF2B5EF4-FFF2-40B4-BE49-F238E27FC236}">
                <a16:creationId xmlns:a16="http://schemas.microsoft.com/office/drawing/2014/main" id="{8880CDFA-50E4-9148-BDFE-8377A6709140}"/>
              </a:ext>
            </a:extLst>
          </p:cNvPr>
          <p:cNvSpPr txBox="1"/>
          <p:nvPr/>
        </p:nvSpPr>
        <p:spPr>
          <a:xfrm>
            <a:off x="5794042" y="1408168"/>
            <a:ext cx="303288" cy="253916"/>
          </a:xfrm>
          <a:prstGeom prst="rect">
            <a:avLst/>
          </a:prstGeom>
          <a:noFill/>
        </p:spPr>
        <p:txBody>
          <a:bodyPr wrap="none" rtlCol="0">
            <a:spAutoFit/>
          </a:bodyPr>
          <a:lstStyle/>
          <a:p>
            <a:pPr defTabSz="342900">
              <a:defRPr/>
            </a:pPr>
            <a:r>
              <a:rPr lang="en-US" sz="1050" b="1" dirty="0">
                <a:solidFill>
                  <a:srgbClr val="FF0000"/>
                </a:solidFill>
                <a:latin typeface="Calibri"/>
                <a:sym typeface="Symbol"/>
              </a:rPr>
              <a:t></a:t>
            </a:r>
            <a:r>
              <a:rPr lang="en-US" sz="1050" b="1" baseline="-25000" dirty="0">
                <a:solidFill>
                  <a:srgbClr val="FF0000"/>
                </a:solidFill>
                <a:latin typeface="Calibri"/>
                <a:sym typeface="Symbol"/>
              </a:rPr>
              <a:t>4</a:t>
            </a:r>
            <a:endParaRPr lang="en-US" sz="1050" b="1" baseline="-25000" dirty="0">
              <a:solidFill>
                <a:srgbClr val="FF0000"/>
              </a:solidFill>
              <a:latin typeface="Calibri"/>
            </a:endParaRPr>
          </a:p>
        </p:txBody>
      </p:sp>
      <p:sp>
        <p:nvSpPr>
          <p:cNvPr id="183" name="Oval 182">
            <a:extLst>
              <a:ext uri="{FF2B5EF4-FFF2-40B4-BE49-F238E27FC236}">
                <a16:creationId xmlns:a16="http://schemas.microsoft.com/office/drawing/2014/main" id="{20339788-6386-784C-8846-12AE02E762AA}"/>
              </a:ext>
            </a:extLst>
          </p:cNvPr>
          <p:cNvSpPr/>
          <p:nvPr/>
        </p:nvSpPr>
        <p:spPr bwMode="auto">
          <a:xfrm rot="5400000">
            <a:off x="5997436" y="1659569"/>
            <a:ext cx="231503" cy="230403"/>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defRPr/>
            </a:pPr>
            <a:endParaRPr lang="en-US" sz="1350" dirty="0">
              <a:solidFill>
                <a:prstClr val="black"/>
              </a:solidFill>
              <a:latin typeface="Arial" charset="0"/>
              <a:cs typeface="Arial" charset="0"/>
            </a:endParaRPr>
          </a:p>
        </p:txBody>
      </p:sp>
      <p:sp>
        <p:nvSpPr>
          <p:cNvPr id="184" name="TextBox 183">
            <a:extLst>
              <a:ext uri="{FF2B5EF4-FFF2-40B4-BE49-F238E27FC236}">
                <a16:creationId xmlns:a16="http://schemas.microsoft.com/office/drawing/2014/main" id="{FE3AC601-F40D-3D48-9E6F-571A023B8688}"/>
              </a:ext>
            </a:extLst>
          </p:cNvPr>
          <p:cNvSpPr txBox="1"/>
          <p:nvPr/>
        </p:nvSpPr>
        <p:spPr>
          <a:xfrm>
            <a:off x="5769386" y="1634337"/>
            <a:ext cx="303288" cy="253916"/>
          </a:xfrm>
          <a:prstGeom prst="rect">
            <a:avLst/>
          </a:prstGeom>
          <a:noFill/>
        </p:spPr>
        <p:txBody>
          <a:bodyPr wrap="none" rtlCol="0">
            <a:spAutoFit/>
          </a:bodyPr>
          <a:lstStyle/>
          <a:p>
            <a:pPr defTabSz="342900">
              <a:defRPr/>
            </a:pPr>
            <a:r>
              <a:rPr lang="en-US" sz="1050" b="1" dirty="0">
                <a:solidFill>
                  <a:srgbClr val="FFFF00"/>
                </a:solidFill>
                <a:latin typeface="Calibri"/>
                <a:sym typeface="Symbol"/>
              </a:rPr>
              <a:t></a:t>
            </a:r>
            <a:r>
              <a:rPr lang="en-US" sz="1050" b="1" baseline="-25000" dirty="0">
                <a:solidFill>
                  <a:srgbClr val="FFFF00"/>
                </a:solidFill>
                <a:latin typeface="Calibri"/>
                <a:sym typeface="Symbol"/>
              </a:rPr>
              <a:t>2</a:t>
            </a:r>
            <a:endParaRPr lang="en-US" sz="1050" b="1" baseline="-25000" dirty="0">
              <a:solidFill>
                <a:srgbClr val="FFFF00"/>
              </a:solidFill>
              <a:latin typeface="Calibri"/>
            </a:endParaRPr>
          </a:p>
        </p:txBody>
      </p:sp>
      <p:sp>
        <p:nvSpPr>
          <p:cNvPr id="185" name="Oval 184">
            <a:extLst>
              <a:ext uri="{FF2B5EF4-FFF2-40B4-BE49-F238E27FC236}">
                <a16:creationId xmlns:a16="http://schemas.microsoft.com/office/drawing/2014/main" id="{4CA6CE4D-E3A9-4A4B-8794-EECD0A77A555}"/>
              </a:ext>
            </a:extLst>
          </p:cNvPr>
          <p:cNvSpPr/>
          <p:nvPr/>
        </p:nvSpPr>
        <p:spPr bwMode="auto">
          <a:xfrm rot="5400000">
            <a:off x="5997436" y="1896298"/>
            <a:ext cx="231503" cy="230403"/>
          </a:xfrm>
          <a:prstGeom prst="ellipse">
            <a:avLst/>
          </a:prstGeom>
          <a:solidFill>
            <a:srgbClr val="FFA7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defRPr/>
            </a:pPr>
            <a:endParaRPr lang="en-US" sz="1350" dirty="0">
              <a:solidFill>
                <a:prstClr val="black"/>
              </a:solidFill>
              <a:latin typeface="Arial" charset="0"/>
              <a:cs typeface="Arial" charset="0"/>
            </a:endParaRPr>
          </a:p>
        </p:txBody>
      </p:sp>
      <p:sp>
        <p:nvSpPr>
          <p:cNvPr id="186" name="TextBox 185">
            <a:extLst>
              <a:ext uri="{FF2B5EF4-FFF2-40B4-BE49-F238E27FC236}">
                <a16:creationId xmlns:a16="http://schemas.microsoft.com/office/drawing/2014/main" id="{2C616FE8-F34B-1145-85ED-C70012062FDA}"/>
              </a:ext>
            </a:extLst>
          </p:cNvPr>
          <p:cNvSpPr txBox="1"/>
          <p:nvPr/>
        </p:nvSpPr>
        <p:spPr>
          <a:xfrm>
            <a:off x="5769386" y="1862860"/>
            <a:ext cx="303288" cy="253916"/>
          </a:xfrm>
          <a:prstGeom prst="rect">
            <a:avLst/>
          </a:prstGeom>
          <a:noFill/>
        </p:spPr>
        <p:txBody>
          <a:bodyPr wrap="none" rtlCol="0">
            <a:spAutoFit/>
          </a:bodyPr>
          <a:lstStyle/>
          <a:p>
            <a:pPr defTabSz="342900">
              <a:defRPr/>
            </a:pPr>
            <a:r>
              <a:rPr lang="en-US" sz="1050" b="1" dirty="0">
                <a:solidFill>
                  <a:srgbClr val="FFA700"/>
                </a:solidFill>
                <a:latin typeface="Calibri"/>
                <a:sym typeface="Symbol"/>
              </a:rPr>
              <a:t></a:t>
            </a:r>
            <a:r>
              <a:rPr lang="en-US" sz="1050" b="1" baseline="-25000" dirty="0">
                <a:solidFill>
                  <a:srgbClr val="FFA700"/>
                </a:solidFill>
                <a:latin typeface="Calibri"/>
                <a:sym typeface="Symbol"/>
              </a:rPr>
              <a:t>3</a:t>
            </a:r>
            <a:endParaRPr lang="en-US" sz="1050" b="1" baseline="-25000" dirty="0">
              <a:solidFill>
                <a:srgbClr val="FFA700"/>
              </a:solidFill>
              <a:latin typeface="Calibri"/>
            </a:endParaRPr>
          </a:p>
        </p:txBody>
      </p:sp>
      <p:sp>
        <p:nvSpPr>
          <p:cNvPr id="190" name="TextBox 189">
            <a:extLst>
              <a:ext uri="{FF2B5EF4-FFF2-40B4-BE49-F238E27FC236}">
                <a16:creationId xmlns:a16="http://schemas.microsoft.com/office/drawing/2014/main" id="{06476EA7-C08A-404C-8386-9D694A629E7B}"/>
              </a:ext>
            </a:extLst>
          </p:cNvPr>
          <p:cNvSpPr txBox="1"/>
          <p:nvPr/>
        </p:nvSpPr>
        <p:spPr>
          <a:xfrm>
            <a:off x="5729989" y="2089890"/>
            <a:ext cx="402674" cy="361637"/>
          </a:xfrm>
          <a:prstGeom prst="rect">
            <a:avLst/>
          </a:prstGeom>
          <a:noFill/>
        </p:spPr>
        <p:txBody>
          <a:bodyPr wrap="none" rtlCol="0">
            <a:spAutoFit/>
          </a:bodyPr>
          <a:lstStyle/>
          <a:p>
            <a:pPr defTabSz="342900">
              <a:defRPr/>
            </a:pPr>
            <a:r>
              <a:rPr lang="en-US" sz="1050" b="1" dirty="0">
                <a:solidFill>
                  <a:srgbClr val="00C99F"/>
                </a:solidFill>
                <a:latin typeface="Calibri"/>
                <a:sym typeface="Symbol"/>
              </a:rPr>
              <a:t></a:t>
            </a:r>
            <a:r>
              <a:rPr lang="en-US" sz="1050" b="1" baseline="-25000" dirty="0">
                <a:solidFill>
                  <a:srgbClr val="00C99F"/>
                </a:solidFill>
                <a:latin typeface="Calibri"/>
                <a:sym typeface="Symbol"/>
              </a:rPr>
              <a:t>1a,</a:t>
            </a:r>
            <a:br>
              <a:rPr lang="en-US" sz="1050" b="1" baseline="-25000" dirty="0">
                <a:solidFill>
                  <a:srgbClr val="00C99F"/>
                </a:solidFill>
                <a:latin typeface="Calibri"/>
                <a:sym typeface="Symbol"/>
              </a:rPr>
            </a:br>
            <a:r>
              <a:rPr lang="en-US" sz="1050" b="1" baseline="-25000" dirty="0">
                <a:solidFill>
                  <a:srgbClr val="00C99F"/>
                </a:solidFill>
                <a:latin typeface="Calibri"/>
                <a:sym typeface="Symbol"/>
              </a:rPr>
              <a:t>1b, 1c</a:t>
            </a:r>
            <a:endParaRPr lang="en-US" sz="1050" b="1" baseline="-25000" dirty="0">
              <a:solidFill>
                <a:srgbClr val="00C99F"/>
              </a:solidFill>
              <a:latin typeface="Calibri"/>
            </a:endParaRPr>
          </a:p>
        </p:txBody>
      </p:sp>
      <p:sp>
        <p:nvSpPr>
          <p:cNvPr id="194" name="TextBox 193">
            <a:extLst>
              <a:ext uri="{FF2B5EF4-FFF2-40B4-BE49-F238E27FC236}">
                <a16:creationId xmlns:a16="http://schemas.microsoft.com/office/drawing/2014/main" id="{CE57E5C8-650C-834C-8E81-CA03C136CAB7}"/>
              </a:ext>
            </a:extLst>
          </p:cNvPr>
          <p:cNvSpPr txBox="1"/>
          <p:nvPr/>
        </p:nvSpPr>
        <p:spPr>
          <a:xfrm>
            <a:off x="5730358" y="2359324"/>
            <a:ext cx="402674" cy="361637"/>
          </a:xfrm>
          <a:prstGeom prst="rect">
            <a:avLst/>
          </a:prstGeom>
          <a:noFill/>
        </p:spPr>
        <p:txBody>
          <a:bodyPr wrap="none" rtlCol="0">
            <a:spAutoFit/>
          </a:bodyPr>
          <a:lstStyle/>
          <a:p>
            <a:pPr defTabSz="342900">
              <a:defRPr/>
            </a:pPr>
            <a:r>
              <a:rPr lang="en-US" sz="1050" b="1" dirty="0">
                <a:solidFill>
                  <a:srgbClr val="FF0000"/>
                </a:solidFill>
                <a:latin typeface="Calibri"/>
                <a:sym typeface="Symbol"/>
              </a:rPr>
              <a:t></a:t>
            </a:r>
            <a:r>
              <a:rPr lang="en-US" sz="1050" b="1" baseline="-25000" dirty="0">
                <a:solidFill>
                  <a:srgbClr val="FF0000"/>
                </a:solidFill>
                <a:latin typeface="Calibri"/>
                <a:sym typeface="Symbol"/>
              </a:rPr>
              <a:t>4a,</a:t>
            </a:r>
            <a:br>
              <a:rPr lang="en-US" sz="1050" b="1" baseline="-25000" dirty="0">
                <a:solidFill>
                  <a:srgbClr val="FF0000"/>
                </a:solidFill>
                <a:latin typeface="Calibri"/>
                <a:sym typeface="Symbol"/>
              </a:rPr>
            </a:br>
            <a:r>
              <a:rPr lang="en-US" sz="1050" b="1" baseline="-25000" dirty="0">
                <a:solidFill>
                  <a:srgbClr val="FF0000"/>
                </a:solidFill>
                <a:latin typeface="Calibri"/>
                <a:sym typeface="Symbol"/>
              </a:rPr>
              <a:t>4b, 4c</a:t>
            </a:r>
            <a:endParaRPr lang="en-US" sz="1050" b="1" baseline="-25000" dirty="0">
              <a:solidFill>
                <a:srgbClr val="FF0000"/>
              </a:solidFill>
              <a:latin typeface="Calibri"/>
            </a:endParaRPr>
          </a:p>
        </p:txBody>
      </p:sp>
      <p:sp>
        <p:nvSpPr>
          <p:cNvPr id="197" name="Oval 196">
            <a:extLst>
              <a:ext uri="{FF2B5EF4-FFF2-40B4-BE49-F238E27FC236}">
                <a16:creationId xmlns:a16="http://schemas.microsoft.com/office/drawing/2014/main" id="{31CC26F6-4496-EB46-8DC7-503700BAAB79}"/>
              </a:ext>
            </a:extLst>
          </p:cNvPr>
          <p:cNvSpPr/>
          <p:nvPr/>
        </p:nvSpPr>
        <p:spPr bwMode="auto">
          <a:xfrm rot="5400000">
            <a:off x="6031684" y="2162500"/>
            <a:ext cx="231503" cy="230403"/>
          </a:xfrm>
          <a:prstGeom prst="ellipse">
            <a:avLst/>
          </a:prstGeom>
          <a:solidFill>
            <a:srgbClr val="00C99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defRPr/>
            </a:pPr>
            <a:endParaRPr lang="en-US" sz="1350" dirty="0">
              <a:solidFill>
                <a:srgbClr val="00C99F"/>
              </a:solidFill>
              <a:latin typeface="Arial" charset="0"/>
              <a:cs typeface="Arial" charset="0"/>
            </a:endParaRPr>
          </a:p>
        </p:txBody>
      </p:sp>
      <p:sp>
        <p:nvSpPr>
          <p:cNvPr id="199" name="Oval 198">
            <a:extLst>
              <a:ext uri="{FF2B5EF4-FFF2-40B4-BE49-F238E27FC236}">
                <a16:creationId xmlns:a16="http://schemas.microsoft.com/office/drawing/2014/main" id="{6A8E294C-FBE4-904B-B390-F52201E439CB}"/>
              </a:ext>
            </a:extLst>
          </p:cNvPr>
          <p:cNvSpPr/>
          <p:nvPr/>
        </p:nvSpPr>
        <p:spPr bwMode="auto">
          <a:xfrm rot="5400000">
            <a:off x="6026314" y="2423872"/>
            <a:ext cx="231503" cy="230403"/>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defRPr/>
            </a:pPr>
            <a:endParaRPr lang="en-US" sz="1350" dirty="0">
              <a:solidFill>
                <a:srgbClr val="800000"/>
              </a:solidFill>
              <a:latin typeface="Arial" charset="0"/>
              <a:cs typeface="Arial" charset="0"/>
            </a:endParaRPr>
          </a:p>
        </p:txBody>
      </p:sp>
      <p:sp>
        <p:nvSpPr>
          <p:cNvPr id="226" name="TextBox 225">
            <a:extLst>
              <a:ext uri="{FF2B5EF4-FFF2-40B4-BE49-F238E27FC236}">
                <a16:creationId xmlns:a16="http://schemas.microsoft.com/office/drawing/2014/main" id="{FB487436-35E4-1240-97BB-C8064705D841}"/>
              </a:ext>
            </a:extLst>
          </p:cNvPr>
          <p:cNvSpPr txBox="1"/>
          <p:nvPr/>
        </p:nvSpPr>
        <p:spPr>
          <a:xfrm>
            <a:off x="6022914" y="2436310"/>
            <a:ext cx="412750" cy="219291"/>
          </a:xfrm>
          <a:prstGeom prst="rect">
            <a:avLst/>
          </a:prstGeom>
          <a:noFill/>
        </p:spPr>
        <p:txBody>
          <a:bodyPr wrap="square" rtlCol="0">
            <a:spAutoFit/>
          </a:bodyPr>
          <a:lstStyle/>
          <a:p>
            <a:r>
              <a:rPr lang="en-US" sz="825" b="1" dirty="0"/>
              <a:t>x3</a:t>
            </a:r>
          </a:p>
        </p:txBody>
      </p:sp>
      <p:sp>
        <p:nvSpPr>
          <p:cNvPr id="228" name="TextBox 227">
            <a:extLst>
              <a:ext uri="{FF2B5EF4-FFF2-40B4-BE49-F238E27FC236}">
                <a16:creationId xmlns:a16="http://schemas.microsoft.com/office/drawing/2014/main" id="{05CC4A6F-A4E9-3E4F-8228-77F05615C4F3}"/>
              </a:ext>
            </a:extLst>
          </p:cNvPr>
          <p:cNvSpPr txBox="1"/>
          <p:nvPr/>
        </p:nvSpPr>
        <p:spPr>
          <a:xfrm>
            <a:off x="4982098" y="1273629"/>
            <a:ext cx="303288" cy="253916"/>
          </a:xfrm>
          <a:prstGeom prst="rect">
            <a:avLst/>
          </a:prstGeom>
          <a:noFill/>
        </p:spPr>
        <p:txBody>
          <a:bodyPr wrap="none" rtlCol="0">
            <a:spAutoFit/>
          </a:bodyPr>
          <a:lstStyle/>
          <a:p>
            <a:pPr defTabSz="342900">
              <a:defRPr/>
            </a:pPr>
            <a:r>
              <a:rPr lang="en-US" sz="1050" b="1" dirty="0">
                <a:solidFill>
                  <a:srgbClr val="00C99F"/>
                </a:solidFill>
                <a:latin typeface="Calibri"/>
                <a:sym typeface="Symbol"/>
              </a:rPr>
              <a:t></a:t>
            </a:r>
            <a:r>
              <a:rPr lang="en-US" sz="1050" b="1" baseline="-25000" dirty="0">
                <a:solidFill>
                  <a:srgbClr val="00C99F"/>
                </a:solidFill>
                <a:latin typeface="Calibri"/>
                <a:sym typeface="Symbol"/>
              </a:rPr>
              <a:t>1</a:t>
            </a:r>
            <a:endParaRPr lang="en-US" sz="1050" b="1" baseline="-25000" dirty="0">
              <a:solidFill>
                <a:srgbClr val="00C99F"/>
              </a:solidFill>
              <a:latin typeface="Calibri"/>
            </a:endParaRPr>
          </a:p>
        </p:txBody>
      </p:sp>
      <p:sp>
        <p:nvSpPr>
          <p:cNvPr id="229" name="Oval 228">
            <a:extLst>
              <a:ext uri="{FF2B5EF4-FFF2-40B4-BE49-F238E27FC236}">
                <a16:creationId xmlns:a16="http://schemas.microsoft.com/office/drawing/2014/main" id="{FFA47065-C1E2-0E4F-A548-C56E3A5B2E89}"/>
              </a:ext>
            </a:extLst>
          </p:cNvPr>
          <p:cNvSpPr/>
          <p:nvPr/>
        </p:nvSpPr>
        <p:spPr bwMode="auto">
          <a:xfrm rot="5400000">
            <a:off x="5198379" y="1366036"/>
            <a:ext cx="85402" cy="82296"/>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defRPr/>
            </a:pPr>
            <a:endParaRPr lang="en-US" sz="1350" dirty="0">
              <a:solidFill>
                <a:prstClr val="black"/>
              </a:solidFill>
              <a:latin typeface="Arial" charset="0"/>
              <a:cs typeface="Arial" charset="0"/>
            </a:endParaRPr>
          </a:p>
        </p:txBody>
      </p:sp>
      <p:sp>
        <p:nvSpPr>
          <p:cNvPr id="232" name="Oval 231">
            <a:extLst>
              <a:ext uri="{FF2B5EF4-FFF2-40B4-BE49-F238E27FC236}">
                <a16:creationId xmlns:a16="http://schemas.microsoft.com/office/drawing/2014/main" id="{E32D1FEB-E7F4-DF4A-8D82-BBD891E2219B}"/>
              </a:ext>
            </a:extLst>
          </p:cNvPr>
          <p:cNvSpPr/>
          <p:nvPr/>
        </p:nvSpPr>
        <p:spPr bwMode="auto">
          <a:xfrm rot="5400000">
            <a:off x="5033340" y="1530843"/>
            <a:ext cx="288781" cy="301517"/>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defRPr/>
            </a:pPr>
            <a:endParaRPr lang="en-US" sz="1350" dirty="0">
              <a:solidFill>
                <a:prstClr val="black"/>
              </a:solidFill>
              <a:latin typeface="Arial" charset="0"/>
              <a:cs typeface="Arial" charset="0"/>
            </a:endParaRPr>
          </a:p>
        </p:txBody>
      </p:sp>
      <p:sp>
        <p:nvSpPr>
          <p:cNvPr id="233" name="TextBox 232">
            <a:extLst>
              <a:ext uri="{FF2B5EF4-FFF2-40B4-BE49-F238E27FC236}">
                <a16:creationId xmlns:a16="http://schemas.microsoft.com/office/drawing/2014/main" id="{BB507728-2FA4-0349-BDA6-6F0756C42574}"/>
              </a:ext>
            </a:extLst>
          </p:cNvPr>
          <p:cNvSpPr txBox="1"/>
          <p:nvPr/>
        </p:nvSpPr>
        <p:spPr>
          <a:xfrm>
            <a:off x="5010911" y="1612609"/>
            <a:ext cx="440055" cy="196208"/>
          </a:xfrm>
          <a:prstGeom prst="rect">
            <a:avLst/>
          </a:prstGeom>
          <a:noFill/>
        </p:spPr>
        <p:txBody>
          <a:bodyPr wrap="square" rtlCol="0">
            <a:spAutoFit/>
          </a:bodyPr>
          <a:lstStyle/>
          <a:p>
            <a:pPr defTabSz="342900">
              <a:defRPr/>
            </a:pPr>
            <a:r>
              <a:rPr lang="en-US" sz="675" dirty="0">
                <a:solidFill>
                  <a:prstClr val="black"/>
                </a:solidFill>
                <a:latin typeface="Calibri"/>
              </a:rPr>
              <a:t>OPEN</a:t>
            </a:r>
          </a:p>
        </p:txBody>
      </p:sp>
      <p:sp>
        <p:nvSpPr>
          <p:cNvPr id="234" name="Oval 233">
            <a:extLst>
              <a:ext uri="{FF2B5EF4-FFF2-40B4-BE49-F238E27FC236}">
                <a16:creationId xmlns:a16="http://schemas.microsoft.com/office/drawing/2014/main" id="{6B3C8F74-0612-4C42-BAA9-2A25A6ED802C}"/>
              </a:ext>
            </a:extLst>
          </p:cNvPr>
          <p:cNvSpPr/>
          <p:nvPr/>
        </p:nvSpPr>
        <p:spPr bwMode="auto">
          <a:xfrm rot="5400000">
            <a:off x="4939713" y="2096802"/>
            <a:ext cx="210457" cy="209457"/>
          </a:xfrm>
          <a:prstGeom prst="ellipse">
            <a:avLst/>
          </a:prstGeom>
          <a:solidFill>
            <a:schemeClr val="bg1">
              <a:lumMod val="8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defRPr/>
            </a:pPr>
            <a:endParaRPr lang="en-US" sz="1350" dirty="0">
              <a:solidFill>
                <a:prstClr val="black"/>
              </a:solidFill>
              <a:latin typeface="Arial" charset="0"/>
              <a:cs typeface="Arial" charset="0"/>
            </a:endParaRPr>
          </a:p>
        </p:txBody>
      </p:sp>
      <p:sp>
        <p:nvSpPr>
          <p:cNvPr id="235" name="TextBox 234">
            <a:extLst>
              <a:ext uri="{FF2B5EF4-FFF2-40B4-BE49-F238E27FC236}">
                <a16:creationId xmlns:a16="http://schemas.microsoft.com/office/drawing/2014/main" id="{6A43B998-A8E8-2048-A7D1-1A153F319387}"/>
              </a:ext>
            </a:extLst>
          </p:cNvPr>
          <p:cNvSpPr txBox="1"/>
          <p:nvPr/>
        </p:nvSpPr>
        <p:spPr>
          <a:xfrm>
            <a:off x="5148949" y="2053896"/>
            <a:ext cx="398291" cy="300082"/>
          </a:xfrm>
          <a:prstGeom prst="rect">
            <a:avLst/>
          </a:prstGeom>
          <a:noFill/>
        </p:spPr>
        <p:txBody>
          <a:bodyPr wrap="square" rtlCol="0">
            <a:spAutoFit/>
          </a:bodyPr>
          <a:lstStyle/>
          <a:p>
            <a:pPr defTabSz="342900">
              <a:defRPr/>
            </a:pPr>
            <a:r>
              <a:rPr lang="en-US" sz="675" dirty="0">
                <a:solidFill>
                  <a:prstClr val="black"/>
                </a:solidFill>
                <a:latin typeface="Calibri"/>
              </a:rPr>
              <a:t>Dark mask</a:t>
            </a:r>
          </a:p>
        </p:txBody>
      </p:sp>
      <p:sp>
        <p:nvSpPr>
          <p:cNvPr id="236" name="TextBox 235">
            <a:extLst>
              <a:ext uri="{FF2B5EF4-FFF2-40B4-BE49-F238E27FC236}">
                <a16:creationId xmlns:a16="http://schemas.microsoft.com/office/drawing/2014/main" id="{831C07CF-5FD9-764D-81F7-BD004199FA2D}"/>
              </a:ext>
            </a:extLst>
          </p:cNvPr>
          <p:cNvSpPr txBox="1"/>
          <p:nvPr/>
        </p:nvSpPr>
        <p:spPr>
          <a:xfrm>
            <a:off x="1429153" y="1269410"/>
            <a:ext cx="461614" cy="207749"/>
          </a:xfrm>
          <a:prstGeom prst="rect">
            <a:avLst/>
          </a:prstGeom>
          <a:noFill/>
        </p:spPr>
        <p:txBody>
          <a:bodyPr wrap="square" rtlCol="0">
            <a:spAutoFit/>
          </a:bodyPr>
          <a:lstStyle/>
          <a:p>
            <a:r>
              <a:rPr lang="en-US" sz="750" dirty="0"/>
              <a:t>Mirror</a:t>
            </a:r>
          </a:p>
        </p:txBody>
      </p:sp>
      <p:sp>
        <p:nvSpPr>
          <p:cNvPr id="237" name="TextBox 236">
            <a:extLst>
              <a:ext uri="{FF2B5EF4-FFF2-40B4-BE49-F238E27FC236}">
                <a16:creationId xmlns:a16="http://schemas.microsoft.com/office/drawing/2014/main" id="{24F27A9C-8FB9-F640-B18F-D8ADB2497FCC}"/>
              </a:ext>
            </a:extLst>
          </p:cNvPr>
          <p:cNvSpPr txBox="1"/>
          <p:nvPr/>
        </p:nvSpPr>
        <p:spPr>
          <a:xfrm>
            <a:off x="4740327" y="4266381"/>
            <a:ext cx="2645182" cy="415498"/>
          </a:xfrm>
          <a:prstGeom prst="rect">
            <a:avLst/>
          </a:prstGeom>
          <a:solidFill>
            <a:schemeClr val="bg1"/>
          </a:solidFill>
          <a:ln>
            <a:solidFill>
              <a:schemeClr val="tx1">
                <a:lumMod val="50000"/>
                <a:lumOff val="50000"/>
              </a:schemeClr>
            </a:solidFill>
          </a:ln>
          <a:effectLst/>
        </p:spPr>
        <p:txBody>
          <a:bodyPr wrap="square" rtlCol="0">
            <a:spAutoFit/>
          </a:bodyPr>
          <a:lstStyle/>
          <a:p>
            <a:pPr lvl="0" algn="ctr">
              <a:defRPr/>
            </a:pPr>
            <a:r>
              <a:rPr lang="en-US" sz="1050" b="1" dirty="0">
                <a:ln w="19050">
                  <a:noFill/>
                </a:ln>
                <a:solidFill>
                  <a:srgbClr val="00CB9E"/>
                </a:solidFill>
                <a:latin typeface="Helvetica" pitchFamily="2" charset="0"/>
                <a:sym typeface="Symbol"/>
              </a:rPr>
              <a:t></a:t>
            </a:r>
            <a:r>
              <a:rPr lang="en-US" sz="1050" b="1" baseline="-25000" dirty="0">
                <a:ln w="19050">
                  <a:noFill/>
                </a:ln>
                <a:solidFill>
                  <a:srgbClr val="00CB9E"/>
                </a:solidFill>
                <a:latin typeface="Helvetica" pitchFamily="2" charset="0"/>
                <a:sym typeface="Symbol"/>
              </a:rPr>
              <a:t>1 </a:t>
            </a:r>
            <a:r>
              <a:rPr lang="en-US" sz="1050" b="1" dirty="0">
                <a:ln w="19050">
                  <a:noFill/>
                </a:ln>
                <a:solidFill>
                  <a:srgbClr val="00CB9E"/>
                </a:solidFill>
                <a:latin typeface="Helvetica" pitchFamily="2" charset="0"/>
                <a:sym typeface="Symbol"/>
              </a:rPr>
              <a:t>= 575 nm, 10%       </a:t>
            </a:r>
            <a:r>
              <a:rPr lang="en-US" sz="1050" b="1" dirty="0">
                <a:ln w="19050">
                  <a:noFill/>
                </a:ln>
                <a:solidFill>
                  <a:srgbClr val="BAA100"/>
                </a:solidFill>
                <a:latin typeface="Helvetica" pitchFamily="2" charset="0"/>
                <a:sym typeface="Symbol"/>
              </a:rPr>
              <a:t></a:t>
            </a:r>
            <a:r>
              <a:rPr lang="en-US" sz="1050" b="1" baseline="-25000" dirty="0">
                <a:ln w="19050">
                  <a:noFill/>
                </a:ln>
                <a:solidFill>
                  <a:srgbClr val="BAA100"/>
                </a:solidFill>
                <a:latin typeface="Helvetica" pitchFamily="2" charset="0"/>
                <a:sym typeface="Symbol"/>
              </a:rPr>
              <a:t>2 </a:t>
            </a:r>
            <a:r>
              <a:rPr lang="en-US" sz="1050" b="1" dirty="0">
                <a:ln w="19050">
                  <a:noFill/>
                </a:ln>
                <a:solidFill>
                  <a:srgbClr val="BAA100"/>
                </a:solidFill>
                <a:latin typeface="Helvetica" pitchFamily="2" charset="0"/>
                <a:sym typeface="Symbol"/>
              </a:rPr>
              <a:t>= 660 nm, 15%       </a:t>
            </a:r>
          </a:p>
          <a:p>
            <a:pPr lvl="0" algn="ctr">
              <a:defRPr/>
            </a:pPr>
            <a:r>
              <a:rPr lang="en-US" sz="1050" b="1" dirty="0">
                <a:ln w="19050">
                  <a:noFill/>
                </a:ln>
                <a:solidFill>
                  <a:schemeClr val="accent6">
                    <a:lumMod val="75000"/>
                  </a:schemeClr>
                </a:solidFill>
                <a:latin typeface="Helvetica" pitchFamily="2" charset="0"/>
                <a:sym typeface="Symbol"/>
              </a:rPr>
              <a:t></a:t>
            </a:r>
            <a:r>
              <a:rPr lang="en-US" sz="1050" b="1" baseline="-25000" dirty="0">
                <a:ln w="19050">
                  <a:noFill/>
                </a:ln>
                <a:solidFill>
                  <a:schemeClr val="accent6">
                    <a:lumMod val="75000"/>
                  </a:schemeClr>
                </a:solidFill>
                <a:latin typeface="Helvetica" pitchFamily="2" charset="0"/>
                <a:sym typeface="Symbol"/>
              </a:rPr>
              <a:t>3 </a:t>
            </a:r>
            <a:r>
              <a:rPr lang="en-US" sz="1050" b="1" dirty="0">
                <a:ln w="19050">
                  <a:noFill/>
                </a:ln>
                <a:solidFill>
                  <a:schemeClr val="accent6">
                    <a:lumMod val="75000"/>
                  </a:schemeClr>
                </a:solidFill>
                <a:latin typeface="Helvetica" pitchFamily="2" charset="0"/>
                <a:sym typeface="Symbol"/>
              </a:rPr>
              <a:t>= 730 nm, 15%       </a:t>
            </a:r>
            <a:r>
              <a:rPr lang="en-US" sz="1050" b="1" dirty="0">
                <a:ln w="19050">
                  <a:noFill/>
                </a:ln>
                <a:solidFill>
                  <a:srgbClr val="FF0000"/>
                </a:solidFill>
                <a:latin typeface="Helvetica" pitchFamily="2" charset="0"/>
                <a:sym typeface="Symbol"/>
              </a:rPr>
              <a:t></a:t>
            </a:r>
            <a:r>
              <a:rPr lang="en-US" sz="1050" b="1" baseline="-25000" dirty="0">
                <a:ln w="19050">
                  <a:noFill/>
                </a:ln>
                <a:solidFill>
                  <a:srgbClr val="FF0000"/>
                </a:solidFill>
                <a:latin typeface="Helvetica" pitchFamily="2" charset="0"/>
                <a:sym typeface="Symbol"/>
              </a:rPr>
              <a:t>4 </a:t>
            </a:r>
            <a:r>
              <a:rPr lang="en-US" sz="1050" b="1" dirty="0">
                <a:ln w="19050">
                  <a:noFill/>
                </a:ln>
                <a:solidFill>
                  <a:srgbClr val="FF0000"/>
                </a:solidFill>
                <a:latin typeface="Helvetica" pitchFamily="2" charset="0"/>
                <a:sym typeface="Symbol"/>
              </a:rPr>
              <a:t>= 825 nm, 10%</a:t>
            </a:r>
            <a:endParaRPr lang="en-US" sz="1050" b="1" baseline="-25000" dirty="0">
              <a:ln w="19050">
                <a:noFill/>
              </a:ln>
              <a:solidFill>
                <a:srgbClr val="FF0000"/>
              </a:solidFill>
              <a:latin typeface="Helvetica" pitchFamily="2" charset="0"/>
            </a:endParaRPr>
          </a:p>
        </p:txBody>
      </p:sp>
      <p:sp>
        <p:nvSpPr>
          <p:cNvPr id="243" name="Oval 242">
            <a:extLst>
              <a:ext uri="{FF2B5EF4-FFF2-40B4-BE49-F238E27FC236}">
                <a16:creationId xmlns:a16="http://schemas.microsoft.com/office/drawing/2014/main" id="{DA0BF8C3-4D83-B942-9DB2-93F6430D85EF}"/>
              </a:ext>
            </a:extLst>
          </p:cNvPr>
          <p:cNvSpPr/>
          <p:nvPr/>
        </p:nvSpPr>
        <p:spPr>
          <a:xfrm>
            <a:off x="4137847" y="2715333"/>
            <a:ext cx="306452" cy="306452"/>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45" name="TextBox 244">
            <a:extLst>
              <a:ext uri="{FF2B5EF4-FFF2-40B4-BE49-F238E27FC236}">
                <a16:creationId xmlns:a16="http://schemas.microsoft.com/office/drawing/2014/main" id="{73575102-578A-134F-85EC-65B114B84BB6}"/>
              </a:ext>
            </a:extLst>
          </p:cNvPr>
          <p:cNvSpPr txBox="1"/>
          <p:nvPr/>
        </p:nvSpPr>
        <p:spPr>
          <a:xfrm>
            <a:off x="4119480" y="2799228"/>
            <a:ext cx="412750" cy="184666"/>
          </a:xfrm>
          <a:prstGeom prst="rect">
            <a:avLst/>
          </a:prstGeom>
          <a:noFill/>
        </p:spPr>
        <p:txBody>
          <a:bodyPr wrap="square" rtlCol="0">
            <a:spAutoFit/>
          </a:bodyPr>
          <a:lstStyle/>
          <a:p>
            <a:r>
              <a:rPr lang="en-US" sz="600" dirty="0"/>
              <a:t>OPEN</a:t>
            </a:r>
          </a:p>
        </p:txBody>
      </p:sp>
      <p:pic>
        <p:nvPicPr>
          <p:cNvPr id="286" name="Picture 285">
            <a:extLst>
              <a:ext uri="{FF2B5EF4-FFF2-40B4-BE49-F238E27FC236}">
                <a16:creationId xmlns:a16="http://schemas.microsoft.com/office/drawing/2014/main" id="{9B1D851A-C3DB-DE45-B755-5A724143060A}"/>
              </a:ext>
            </a:extLst>
          </p:cNvPr>
          <p:cNvPicPr>
            <a:picLocks noChangeAspect="1"/>
          </p:cNvPicPr>
          <p:nvPr/>
        </p:nvPicPr>
        <p:blipFill>
          <a:blip r:embed="rId3"/>
          <a:stretch>
            <a:fillRect/>
          </a:stretch>
        </p:blipFill>
        <p:spPr>
          <a:xfrm>
            <a:off x="4125178" y="1235689"/>
            <a:ext cx="336122" cy="336122"/>
          </a:xfrm>
          <a:prstGeom prst="rect">
            <a:avLst/>
          </a:prstGeom>
        </p:spPr>
      </p:pic>
      <p:sp>
        <p:nvSpPr>
          <p:cNvPr id="288" name="Oval 287">
            <a:extLst>
              <a:ext uri="{FF2B5EF4-FFF2-40B4-BE49-F238E27FC236}">
                <a16:creationId xmlns:a16="http://schemas.microsoft.com/office/drawing/2014/main" id="{AA9201F4-34C9-FF4D-86CF-8B3AB13B682E}"/>
              </a:ext>
            </a:extLst>
          </p:cNvPr>
          <p:cNvSpPr/>
          <p:nvPr/>
        </p:nvSpPr>
        <p:spPr bwMode="auto">
          <a:xfrm>
            <a:off x="4931823" y="3786447"/>
            <a:ext cx="276144" cy="288704"/>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defRPr/>
            </a:pPr>
            <a:endParaRPr lang="en-US" sz="750" dirty="0">
              <a:solidFill>
                <a:prstClr val="black"/>
              </a:solidFill>
              <a:latin typeface="Arial" charset="0"/>
              <a:cs typeface="Arial" charset="0"/>
            </a:endParaRPr>
          </a:p>
        </p:txBody>
      </p:sp>
      <p:sp>
        <p:nvSpPr>
          <p:cNvPr id="383" name="Rectangle 382">
            <a:extLst>
              <a:ext uri="{FF2B5EF4-FFF2-40B4-BE49-F238E27FC236}">
                <a16:creationId xmlns:a16="http://schemas.microsoft.com/office/drawing/2014/main" id="{D78820F8-FF92-1944-8A3F-22620BF19C22}"/>
              </a:ext>
            </a:extLst>
          </p:cNvPr>
          <p:cNvSpPr/>
          <p:nvPr/>
        </p:nvSpPr>
        <p:spPr>
          <a:xfrm>
            <a:off x="6737413" y="1133398"/>
            <a:ext cx="648095" cy="3027513"/>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84" name="TextBox 383">
            <a:extLst>
              <a:ext uri="{FF2B5EF4-FFF2-40B4-BE49-F238E27FC236}">
                <a16:creationId xmlns:a16="http://schemas.microsoft.com/office/drawing/2014/main" id="{E4525F09-7237-4045-A096-C43BAFAA0146}"/>
              </a:ext>
            </a:extLst>
          </p:cNvPr>
          <p:cNvSpPr txBox="1"/>
          <p:nvPr/>
        </p:nvSpPr>
        <p:spPr>
          <a:xfrm>
            <a:off x="6505561" y="757203"/>
            <a:ext cx="1022441" cy="403957"/>
          </a:xfrm>
          <a:prstGeom prst="rect">
            <a:avLst/>
          </a:prstGeom>
          <a:noFill/>
        </p:spPr>
        <p:txBody>
          <a:bodyPr wrap="square" rtlCol="0">
            <a:spAutoFit/>
          </a:bodyPr>
          <a:lstStyle/>
          <a:p>
            <a:pPr algn="ctr"/>
            <a:r>
              <a:rPr lang="en-US" sz="675" dirty="0"/>
              <a:t>DPAM -</a:t>
            </a:r>
          </a:p>
          <a:p>
            <a:pPr algn="ctr"/>
            <a:r>
              <a:rPr lang="en-US" sz="675" dirty="0"/>
              <a:t>Dispersion/Prism Alignment Mechanism</a:t>
            </a:r>
          </a:p>
        </p:txBody>
      </p:sp>
      <p:sp>
        <p:nvSpPr>
          <p:cNvPr id="385" name="Oval 384">
            <a:extLst>
              <a:ext uri="{FF2B5EF4-FFF2-40B4-BE49-F238E27FC236}">
                <a16:creationId xmlns:a16="http://schemas.microsoft.com/office/drawing/2014/main" id="{6B9DC59E-CDCE-D94D-BF56-E19C7ABC33DA}"/>
              </a:ext>
            </a:extLst>
          </p:cNvPr>
          <p:cNvSpPr/>
          <p:nvPr/>
        </p:nvSpPr>
        <p:spPr bwMode="auto">
          <a:xfrm rot="5400000">
            <a:off x="7040802" y="1255821"/>
            <a:ext cx="305063" cy="303614"/>
          </a:xfrm>
          <a:prstGeom prst="ellipse">
            <a:avLst/>
          </a:prstGeom>
          <a:solidFill>
            <a:schemeClr val="bg1"/>
          </a:solidFill>
          <a:ln w="38100" cap="flat" cmpd="sng" algn="ctr">
            <a:solidFill>
              <a:schemeClr val="bg2"/>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defRPr/>
            </a:pPr>
            <a:endParaRPr lang="en-US" sz="1350" dirty="0">
              <a:solidFill>
                <a:prstClr val="black"/>
              </a:solidFill>
              <a:latin typeface="Arial" charset="0"/>
              <a:cs typeface="Arial" charset="0"/>
            </a:endParaRPr>
          </a:p>
        </p:txBody>
      </p:sp>
      <p:sp>
        <p:nvSpPr>
          <p:cNvPr id="386" name="Oval 385">
            <a:extLst>
              <a:ext uri="{FF2B5EF4-FFF2-40B4-BE49-F238E27FC236}">
                <a16:creationId xmlns:a16="http://schemas.microsoft.com/office/drawing/2014/main" id="{59EC980E-1C06-384E-B0EA-C210A940B814}"/>
              </a:ext>
            </a:extLst>
          </p:cNvPr>
          <p:cNvSpPr/>
          <p:nvPr/>
        </p:nvSpPr>
        <p:spPr bwMode="auto">
          <a:xfrm rot="5400000">
            <a:off x="7079201" y="1641503"/>
            <a:ext cx="232172" cy="230981"/>
          </a:xfrm>
          <a:prstGeom prst="ellipse">
            <a:avLst/>
          </a:prstGeom>
          <a:solidFill>
            <a:schemeClr val="bg1"/>
          </a:solidFill>
          <a:ln w="38100" cap="flat" cmpd="sng" algn="ctr">
            <a:solidFill>
              <a:schemeClr val="bg2"/>
            </a:solidFill>
            <a:prstDash val="solid"/>
            <a:round/>
            <a:headEnd type="none" w="med" len="med"/>
            <a:tailEnd type="none" w="med" len="med"/>
          </a:ln>
          <a:effectLst/>
        </p:spPr>
        <p:txBody>
          <a:bodyPr/>
          <a:lstStyle/>
          <a:p>
            <a:pPr defTabSz="342900">
              <a:defRPr/>
            </a:pPr>
            <a:endParaRPr lang="en-US" sz="1350" dirty="0">
              <a:solidFill>
                <a:srgbClr val="000000"/>
              </a:solidFill>
              <a:latin typeface="Calibri"/>
              <a:cs typeface="Arial" charset="0"/>
            </a:endParaRPr>
          </a:p>
        </p:txBody>
      </p:sp>
      <p:sp>
        <p:nvSpPr>
          <p:cNvPr id="387" name="Rectangle 386">
            <a:extLst>
              <a:ext uri="{FF2B5EF4-FFF2-40B4-BE49-F238E27FC236}">
                <a16:creationId xmlns:a16="http://schemas.microsoft.com/office/drawing/2014/main" id="{973BD051-589F-A84B-9CF4-7A52EC818311}"/>
              </a:ext>
            </a:extLst>
          </p:cNvPr>
          <p:cNvSpPr>
            <a:spLocks noChangeArrowheads="1"/>
          </p:cNvSpPr>
          <p:nvPr/>
        </p:nvSpPr>
        <p:spPr bwMode="auto">
          <a:xfrm>
            <a:off x="7117895" y="1684961"/>
            <a:ext cx="150876" cy="150019"/>
          </a:xfrm>
          <a:prstGeom prst="rect">
            <a:avLst/>
          </a:prstGeom>
          <a:noFill/>
          <a:ln w="9525">
            <a:solidFill>
              <a:srgbClr val="4A7EBB"/>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defTabSz="342900">
              <a:defRPr/>
            </a:pPr>
            <a:endParaRPr lang="en-US" sz="1350" dirty="0">
              <a:solidFill>
                <a:srgbClr val="FFFFFF"/>
              </a:solidFill>
              <a:latin typeface="Calibri" charset="0"/>
            </a:endParaRPr>
          </a:p>
        </p:txBody>
      </p:sp>
      <p:sp>
        <p:nvSpPr>
          <p:cNvPr id="388" name="Oval 387">
            <a:extLst>
              <a:ext uri="{FF2B5EF4-FFF2-40B4-BE49-F238E27FC236}">
                <a16:creationId xmlns:a16="http://schemas.microsoft.com/office/drawing/2014/main" id="{3393DD72-2911-504A-B468-0B3ADCB04316}"/>
              </a:ext>
            </a:extLst>
          </p:cNvPr>
          <p:cNvSpPr/>
          <p:nvPr/>
        </p:nvSpPr>
        <p:spPr bwMode="auto">
          <a:xfrm rot="5400000">
            <a:off x="7084558" y="1910782"/>
            <a:ext cx="232172" cy="229790"/>
          </a:xfrm>
          <a:prstGeom prst="ellipse">
            <a:avLst/>
          </a:prstGeom>
          <a:solidFill>
            <a:schemeClr val="bg1"/>
          </a:solidFill>
          <a:ln w="38100" cap="flat" cmpd="sng" algn="ctr">
            <a:solidFill>
              <a:schemeClr val="bg2"/>
            </a:solidFill>
            <a:prstDash val="solid"/>
            <a:round/>
            <a:headEnd type="none" w="med" len="med"/>
            <a:tailEnd type="none" w="med" len="med"/>
          </a:ln>
          <a:effectLst/>
        </p:spPr>
        <p:txBody>
          <a:bodyPr/>
          <a:lstStyle/>
          <a:p>
            <a:pPr defTabSz="342900">
              <a:defRPr/>
            </a:pPr>
            <a:endParaRPr lang="en-US" sz="1350" dirty="0">
              <a:solidFill>
                <a:srgbClr val="000000"/>
              </a:solidFill>
              <a:latin typeface="Calibri"/>
              <a:cs typeface="Arial" charset="0"/>
            </a:endParaRPr>
          </a:p>
        </p:txBody>
      </p:sp>
      <p:sp>
        <p:nvSpPr>
          <p:cNvPr id="391" name="Rectangle 390">
            <a:extLst>
              <a:ext uri="{FF2B5EF4-FFF2-40B4-BE49-F238E27FC236}">
                <a16:creationId xmlns:a16="http://schemas.microsoft.com/office/drawing/2014/main" id="{4E1B49B9-706E-AF43-A82C-55E33853CAC3}"/>
              </a:ext>
            </a:extLst>
          </p:cNvPr>
          <p:cNvSpPr>
            <a:spLocks noChangeArrowheads="1"/>
          </p:cNvSpPr>
          <p:nvPr/>
        </p:nvSpPr>
        <p:spPr bwMode="auto">
          <a:xfrm rot="2700000">
            <a:off x="7124989" y="1950031"/>
            <a:ext cx="150876" cy="150876"/>
          </a:xfrm>
          <a:prstGeom prst="rect">
            <a:avLst/>
          </a:prstGeom>
          <a:noFill/>
          <a:ln w="9525">
            <a:solidFill>
              <a:srgbClr val="4A7EBB"/>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defTabSz="342900">
              <a:defRPr/>
            </a:pPr>
            <a:endParaRPr lang="en-US" sz="1350" dirty="0">
              <a:solidFill>
                <a:srgbClr val="FFFFFF"/>
              </a:solidFill>
              <a:latin typeface="Calibri" charset="0"/>
            </a:endParaRPr>
          </a:p>
        </p:txBody>
      </p:sp>
      <p:sp>
        <p:nvSpPr>
          <p:cNvPr id="392" name="Oval 391">
            <a:extLst>
              <a:ext uri="{FF2B5EF4-FFF2-40B4-BE49-F238E27FC236}">
                <a16:creationId xmlns:a16="http://schemas.microsoft.com/office/drawing/2014/main" id="{572C22E1-06FD-DF4A-8292-AA576C0D0704}"/>
              </a:ext>
            </a:extLst>
          </p:cNvPr>
          <p:cNvSpPr/>
          <p:nvPr/>
        </p:nvSpPr>
        <p:spPr bwMode="auto">
          <a:xfrm rot="5400000">
            <a:off x="7113085" y="3607375"/>
            <a:ext cx="231503" cy="23040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defRPr/>
            </a:pPr>
            <a:endParaRPr lang="en-US" sz="1350" dirty="0">
              <a:solidFill>
                <a:prstClr val="black"/>
              </a:solidFill>
              <a:latin typeface="Arial" charset="0"/>
              <a:cs typeface="Arial" charset="0"/>
            </a:endParaRPr>
          </a:p>
        </p:txBody>
      </p:sp>
      <p:sp>
        <p:nvSpPr>
          <p:cNvPr id="393" name="TextBox 392">
            <a:extLst>
              <a:ext uri="{FF2B5EF4-FFF2-40B4-BE49-F238E27FC236}">
                <a16:creationId xmlns:a16="http://schemas.microsoft.com/office/drawing/2014/main" id="{350DE172-4847-2643-A69A-77A8322E5316}"/>
              </a:ext>
            </a:extLst>
          </p:cNvPr>
          <p:cNvSpPr txBox="1"/>
          <p:nvPr/>
        </p:nvSpPr>
        <p:spPr>
          <a:xfrm>
            <a:off x="7041526" y="3624881"/>
            <a:ext cx="366215" cy="207749"/>
          </a:xfrm>
          <a:prstGeom prst="rect">
            <a:avLst/>
          </a:prstGeom>
          <a:noFill/>
        </p:spPr>
        <p:txBody>
          <a:bodyPr wrap="square" rtlCol="0">
            <a:spAutoFit/>
          </a:bodyPr>
          <a:lstStyle/>
          <a:p>
            <a:pPr algn="ctr" defTabSz="342900">
              <a:defRPr/>
            </a:pPr>
            <a:r>
              <a:rPr lang="en-US" sz="750" b="1" dirty="0">
                <a:solidFill>
                  <a:prstClr val="black"/>
                </a:solidFill>
                <a:latin typeface="Calibri"/>
              </a:rPr>
              <a:t>x4</a:t>
            </a:r>
          </a:p>
        </p:txBody>
      </p:sp>
      <p:sp>
        <p:nvSpPr>
          <p:cNvPr id="394" name="TextBox 393">
            <a:extLst>
              <a:ext uri="{FF2B5EF4-FFF2-40B4-BE49-F238E27FC236}">
                <a16:creationId xmlns:a16="http://schemas.microsoft.com/office/drawing/2014/main" id="{3364A62A-AFF3-4B4D-9B25-0DCDD7545C0B}"/>
              </a:ext>
            </a:extLst>
          </p:cNvPr>
          <p:cNvSpPr txBox="1"/>
          <p:nvPr/>
        </p:nvSpPr>
        <p:spPr>
          <a:xfrm>
            <a:off x="6674136" y="1100505"/>
            <a:ext cx="769888" cy="196208"/>
          </a:xfrm>
          <a:prstGeom prst="rect">
            <a:avLst/>
          </a:prstGeom>
          <a:noFill/>
        </p:spPr>
        <p:txBody>
          <a:bodyPr wrap="square" rtlCol="0">
            <a:spAutoFit/>
          </a:bodyPr>
          <a:lstStyle/>
          <a:p>
            <a:pPr algn="ctr" defTabSz="342900">
              <a:defRPr/>
            </a:pPr>
            <a:r>
              <a:rPr lang="en-US" sz="675" dirty="0">
                <a:solidFill>
                  <a:prstClr val="white"/>
                </a:solidFill>
                <a:latin typeface="Calibri"/>
              </a:rPr>
              <a:t>Imaging Lenses</a:t>
            </a:r>
          </a:p>
        </p:txBody>
      </p:sp>
      <p:sp>
        <p:nvSpPr>
          <p:cNvPr id="395" name="TextBox 394">
            <a:extLst>
              <a:ext uri="{FF2B5EF4-FFF2-40B4-BE49-F238E27FC236}">
                <a16:creationId xmlns:a16="http://schemas.microsoft.com/office/drawing/2014/main" id="{CA8E51A6-B72A-FA43-8B9C-C212CF0FFFDE}"/>
              </a:ext>
            </a:extLst>
          </p:cNvPr>
          <p:cNvSpPr txBox="1"/>
          <p:nvPr/>
        </p:nvSpPr>
        <p:spPr>
          <a:xfrm>
            <a:off x="6725007" y="3600713"/>
            <a:ext cx="516228" cy="276999"/>
          </a:xfrm>
          <a:prstGeom prst="rect">
            <a:avLst/>
          </a:prstGeom>
          <a:noFill/>
        </p:spPr>
        <p:txBody>
          <a:bodyPr wrap="square" rtlCol="0">
            <a:spAutoFit/>
          </a:bodyPr>
          <a:lstStyle/>
          <a:p>
            <a:r>
              <a:rPr lang="en-US" sz="600" dirty="0">
                <a:solidFill>
                  <a:schemeClr val="bg1"/>
                </a:solidFill>
              </a:rPr>
              <a:t>Phase Retrieval</a:t>
            </a:r>
          </a:p>
        </p:txBody>
      </p:sp>
      <p:sp>
        <p:nvSpPr>
          <p:cNvPr id="397" name="TextBox 396">
            <a:extLst>
              <a:ext uri="{FF2B5EF4-FFF2-40B4-BE49-F238E27FC236}">
                <a16:creationId xmlns:a16="http://schemas.microsoft.com/office/drawing/2014/main" id="{4F0FA04F-67BE-554D-BC7D-8025535E73E3}"/>
              </a:ext>
            </a:extLst>
          </p:cNvPr>
          <p:cNvSpPr txBox="1"/>
          <p:nvPr/>
        </p:nvSpPr>
        <p:spPr>
          <a:xfrm>
            <a:off x="6717668" y="3076653"/>
            <a:ext cx="447002" cy="276999"/>
          </a:xfrm>
          <a:prstGeom prst="rect">
            <a:avLst/>
          </a:prstGeom>
          <a:noFill/>
        </p:spPr>
        <p:txBody>
          <a:bodyPr wrap="square" rtlCol="0">
            <a:spAutoFit/>
          </a:bodyPr>
          <a:lstStyle/>
          <a:p>
            <a:r>
              <a:rPr lang="en-US" sz="600" dirty="0">
                <a:solidFill>
                  <a:schemeClr val="bg1"/>
                </a:solidFill>
              </a:rPr>
              <a:t>Pupil Lens</a:t>
            </a:r>
          </a:p>
        </p:txBody>
      </p:sp>
      <p:sp>
        <p:nvSpPr>
          <p:cNvPr id="398" name="Right Brace 397">
            <a:extLst>
              <a:ext uri="{FF2B5EF4-FFF2-40B4-BE49-F238E27FC236}">
                <a16:creationId xmlns:a16="http://schemas.microsoft.com/office/drawing/2014/main" id="{9AEDFEAC-65BB-774A-A65B-253490E7E21A}"/>
              </a:ext>
            </a:extLst>
          </p:cNvPr>
          <p:cNvSpPr/>
          <p:nvPr/>
        </p:nvSpPr>
        <p:spPr bwMode="auto">
          <a:xfrm flipH="1">
            <a:off x="6960284" y="1718442"/>
            <a:ext cx="74942" cy="363683"/>
          </a:xfrm>
          <a:prstGeom prst="rightBrace">
            <a:avLst/>
          </a:prstGeom>
          <a:no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defRPr/>
            </a:pPr>
            <a:endParaRPr lang="en-US" sz="1350" dirty="0">
              <a:solidFill>
                <a:schemeClr val="bg1"/>
              </a:solidFill>
              <a:latin typeface="Arial" charset="0"/>
              <a:cs typeface="Arial" charset="0"/>
            </a:endParaRPr>
          </a:p>
        </p:txBody>
      </p:sp>
      <p:sp>
        <p:nvSpPr>
          <p:cNvPr id="399" name="TextBox 398">
            <a:extLst>
              <a:ext uri="{FF2B5EF4-FFF2-40B4-BE49-F238E27FC236}">
                <a16:creationId xmlns:a16="http://schemas.microsoft.com/office/drawing/2014/main" id="{6BC26F48-EBBA-5C46-A5C3-3375034CB07E}"/>
              </a:ext>
            </a:extLst>
          </p:cNvPr>
          <p:cNvSpPr txBox="1"/>
          <p:nvPr/>
        </p:nvSpPr>
        <p:spPr>
          <a:xfrm rot="16200000">
            <a:off x="6626900" y="1760231"/>
            <a:ext cx="463382" cy="276999"/>
          </a:xfrm>
          <a:prstGeom prst="rect">
            <a:avLst/>
          </a:prstGeom>
          <a:noFill/>
        </p:spPr>
        <p:txBody>
          <a:bodyPr wrap="square" rtlCol="0">
            <a:spAutoFit/>
          </a:bodyPr>
          <a:lstStyle/>
          <a:p>
            <a:r>
              <a:rPr lang="en-US" sz="600" dirty="0">
                <a:solidFill>
                  <a:schemeClr val="bg1"/>
                </a:solidFill>
              </a:rPr>
              <a:t>Pol Lenses</a:t>
            </a:r>
          </a:p>
        </p:txBody>
      </p:sp>
      <p:sp>
        <p:nvSpPr>
          <p:cNvPr id="400" name="Oval 399">
            <a:extLst>
              <a:ext uri="{FF2B5EF4-FFF2-40B4-BE49-F238E27FC236}">
                <a16:creationId xmlns:a16="http://schemas.microsoft.com/office/drawing/2014/main" id="{E0A3452A-3AF8-0549-ABCA-726922BDA399}"/>
              </a:ext>
            </a:extLst>
          </p:cNvPr>
          <p:cNvSpPr/>
          <p:nvPr/>
        </p:nvSpPr>
        <p:spPr bwMode="auto">
          <a:xfrm rot="5400000">
            <a:off x="7005947" y="3019442"/>
            <a:ext cx="317447" cy="315819"/>
          </a:xfrm>
          <a:prstGeom prst="ellipse">
            <a:avLst/>
          </a:prstGeom>
          <a:solidFill>
            <a:schemeClr val="bg1"/>
          </a:solidFill>
          <a:ln w="38100" cap="flat" cmpd="sng" algn="ctr">
            <a:solidFill>
              <a:schemeClr val="bg2"/>
            </a:solidFill>
            <a:prstDash val="solid"/>
            <a:round/>
            <a:headEnd type="none" w="med" len="med"/>
            <a:tailEnd type="none" w="med" len="med"/>
          </a:ln>
          <a:effectLst/>
        </p:spPr>
        <p:txBody>
          <a:bodyPr/>
          <a:lstStyle/>
          <a:p>
            <a:pPr defTabSz="342900">
              <a:defRPr/>
            </a:pPr>
            <a:endParaRPr lang="en-US" sz="1350" dirty="0">
              <a:solidFill>
                <a:srgbClr val="000000"/>
              </a:solidFill>
              <a:latin typeface="Calibri"/>
              <a:cs typeface="Arial" charset="0"/>
            </a:endParaRPr>
          </a:p>
        </p:txBody>
      </p:sp>
      <p:sp>
        <p:nvSpPr>
          <p:cNvPr id="420" name="Oval 419">
            <a:extLst>
              <a:ext uri="{FF2B5EF4-FFF2-40B4-BE49-F238E27FC236}">
                <a16:creationId xmlns:a16="http://schemas.microsoft.com/office/drawing/2014/main" id="{028B8539-D20B-444D-9217-FF787A28F685}"/>
              </a:ext>
            </a:extLst>
          </p:cNvPr>
          <p:cNvSpPr/>
          <p:nvPr/>
        </p:nvSpPr>
        <p:spPr bwMode="auto">
          <a:xfrm rot="5400000">
            <a:off x="7092194" y="2290575"/>
            <a:ext cx="230981" cy="229791"/>
          </a:xfrm>
          <a:prstGeom prst="ellipse">
            <a:avLst/>
          </a:prstGeom>
          <a:ln>
            <a:solidFill>
              <a:srgbClr val="FFFF00"/>
            </a:solidFill>
          </a:ln>
        </p:spPr>
        <p:style>
          <a:lnRef idx="2">
            <a:schemeClr val="accent5"/>
          </a:lnRef>
          <a:fillRef idx="1">
            <a:schemeClr val="lt1"/>
          </a:fillRef>
          <a:effectRef idx="0">
            <a:schemeClr val="accent5"/>
          </a:effectRef>
          <a:fontRef idx="minor">
            <a:schemeClr val="dk1"/>
          </a:fontRef>
        </p:style>
        <p:txBody>
          <a:bodyPr anchor="ctr"/>
          <a:lstStyle/>
          <a:p>
            <a:pPr algn="ctr" defTabSz="342900">
              <a:defRPr/>
            </a:pPr>
            <a:endParaRPr lang="en-US" sz="600" dirty="0">
              <a:solidFill>
                <a:prstClr val="black"/>
              </a:solidFill>
            </a:endParaRPr>
          </a:p>
        </p:txBody>
      </p:sp>
      <p:sp>
        <p:nvSpPr>
          <p:cNvPr id="421" name="Oval 420">
            <a:extLst>
              <a:ext uri="{FF2B5EF4-FFF2-40B4-BE49-F238E27FC236}">
                <a16:creationId xmlns:a16="http://schemas.microsoft.com/office/drawing/2014/main" id="{D2618583-E24B-8A45-85EE-1145B7601456}"/>
              </a:ext>
            </a:extLst>
          </p:cNvPr>
          <p:cNvSpPr/>
          <p:nvPr/>
        </p:nvSpPr>
        <p:spPr bwMode="auto">
          <a:xfrm rot="5400000">
            <a:off x="7096957" y="2566800"/>
            <a:ext cx="230981" cy="229791"/>
          </a:xfrm>
          <a:prstGeom prst="ellipse">
            <a:avLst/>
          </a:prstGeom>
          <a:ln>
            <a:solidFill>
              <a:srgbClr val="FFC000"/>
            </a:solidFill>
          </a:ln>
        </p:spPr>
        <p:style>
          <a:lnRef idx="2">
            <a:schemeClr val="accent5"/>
          </a:lnRef>
          <a:fillRef idx="1">
            <a:schemeClr val="lt1"/>
          </a:fillRef>
          <a:effectRef idx="0">
            <a:schemeClr val="accent5"/>
          </a:effectRef>
          <a:fontRef idx="minor">
            <a:schemeClr val="dk1"/>
          </a:fontRef>
        </p:style>
        <p:txBody>
          <a:bodyPr anchor="ctr"/>
          <a:lstStyle/>
          <a:p>
            <a:pPr algn="ctr" defTabSz="342900">
              <a:defRPr/>
            </a:pPr>
            <a:endParaRPr lang="en-US" sz="600" dirty="0">
              <a:solidFill>
                <a:prstClr val="black"/>
              </a:solidFill>
            </a:endParaRPr>
          </a:p>
        </p:txBody>
      </p:sp>
      <p:sp>
        <p:nvSpPr>
          <p:cNvPr id="422" name="TextBox 421">
            <a:extLst>
              <a:ext uri="{FF2B5EF4-FFF2-40B4-BE49-F238E27FC236}">
                <a16:creationId xmlns:a16="http://schemas.microsoft.com/office/drawing/2014/main" id="{088F0ACB-9F5D-D74D-B2DB-7CC7B12D097C}"/>
              </a:ext>
            </a:extLst>
          </p:cNvPr>
          <p:cNvSpPr txBox="1"/>
          <p:nvPr/>
        </p:nvSpPr>
        <p:spPr>
          <a:xfrm>
            <a:off x="6717743" y="2576922"/>
            <a:ext cx="461578" cy="276999"/>
          </a:xfrm>
          <a:prstGeom prst="rect">
            <a:avLst/>
          </a:prstGeom>
          <a:noFill/>
        </p:spPr>
        <p:txBody>
          <a:bodyPr wrap="square">
            <a:spAutoFit/>
          </a:bodyPr>
          <a:lstStyle/>
          <a:p>
            <a:pPr defTabSz="342900">
              <a:defRPr/>
            </a:pPr>
            <a:r>
              <a:rPr lang="en-US" sz="525" dirty="0" err="1">
                <a:solidFill>
                  <a:prstClr val="white"/>
                </a:solidFill>
                <a:latin typeface="Calibri"/>
              </a:rPr>
              <a:t>Spectro</a:t>
            </a:r>
            <a:r>
              <a:rPr lang="en-US" sz="525" dirty="0">
                <a:solidFill>
                  <a:prstClr val="white"/>
                </a:solidFill>
                <a:latin typeface="Calibri"/>
              </a:rPr>
              <a:t> 3</a:t>
            </a:r>
          </a:p>
          <a:p>
            <a:pPr defTabSz="342900">
              <a:defRPr/>
            </a:pPr>
            <a:r>
              <a:rPr lang="en-US" sz="675" b="1" dirty="0">
                <a:solidFill>
                  <a:prstClr val="black"/>
                </a:solidFill>
                <a:latin typeface="Calibri"/>
              </a:rPr>
              <a:t>    </a:t>
            </a:r>
          </a:p>
        </p:txBody>
      </p:sp>
      <p:sp>
        <p:nvSpPr>
          <p:cNvPr id="423" name="TextBox 422">
            <a:extLst>
              <a:ext uri="{FF2B5EF4-FFF2-40B4-BE49-F238E27FC236}">
                <a16:creationId xmlns:a16="http://schemas.microsoft.com/office/drawing/2014/main" id="{9D228FDF-0CBD-FE44-9C57-0D9B398059C0}"/>
              </a:ext>
            </a:extLst>
          </p:cNvPr>
          <p:cNvSpPr txBox="1"/>
          <p:nvPr/>
        </p:nvSpPr>
        <p:spPr>
          <a:xfrm>
            <a:off x="6720124" y="2332842"/>
            <a:ext cx="459197" cy="276999"/>
          </a:xfrm>
          <a:prstGeom prst="rect">
            <a:avLst/>
          </a:prstGeom>
          <a:noFill/>
        </p:spPr>
        <p:txBody>
          <a:bodyPr wrap="square">
            <a:spAutoFit/>
          </a:bodyPr>
          <a:lstStyle/>
          <a:p>
            <a:pPr defTabSz="342900">
              <a:defRPr/>
            </a:pPr>
            <a:r>
              <a:rPr lang="en-US" sz="525" dirty="0" err="1">
                <a:solidFill>
                  <a:prstClr val="white"/>
                </a:solidFill>
                <a:latin typeface="Calibri"/>
              </a:rPr>
              <a:t>Spectro</a:t>
            </a:r>
            <a:r>
              <a:rPr lang="en-US" sz="525" dirty="0">
                <a:solidFill>
                  <a:prstClr val="white"/>
                </a:solidFill>
                <a:latin typeface="Calibri"/>
              </a:rPr>
              <a:t> 2</a:t>
            </a:r>
          </a:p>
          <a:p>
            <a:pPr defTabSz="342900">
              <a:defRPr/>
            </a:pPr>
            <a:r>
              <a:rPr lang="en-US" sz="675" b="1" dirty="0">
                <a:solidFill>
                  <a:prstClr val="black"/>
                </a:solidFill>
                <a:latin typeface="Calibri"/>
              </a:rPr>
              <a:t>    </a:t>
            </a:r>
          </a:p>
        </p:txBody>
      </p:sp>
      <p:grpSp>
        <p:nvGrpSpPr>
          <p:cNvPr id="427" name="Group 426">
            <a:extLst>
              <a:ext uri="{FF2B5EF4-FFF2-40B4-BE49-F238E27FC236}">
                <a16:creationId xmlns:a16="http://schemas.microsoft.com/office/drawing/2014/main" id="{38699801-E400-2E40-9584-3BCE14186F8A}"/>
              </a:ext>
            </a:extLst>
          </p:cNvPr>
          <p:cNvGrpSpPr/>
          <p:nvPr/>
        </p:nvGrpSpPr>
        <p:grpSpPr>
          <a:xfrm>
            <a:off x="7142558" y="2330480"/>
            <a:ext cx="140804" cy="170177"/>
            <a:chOff x="-534704" y="1886226"/>
            <a:chExt cx="377898" cy="314411"/>
          </a:xfrm>
          <a:solidFill>
            <a:schemeClr val="accent3">
              <a:lumMod val="20000"/>
              <a:lumOff val="80000"/>
            </a:schemeClr>
          </a:solidFill>
        </p:grpSpPr>
        <p:sp>
          <p:nvSpPr>
            <p:cNvPr id="428" name="Trapezoid 427">
              <a:extLst>
                <a:ext uri="{FF2B5EF4-FFF2-40B4-BE49-F238E27FC236}">
                  <a16:creationId xmlns:a16="http://schemas.microsoft.com/office/drawing/2014/main" id="{F679379F-0361-FD48-AD6B-408DF6FCF28C}"/>
                </a:ext>
              </a:extLst>
            </p:cNvPr>
            <p:cNvSpPr/>
            <p:nvPr/>
          </p:nvSpPr>
          <p:spPr>
            <a:xfrm>
              <a:off x="-404363" y="1886226"/>
              <a:ext cx="114795" cy="314411"/>
            </a:xfrm>
            <a:prstGeom prst="trapezoid">
              <a:avLst/>
            </a:prstGeom>
            <a:grp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429" name="Trapezoid 428">
              <a:extLst>
                <a:ext uri="{FF2B5EF4-FFF2-40B4-BE49-F238E27FC236}">
                  <a16:creationId xmlns:a16="http://schemas.microsoft.com/office/drawing/2014/main" id="{EF1B0D1D-0692-1547-B2C7-C1708A8F273E}"/>
                </a:ext>
              </a:extLst>
            </p:cNvPr>
            <p:cNvSpPr/>
            <p:nvPr/>
          </p:nvSpPr>
          <p:spPr>
            <a:xfrm flipV="1">
              <a:off x="-271601" y="1886226"/>
              <a:ext cx="114795" cy="314411"/>
            </a:xfrm>
            <a:prstGeom prst="trapezoid">
              <a:avLst/>
            </a:prstGeom>
            <a:grp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430" name="Trapezoid 429">
              <a:extLst>
                <a:ext uri="{FF2B5EF4-FFF2-40B4-BE49-F238E27FC236}">
                  <a16:creationId xmlns:a16="http://schemas.microsoft.com/office/drawing/2014/main" id="{C91EA79E-E350-9844-89E9-86372709D5D3}"/>
                </a:ext>
              </a:extLst>
            </p:cNvPr>
            <p:cNvSpPr/>
            <p:nvPr/>
          </p:nvSpPr>
          <p:spPr>
            <a:xfrm flipV="1">
              <a:off x="-534704" y="1886226"/>
              <a:ext cx="114795" cy="314411"/>
            </a:xfrm>
            <a:prstGeom prst="trapezoid">
              <a:avLst/>
            </a:prstGeom>
            <a:grp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grpSp>
      <p:grpSp>
        <p:nvGrpSpPr>
          <p:cNvPr id="431" name="Group 430">
            <a:extLst>
              <a:ext uri="{FF2B5EF4-FFF2-40B4-BE49-F238E27FC236}">
                <a16:creationId xmlns:a16="http://schemas.microsoft.com/office/drawing/2014/main" id="{F0478CE5-5E3B-B848-A55B-A98B5855DD60}"/>
              </a:ext>
            </a:extLst>
          </p:cNvPr>
          <p:cNvGrpSpPr/>
          <p:nvPr/>
        </p:nvGrpSpPr>
        <p:grpSpPr>
          <a:xfrm>
            <a:off x="7135550" y="2601392"/>
            <a:ext cx="140804" cy="170177"/>
            <a:chOff x="-534704" y="1886226"/>
            <a:chExt cx="377898" cy="314411"/>
          </a:xfrm>
          <a:solidFill>
            <a:schemeClr val="accent3">
              <a:lumMod val="20000"/>
              <a:lumOff val="80000"/>
            </a:schemeClr>
          </a:solidFill>
        </p:grpSpPr>
        <p:sp>
          <p:nvSpPr>
            <p:cNvPr id="432" name="Trapezoid 431">
              <a:extLst>
                <a:ext uri="{FF2B5EF4-FFF2-40B4-BE49-F238E27FC236}">
                  <a16:creationId xmlns:a16="http://schemas.microsoft.com/office/drawing/2014/main" id="{629737DD-7BC9-A045-BEDE-38A3FD5B5947}"/>
                </a:ext>
              </a:extLst>
            </p:cNvPr>
            <p:cNvSpPr/>
            <p:nvPr/>
          </p:nvSpPr>
          <p:spPr>
            <a:xfrm>
              <a:off x="-404363" y="1886226"/>
              <a:ext cx="114795" cy="314411"/>
            </a:xfrm>
            <a:prstGeom prst="trapezoid">
              <a:avLst/>
            </a:prstGeom>
            <a:grp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444" name="Trapezoid 443">
              <a:extLst>
                <a:ext uri="{FF2B5EF4-FFF2-40B4-BE49-F238E27FC236}">
                  <a16:creationId xmlns:a16="http://schemas.microsoft.com/office/drawing/2014/main" id="{3BEE2C65-91F5-4D4D-88EA-88CFF963D99E}"/>
                </a:ext>
              </a:extLst>
            </p:cNvPr>
            <p:cNvSpPr/>
            <p:nvPr/>
          </p:nvSpPr>
          <p:spPr>
            <a:xfrm flipV="1">
              <a:off x="-271601" y="1886226"/>
              <a:ext cx="114795" cy="314411"/>
            </a:xfrm>
            <a:prstGeom prst="trapezoid">
              <a:avLst/>
            </a:prstGeom>
            <a:grp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445" name="Trapezoid 444">
              <a:extLst>
                <a:ext uri="{FF2B5EF4-FFF2-40B4-BE49-F238E27FC236}">
                  <a16:creationId xmlns:a16="http://schemas.microsoft.com/office/drawing/2014/main" id="{C31DDDBF-A3EF-D141-910F-1C2E4F51C6BD}"/>
                </a:ext>
              </a:extLst>
            </p:cNvPr>
            <p:cNvSpPr/>
            <p:nvPr/>
          </p:nvSpPr>
          <p:spPr>
            <a:xfrm flipV="1">
              <a:off x="-534704" y="1886226"/>
              <a:ext cx="114795" cy="314411"/>
            </a:xfrm>
            <a:prstGeom prst="trapezoid">
              <a:avLst/>
            </a:prstGeom>
            <a:grp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grpSp>
      <p:sp>
        <p:nvSpPr>
          <p:cNvPr id="451" name="Oval 450">
            <a:extLst>
              <a:ext uri="{FF2B5EF4-FFF2-40B4-BE49-F238E27FC236}">
                <a16:creationId xmlns:a16="http://schemas.microsoft.com/office/drawing/2014/main" id="{4364A5F0-DE6A-B04B-A22A-158BDCB0C94C}"/>
              </a:ext>
            </a:extLst>
          </p:cNvPr>
          <p:cNvSpPr/>
          <p:nvPr/>
        </p:nvSpPr>
        <p:spPr bwMode="auto">
          <a:xfrm rot="5400000">
            <a:off x="6025993" y="2711036"/>
            <a:ext cx="230981" cy="230981"/>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a:lstStyle/>
          <a:p>
            <a:pPr defTabSz="342900">
              <a:defRPr/>
            </a:pPr>
            <a:endParaRPr lang="en-US" sz="1350" dirty="0">
              <a:solidFill>
                <a:prstClr val="black"/>
              </a:solidFill>
              <a:latin typeface="Arial" charset="0"/>
              <a:cs typeface="Arial" charset="0"/>
            </a:endParaRPr>
          </a:p>
        </p:txBody>
      </p:sp>
      <p:sp>
        <p:nvSpPr>
          <p:cNvPr id="452" name="Rectangle 451">
            <a:extLst>
              <a:ext uri="{FF2B5EF4-FFF2-40B4-BE49-F238E27FC236}">
                <a16:creationId xmlns:a16="http://schemas.microsoft.com/office/drawing/2014/main" id="{186B18FB-1EFA-5B43-9456-1782CBD853C9}"/>
              </a:ext>
            </a:extLst>
          </p:cNvPr>
          <p:cNvSpPr/>
          <p:nvPr/>
        </p:nvSpPr>
        <p:spPr>
          <a:xfrm>
            <a:off x="5010111" y="2357440"/>
            <a:ext cx="34289" cy="2044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3" name="TextBox 452">
            <a:extLst>
              <a:ext uri="{FF2B5EF4-FFF2-40B4-BE49-F238E27FC236}">
                <a16:creationId xmlns:a16="http://schemas.microsoft.com/office/drawing/2014/main" id="{322C6F74-D786-AA46-B451-A04E7A043D8E}"/>
              </a:ext>
            </a:extLst>
          </p:cNvPr>
          <p:cNvSpPr txBox="1"/>
          <p:nvPr/>
        </p:nvSpPr>
        <p:spPr>
          <a:xfrm>
            <a:off x="5040411" y="2334303"/>
            <a:ext cx="475511" cy="403957"/>
          </a:xfrm>
          <a:prstGeom prst="rect">
            <a:avLst/>
          </a:prstGeom>
          <a:noFill/>
        </p:spPr>
        <p:txBody>
          <a:bodyPr wrap="square" rtlCol="0">
            <a:spAutoFit/>
          </a:bodyPr>
          <a:lstStyle/>
          <a:p>
            <a:pPr algn="ctr" defTabSz="342900">
              <a:defRPr/>
            </a:pPr>
            <a:r>
              <a:rPr lang="en-US" sz="675" dirty="0" err="1">
                <a:solidFill>
                  <a:prstClr val="black"/>
                </a:solidFill>
                <a:latin typeface="Calibri"/>
              </a:rPr>
              <a:t>Spectro</a:t>
            </a:r>
            <a:r>
              <a:rPr lang="en-US" sz="675" dirty="0">
                <a:solidFill>
                  <a:prstClr val="black"/>
                </a:solidFill>
                <a:latin typeface="Calibri"/>
              </a:rPr>
              <a:t> Slits   (x4)</a:t>
            </a:r>
          </a:p>
        </p:txBody>
      </p:sp>
      <p:sp>
        <p:nvSpPr>
          <p:cNvPr id="460" name="TextBox 459">
            <a:extLst>
              <a:ext uri="{FF2B5EF4-FFF2-40B4-BE49-F238E27FC236}">
                <a16:creationId xmlns:a16="http://schemas.microsoft.com/office/drawing/2014/main" id="{33986FCE-3F6F-844B-A113-CAF7A88E2455}"/>
              </a:ext>
            </a:extLst>
          </p:cNvPr>
          <p:cNvSpPr txBox="1"/>
          <p:nvPr/>
        </p:nvSpPr>
        <p:spPr>
          <a:xfrm>
            <a:off x="1460851" y="2790891"/>
            <a:ext cx="411656" cy="184666"/>
          </a:xfrm>
          <a:prstGeom prst="rect">
            <a:avLst/>
          </a:prstGeom>
          <a:noFill/>
        </p:spPr>
        <p:txBody>
          <a:bodyPr wrap="square" rtlCol="0">
            <a:spAutoFit/>
          </a:bodyPr>
          <a:lstStyle/>
          <a:p>
            <a:pPr algn="ctr"/>
            <a:r>
              <a:rPr lang="en-US" sz="600" dirty="0"/>
              <a:t>SPARE</a:t>
            </a:r>
          </a:p>
        </p:txBody>
      </p:sp>
      <p:sp>
        <p:nvSpPr>
          <p:cNvPr id="462" name="TextBox 461">
            <a:extLst>
              <a:ext uri="{FF2B5EF4-FFF2-40B4-BE49-F238E27FC236}">
                <a16:creationId xmlns:a16="http://schemas.microsoft.com/office/drawing/2014/main" id="{85C001AF-1A07-EE40-ADB7-DC32304AF6F1}"/>
              </a:ext>
            </a:extLst>
          </p:cNvPr>
          <p:cNvSpPr txBox="1"/>
          <p:nvPr/>
        </p:nvSpPr>
        <p:spPr>
          <a:xfrm>
            <a:off x="4103154" y="3236947"/>
            <a:ext cx="412750" cy="473206"/>
          </a:xfrm>
          <a:prstGeom prst="rect">
            <a:avLst/>
          </a:prstGeom>
          <a:noFill/>
        </p:spPr>
        <p:txBody>
          <a:bodyPr wrap="square" rtlCol="0">
            <a:spAutoFit/>
          </a:bodyPr>
          <a:lstStyle/>
          <a:p>
            <a:r>
              <a:rPr lang="en-US" sz="600" dirty="0"/>
              <a:t>Diffuser   (TBR)</a:t>
            </a:r>
          </a:p>
          <a:p>
            <a:r>
              <a:rPr lang="en-US" sz="675" b="1" dirty="0"/>
              <a:t>    </a:t>
            </a:r>
          </a:p>
        </p:txBody>
      </p:sp>
      <p:sp>
        <p:nvSpPr>
          <p:cNvPr id="463" name="Oval 462">
            <a:extLst>
              <a:ext uri="{FF2B5EF4-FFF2-40B4-BE49-F238E27FC236}">
                <a16:creationId xmlns:a16="http://schemas.microsoft.com/office/drawing/2014/main" id="{735F80CB-0A64-F745-A7A7-B5FD72E904C9}"/>
              </a:ext>
            </a:extLst>
          </p:cNvPr>
          <p:cNvSpPr>
            <a:spLocks noChangeAspect="1"/>
          </p:cNvSpPr>
          <p:nvPr/>
        </p:nvSpPr>
        <p:spPr bwMode="auto">
          <a:xfrm rot="5400000">
            <a:off x="4963832" y="1871540"/>
            <a:ext cx="109728" cy="10573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defRPr/>
            </a:pPr>
            <a:endParaRPr lang="en-US" sz="1350" dirty="0">
              <a:solidFill>
                <a:prstClr val="black"/>
              </a:solidFill>
              <a:latin typeface="Arial" charset="0"/>
              <a:cs typeface="Arial" charset="0"/>
            </a:endParaRPr>
          </a:p>
        </p:txBody>
      </p:sp>
      <p:sp>
        <p:nvSpPr>
          <p:cNvPr id="464" name="TextBox 463">
            <a:extLst>
              <a:ext uri="{FF2B5EF4-FFF2-40B4-BE49-F238E27FC236}">
                <a16:creationId xmlns:a16="http://schemas.microsoft.com/office/drawing/2014/main" id="{9D5F9DFD-9EC4-3F40-93B4-255C9309AB69}"/>
              </a:ext>
            </a:extLst>
          </p:cNvPr>
          <p:cNvSpPr txBox="1"/>
          <p:nvPr/>
        </p:nvSpPr>
        <p:spPr>
          <a:xfrm>
            <a:off x="5094347" y="1857639"/>
            <a:ext cx="389850" cy="184666"/>
          </a:xfrm>
          <a:prstGeom prst="rect">
            <a:avLst/>
          </a:prstGeom>
          <a:noFill/>
        </p:spPr>
        <p:txBody>
          <a:bodyPr wrap="none" rtlCol="0">
            <a:spAutoFit/>
          </a:bodyPr>
          <a:lstStyle/>
          <a:p>
            <a:pPr defTabSz="342900">
              <a:defRPr/>
            </a:pPr>
            <a:r>
              <a:rPr lang="en-US" sz="600" dirty="0">
                <a:latin typeface="Calibri"/>
                <a:sym typeface="Symbol"/>
              </a:rPr>
              <a:t>Pol. FS</a:t>
            </a:r>
            <a:endParaRPr lang="en-US" sz="600" baseline="-25000" dirty="0">
              <a:latin typeface="Calibri"/>
            </a:endParaRPr>
          </a:p>
        </p:txBody>
      </p:sp>
      <p:sp>
        <p:nvSpPr>
          <p:cNvPr id="465" name="TextBox 464">
            <a:extLst>
              <a:ext uri="{FF2B5EF4-FFF2-40B4-BE49-F238E27FC236}">
                <a16:creationId xmlns:a16="http://schemas.microsoft.com/office/drawing/2014/main" id="{E0782CBB-6636-1A45-9060-4044C1A0A86F}"/>
              </a:ext>
            </a:extLst>
          </p:cNvPr>
          <p:cNvSpPr txBox="1"/>
          <p:nvPr/>
        </p:nvSpPr>
        <p:spPr>
          <a:xfrm>
            <a:off x="5726522" y="2643434"/>
            <a:ext cx="402674" cy="361637"/>
          </a:xfrm>
          <a:prstGeom prst="rect">
            <a:avLst/>
          </a:prstGeom>
          <a:noFill/>
        </p:spPr>
        <p:txBody>
          <a:bodyPr wrap="none" rtlCol="0">
            <a:spAutoFit/>
          </a:bodyPr>
          <a:lstStyle/>
          <a:p>
            <a:pPr defTabSz="342900">
              <a:defRPr/>
            </a:pPr>
            <a:r>
              <a:rPr lang="en-US" sz="1050" b="1" dirty="0">
                <a:solidFill>
                  <a:srgbClr val="FFFF00"/>
                </a:solidFill>
                <a:latin typeface="Calibri"/>
                <a:sym typeface="Symbol"/>
              </a:rPr>
              <a:t></a:t>
            </a:r>
            <a:r>
              <a:rPr lang="en-US" sz="1050" b="1" baseline="-25000" dirty="0">
                <a:solidFill>
                  <a:srgbClr val="FFFF00"/>
                </a:solidFill>
                <a:latin typeface="Calibri"/>
                <a:sym typeface="Symbol"/>
              </a:rPr>
              <a:t>2a,</a:t>
            </a:r>
            <a:br>
              <a:rPr lang="en-US" sz="1050" b="1" baseline="-25000" dirty="0">
                <a:solidFill>
                  <a:srgbClr val="FFFF00"/>
                </a:solidFill>
                <a:latin typeface="Calibri"/>
                <a:sym typeface="Symbol"/>
              </a:rPr>
            </a:br>
            <a:r>
              <a:rPr lang="en-US" sz="1050" b="1" baseline="-25000" dirty="0">
                <a:solidFill>
                  <a:srgbClr val="FFFF00"/>
                </a:solidFill>
                <a:latin typeface="Calibri"/>
                <a:sym typeface="Symbol"/>
              </a:rPr>
              <a:t>2b, 2c</a:t>
            </a:r>
            <a:endParaRPr lang="en-US" sz="1050" b="1" baseline="-25000" dirty="0">
              <a:solidFill>
                <a:srgbClr val="FFFF00"/>
              </a:solidFill>
              <a:latin typeface="Calibri"/>
            </a:endParaRPr>
          </a:p>
        </p:txBody>
      </p:sp>
      <p:sp>
        <p:nvSpPr>
          <p:cNvPr id="466" name="TextBox 465">
            <a:extLst>
              <a:ext uri="{FF2B5EF4-FFF2-40B4-BE49-F238E27FC236}">
                <a16:creationId xmlns:a16="http://schemas.microsoft.com/office/drawing/2014/main" id="{C97254F6-7E67-0143-A58A-23F52B61E7ED}"/>
              </a:ext>
            </a:extLst>
          </p:cNvPr>
          <p:cNvSpPr txBox="1"/>
          <p:nvPr/>
        </p:nvSpPr>
        <p:spPr>
          <a:xfrm>
            <a:off x="6032919" y="3065893"/>
            <a:ext cx="412750" cy="219291"/>
          </a:xfrm>
          <a:prstGeom prst="rect">
            <a:avLst/>
          </a:prstGeom>
          <a:noFill/>
        </p:spPr>
        <p:txBody>
          <a:bodyPr wrap="square" rtlCol="0">
            <a:spAutoFit/>
          </a:bodyPr>
          <a:lstStyle/>
          <a:p>
            <a:r>
              <a:rPr lang="en-US" sz="825" b="1" dirty="0"/>
              <a:t>x3</a:t>
            </a:r>
          </a:p>
        </p:txBody>
      </p:sp>
      <p:sp>
        <p:nvSpPr>
          <p:cNvPr id="467" name="Oval 466">
            <a:extLst>
              <a:ext uri="{FF2B5EF4-FFF2-40B4-BE49-F238E27FC236}">
                <a16:creationId xmlns:a16="http://schemas.microsoft.com/office/drawing/2014/main" id="{8F01214B-56DF-E840-B65A-BE0563846599}"/>
              </a:ext>
            </a:extLst>
          </p:cNvPr>
          <p:cNvSpPr/>
          <p:nvPr/>
        </p:nvSpPr>
        <p:spPr bwMode="auto">
          <a:xfrm rot="5400000">
            <a:off x="6022021" y="3105576"/>
            <a:ext cx="230981" cy="230981"/>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a:lstStyle/>
          <a:p>
            <a:pPr defTabSz="342900">
              <a:defRPr/>
            </a:pPr>
            <a:endParaRPr lang="en-US" sz="1350" dirty="0">
              <a:solidFill>
                <a:prstClr val="black"/>
              </a:solidFill>
              <a:latin typeface="Arial" charset="0"/>
              <a:cs typeface="Arial" charset="0"/>
            </a:endParaRPr>
          </a:p>
        </p:txBody>
      </p:sp>
      <p:sp>
        <p:nvSpPr>
          <p:cNvPr id="468" name="TextBox 467">
            <a:extLst>
              <a:ext uri="{FF2B5EF4-FFF2-40B4-BE49-F238E27FC236}">
                <a16:creationId xmlns:a16="http://schemas.microsoft.com/office/drawing/2014/main" id="{C17A53E4-65C1-6341-8E8A-29B5D396C02C}"/>
              </a:ext>
            </a:extLst>
          </p:cNvPr>
          <p:cNvSpPr txBox="1"/>
          <p:nvPr/>
        </p:nvSpPr>
        <p:spPr>
          <a:xfrm>
            <a:off x="5725561" y="2996294"/>
            <a:ext cx="413603" cy="684803"/>
          </a:xfrm>
          <a:prstGeom prst="rect">
            <a:avLst/>
          </a:prstGeom>
          <a:noFill/>
        </p:spPr>
        <p:txBody>
          <a:bodyPr wrap="square" rtlCol="0">
            <a:spAutoFit/>
          </a:bodyPr>
          <a:lstStyle/>
          <a:p>
            <a:pPr>
              <a:defRPr/>
            </a:pPr>
            <a:r>
              <a:rPr lang="en-US" sz="1050" b="1" dirty="0">
                <a:solidFill>
                  <a:srgbClr val="FFC000"/>
                </a:solidFill>
                <a:sym typeface="Symbol"/>
              </a:rPr>
              <a:t></a:t>
            </a:r>
            <a:r>
              <a:rPr lang="en-US" sz="1050" b="1" baseline="-25000" dirty="0">
                <a:solidFill>
                  <a:srgbClr val="FFC000"/>
                </a:solidFill>
                <a:sym typeface="Symbol"/>
              </a:rPr>
              <a:t>3a,</a:t>
            </a:r>
            <a:br>
              <a:rPr lang="en-US" sz="1050" b="1" baseline="-25000" dirty="0">
                <a:solidFill>
                  <a:srgbClr val="FFC000"/>
                </a:solidFill>
                <a:sym typeface="Symbol"/>
              </a:rPr>
            </a:br>
            <a:r>
              <a:rPr lang="en-US" sz="1050" b="1" baseline="-25000" dirty="0">
                <a:solidFill>
                  <a:srgbClr val="FFC000"/>
                </a:solidFill>
                <a:sym typeface="Symbol"/>
              </a:rPr>
              <a:t>3b, 3c,</a:t>
            </a:r>
          </a:p>
          <a:p>
            <a:pPr>
              <a:defRPr/>
            </a:pPr>
            <a:r>
              <a:rPr lang="en-US" sz="1050" b="1" baseline="-25000" dirty="0">
                <a:solidFill>
                  <a:srgbClr val="FFC000"/>
                </a:solidFill>
                <a:sym typeface="Symbol"/>
              </a:rPr>
              <a:t> 3d, 3e, 3g</a:t>
            </a:r>
            <a:endParaRPr lang="en-US" sz="1050" b="1" baseline="-25000" dirty="0">
              <a:solidFill>
                <a:srgbClr val="FFC000"/>
              </a:solidFill>
            </a:endParaRPr>
          </a:p>
        </p:txBody>
      </p:sp>
      <p:sp>
        <p:nvSpPr>
          <p:cNvPr id="471" name="TextBox 470">
            <a:extLst>
              <a:ext uri="{FF2B5EF4-FFF2-40B4-BE49-F238E27FC236}">
                <a16:creationId xmlns:a16="http://schemas.microsoft.com/office/drawing/2014/main" id="{6062A86F-DD37-1B4A-830F-3A50B2C9FBCA}"/>
              </a:ext>
            </a:extLst>
          </p:cNvPr>
          <p:cNvSpPr txBox="1"/>
          <p:nvPr/>
        </p:nvSpPr>
        <p:spPr>
          <a:xfrm>
            <a:off x="6025177" y="3383400"/>
            <a:ext cx="412750" cy="219291"/>
          </a:xfrm>
          <a:prstGeom prst="rect">
            <a:avLst/>
          </a:prstGeom>
          <a:noFill/>
        </p:spPr>
        <p:txBody>
          <a:bodyPr wrap="square" rtlCol="0">
            <a:spAutoFit/>
          </a:bodyPr>
          <a:lstStyle/>
          <a:p>
            <a:r>
              <a:rPr lang="en-US" sz="825" b="1" dirty="0"/>
              <a:t>x5</a:t>
            </a:r>
          </a:p>
        </p:txBody>
      </p:sp>
      <p:sp>
        <p:nvSpPr>
          <p:cNvPr id="479" name="Oval 478">
            <a:extLst>
              <a:ext uri="{FF2B5EF4-FFF2-40B4-BE49-F238E27FC236}">
                <a16:creationId xmlns:a16="http://schemas.microsoft.com/office/drawing/2014/main" id="{79E1CEA6-B567-AC4A-8E33-DD0A49AE85B2}"/>
              </a:ext>
            </a:extLst>
          </p:cNvPr>
          <p:cNvSpPr/>
          <p:nvPr/>
        </p:nvSpPr>
        <p:spPr>
          <a:xfrm>
            <a:off x="6023340" y="3547999"/>
            <a:ext cx="242923" cy="242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80" name="TextBox 479">
            <a:extLst>
              <a:ext uri="{FF2B5EF4-FFF2-40B4-BE49-F238E27FC236}">
                <a16:creationId xmlns:a16="http://schemas.microsoft.com/office/drawing/2014/main" id="{90B91E69-1CCA-6648-AAE7-7FB8D8A9CF8C}"/>
              </a:ext>
            </a:extLst>
          </p:cNvPr>
          <p:cNvSpPr txBox="1"/>
          <p:nvPr/>
        </p:nvSpPr>
        <p:spPr>
          <a:xfrm>
            <a:off x="5726414" y="3609204"/>
            <a:ext cx="412750" cy="184666"/>
          </a:xfrm>
          <a:prstGeom prst="rect">
            <a:avLst/>
          </a:prstGeom>
          <a:noFill/>
        </p:spPr>
        <p:txBody>
          <a:bodyPr wrap="square" rtlCol="0">
            <a:spAutoFit/>
          </a:bodyPr>
          <a:lstStyle/>
          <a:p>
            <a:r>
              <a:rPr lang="en-US" sz="600" dirty="0">
                <a:solidFill>
                  <a:schemeClr val="bg1"/>
                </a:solidFill>
              </a:rPr>
              <a:t>CLEAR</a:t>
            </a:r>
          </a:p>
        </p:txBody>
      </p:sp>
      <p:sp>
        <p:nvSpPr>
          <p:cNvPr id="499" name="Oval 498">
            <a:extLst>
              <a:ext uri="{FF2B5EF4-FFF2-40B4-BE49-F238E27FC236}">
                <a16:creationId xmlns:a16="http://schemas.microsoft.com/office/drawing/2014/main" id="{2A3502CE-530D-ED4B-BBA2-A751C8380E2B}"/>
              </a:ext>
            </a:extLst>
          </p:cNvPr>
          <p:cNvSpPr>
            <a:spLocks noChangeAspect="1"/>
          </p:cNvSpPr>
          <p:nvPr/>
        </p:nvSpPr>
        <p:spPr bwMode="auto">
          <a:xfrm rot="5400000">
            <a:off x="4981478" y="3419070"/>
            <a:ext cx="109728" cy="10573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defRPr/>
            </a:pPr>
            <a:endParaRPr lang="en-US" sz="1350" dirty="0">
              <a:solidFill>
                <a:prstClr val="black"/>
              </a:solidFill>
              <a:latin typeface="Arial" charset="0"/>
              <a:cs typeface="Arial" charset="0"/>
            </a:endParaRPr>
          </a:p>
        </p:txBody>
      </p:sp>
      <p:sp>
        <p:nvSpPr>
          <p:cNvPr id="500" name="TextBox 499">
            <a:extLst>
              <a:ext uri="{FF2B5EF4-FFF2-40B4-BE49-F238E27FC236}">
                <a16:creationId xmlns:a16="http://schemas.microsoft.com/office/drawing/2014/main" id="{D44D45BA-FD87-0C40-A678-2DA9DC5AB7BB}"/>
              </a:ext>
            </a:extLst>
          </p:cNvPr>
          <p:cNvSpPr txBox="1"/>
          <p:nvPr/>
        </p:nvSpPr>
        <p:spPr>
          <a:xfrm>
            <a:off x="4848732" y="3518487"/>
            <a:ext cx="571500" cy="196208"/>
          </a:xfrm>
          <a:prstGeom prst="rect">
            <a:avLst/>
          </a:prstGeom>
          <a:noFill/>
        </p:spPr>
        <p:txBody>
          <a:bodyPr wrap="square" rtlCol="0">
            <a:spAutoFit/>
          </a:bodyPr>
          <a:lstStyle/>
          <a:p>
            <a:pPr defTabSz="342900">
              <a:defRPr/>
            </a:pPr>
            <a:r>
              <a:rPr lang="en-US" sz="675" dirty="0">
                <a:solidFill>
                  <a:prstClr val="black"/>
                </a:solidFill>
                <a:latin typeface="Calibri"/>
              </a:rPr>
              <a:t>SPARE x2</a:t>
            </a:r>
          </a:p>
        </p:txBody>
      </p:sp>
      <p:sp>
        <p:nvSpPr>
          <p:cNvPr id="503" name="Rectangle 502">
            <a:extLst>
              <a:ext uri="{FF2B5EF4-FFF2-40B4-BE49-F238E27FC236}">
                <a16:creationId xmlns:a16="http://schemas.microsoft.com/office/drawing/2014/main" id="{48DA1439-D922-6A4C-B67D-DFD3A8871B8E}"/>
              </a:ext>
            </a:extLst>
          </p:cNvPr>
          <p:cNvSpPr/>
          <p:nvPr/>
        </p:nvSpPr>
        <p:spPr>
          <a:xfrm>
            <a:off x="1462362" y="1681602"/>
            <a:ext cx="412750" cy="191153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04" name="Picture 503">
            <a:extLst>
              <a:ext uri="{FF2B5EF4-FFF2-40B4-BE49-F238E27FC236}">
                <a16:creationId xmlns:a16="http://schemas.microsoft.com/office/drawing/2014/main" id="{AEE6BC88-E195-7F4B-982F-F0B5DB4A239F}"/>
              </a:ext>
            </a:extLst>
          </p:cNvPr>
          <p:cNvPicPr>
            <a:picLocks noChangeAspect="1"/>
          </p:cNvPicPr>
          <p:nvPr/>
        </p:nvPicPr>
        <p:blipFill>
          <a:blip r:embed="rId4"/>
          <a:stretch>
            <a:fillRect/>
          </a:stretch>
        </p:blipFill>
        <p:spPr>
          <a:xfrm>
            <a:off x="1498253" y="2205157"/>
            <a:ext cx="354307" cy="352868"/>
          </a:xfrm>
          <a:prstGeom prst="rect">
            <a:avLst/>
          </a:prstGeom>
        </p:spPr>
      </p:pic>
      <p:pic>
        <p:nvPicPr>
          <p:cNvPr id="505" name="Picture 504">
            <a:extLst>
              <a:ext uri="{FF2B5EF4-FFF2-40B4-BE49-F238E27FC236}">
                <a16:creationId xmlns:a16="http://schemas.microsoft.com/office/drawing/2014/main" id="{157E10FA-E6EE-B244-87B4-AF63192578D1}"/>
              </a:ext>
            </a:extLst>
          </p:cNvPr>
          <p:cNvPicPr>
            <a:picLocks noChangeAspect="1"/>
          </p:cNvPicPr>
          <p:nvPr/>
        </p:nvPicPr>
        <p:blipFill>
          <a:blip r:embed="rId5"/>
          <a:stretch>
            <a:fillRect/>
          </a:stretch>
        </p:blipFill>
        <p:spPr>
          <a:xfrm>
            <a:off x="1491309" y="1725252"/>
            <a:ext cx="369922" cy="369922"/>
          </a:xfrm>
          <a:prstGeom prst="rect">
            <a:avLst/>
          </a:prstGeom>
        </p:spPr>
      </p:pic>
      <p:sp>
        <p:nvSpPr>
          <p:cNvPr id="506" name="Oval 505">
            <a:extLst>
              <a:ext uri="{FF2B5EF4-FFF2-40B4-BE49-F238E27FC236}">
                <a16:creationId xmlns:a16="http://schemas.microsoft.com/office/drawing/2014/main" id="{E10E5DE6-9A2C-0A44-B460-E1D815FF6F3A}"/>
              </a:ext>
            </a:extLst>
          </p:cNvPr>
          <p:cNvSpPr/>
          <p:nvPr/>
        </p:nvSpPr>
        <p:spPr>
          <a:xfrm>
            <a:off x="1492205" y="3210974"/>
            <a:ext cx="337466" cy="33746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600" dirty="0"/>
          </a:p>
        </p:txBody>
      </p:sp>
      <p:sp>
        <p:nvSpPr>
          <p:cNvPr id="507" name="TextBox 506">
            <a:extLst>
              <a:ext uri="{FF2B5EF4-FFF2-40B4-BE49-F238E27FC236}">
                <a16:creationId xmlns:a16="http://schemas.microsoft.com/office/drawing/2014/main" id="{BC86E23F-6D7C-3C4B-AF12-30419244C1BC}"/>
              </a:ext>
            </a:extLst>
          </p:cNvPr>
          <p:cNvSpPr txBox="1"/>
          <p:nvPr/>
        </p:nvSpPr>
        <p:spPr>
          <a:xfrm>
            <a:off x="1455553" y="3269270"/>
            <a:ext cx="411656" cy="184666"/>
          </a:xfrm>
          <a:prstGeom prst="rect">
            <a:avLst/>
          </a:prstGeom>
          <a:noFill/>
        </p:spPr>
        <p:txBody>
          <a:bodyPr wrap="square" rtlCol="0">
            <a:spAutoFit/>
          </a:bodyPr>
          <a:lstStyle/>
          <a:p>
            <a:pPr algn="ctr"/>
            <a:r>
              <a:rPr lang="en-US" sz="600" dirty="0"/>
              <a:t>SPARE</a:t>
            </a:r>
          </a:p>
        </p:txBody>
      </p:sp>
      <p:sp>
        <p:nvSpPr>
          <p:cNvPr id="202" name="TextBox 201">
            <a:extLst>
              <a:ext uri="{FF2B5EF4-FFF2-40B4-BE49-F238E27FC236}">
                <a16:creationId xmlns:a16="http://schemas.microsoft.com/office/drawing/2014/main" id="{8B9F42F4-8A0A-7D4C-AD5D-60167161487B}"/>
              </a:ext>
            </a:extLst>
          </p:cNvPr>
          <p:cNvSpPr txBox="1"/>
          <p:nvPr/>
        </p:nvSpPr>
        <p:spPr>
          <a:xfrm>
            <a:off x="5724751" y="3917609"/>
            <a:ext cx="412750" cy="288541"/>
          </a:xfrm>
          <a:prstGeom prst="rect">
            <a:avLst/>
          </a:prstGeom>
          <a:noFill/>
        </p:spPr>
        <p:txBody>
          <a:bodyPr wrap="square" rtlCol="0">
            <a:spAutoFit/>
          </a:bodyPr>
          <a:lstStyle/>
          <a:p>
            <a:endParaRPr lang="en-US" sz="600" dirty="0">
              <a:solidFill>
                <a:schemeClr val="bg1"/>
              </a:solidFill>
            </a:endParaRPr>
          </a:p>
          <a:p>
            <a:r>
              <a:rPr lang="en-US" sz="675" b="1" dirty="0">
                <a:solidFill>
                  <a:schemeClr val="bg1"/>
                </a:solidFill>
              </a:rPr>
              <a:t>    </a:t>
            </a:r>
          </a:p>
        </p:txBody>
      </p:sp>
      <p:sp>
        <p:nvSpPr>
          <p:cNvPr id="203" name="Rounded Rectangle 202">
            <a:extLst>
              <a:ext uri="{FF2B5EF4-FFF2-40B4-BE49-F238E27FC236}">
                <a16:creationId xmlns:a16="http://schemas.microsoft.com/office/drawing/2014/main" id="{4CC8315D-03D9-4F4A-B7AF-5830D7C033DB}"/>
              </a:ext>
            </a:extLst>
          </p:cNvPr>
          <p:cNvSpPr/>
          <p:nvPr/>
        </p:nvSpPr>
        <p:spPr>
          <a:xfrm>
            <a:off x="4088931" y="1662766"/>
            <a:ext cx="400391" cy="415615"/>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280" name="Picture 279">
            <a:extLst>
              <a:ext uri="{FF2B5EF4-FFF2-40B4-BE49-F238E27FC236}">
                <a16:creationId xmlns:a16="http://schemas.microsoft.com/office/drawing/2014/main" id="{3B45B210-C99A-E940-BECC-31F96DCCD872}"/>
              </a:ext>
            </a:extLst>
          </p:cNvPr>
          <p:cNvPicPr>
            <a:picLocks noChangeAspect="1"/>
          </p:cNvPicPr>
          <p:nvPr/>
        </p:nvPicPr>
        <p:blipFill>
          <a:blip r:embed="rId6"/>
          <a:stretch>
            <a:fillRect/>
          </a:stretch>
        </p:blipFill>
        <p:spPr>
          <a:xfrm>
            <a:off x="4130884" y="1703624"/>
            <a:ext cx="332153" cy="332153"/>
          </a:xfrm>
          <a:prstGeom prst="rect">
            <a:avLst/>
          </a:prstGeom>
          <a:ln>
            <a:noFill/>
          </a:ln>
        </p:spPr>
      </p:pic>
      <p:sp>
        <p:nvSpPr>
          <p:cNvPr id="204" name="Rounded Rectangle 203">
            <a:extLst>
              <a:ext uri="{FF2B5EF4-FFF2-40B4-BE49-F238E27FC236}">
                <a16:creationId xmlns:a16="http://schemas.microsoft.com/office/drawing/2014/main" id="{4CC8315D-03D9-4F4A-B7AF-5830D7C033DB}"/>
              </a:ext>
            </a:extLst>
          </p:cNvPr>
          <p:cNvSpPr/>
          <p:nvPr/>
        </p:nvSpPr>
        <p:spPr>
          <a:xfrm>
            <a:off x="4087549" y="2144771"/>
            <a:ext cx="400391" cy="415615"/>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287" name="Picture 286">
            <a:extLst>
              <a:ext uri="{FF2B5EF4-FFF2-40B4-BE49-F238E27FC236}">
                <a16:creationId xmlns:a16="http://schemas.microsoft.com/office/drawing/2014/main" id="{21FA9E9E-0531-1048-B36C-38D869BA62AD}"/>
              </a:ext>
            </a:extLst>
          </p:cNvPr>
          <p:cNvPicPr>
            <a:picLocks noChangeAspect="1"/>
          </p:cNvPicPr>
          <p:nvPr/>
        </p:nvPicPr>
        <p:blipFill>
          <a:blip r:embed="rId7"/>
          <a:stretch>
            <a:fillRect/>
          </a:stretch>
        </p:blipFill>
        <p:spPr>
          <a:xfrm>
            <a:off x="4129838" y="2189299"/>
            <a:ext cx="331461" cy="331461"/>
          </a:xfrm>
          <a:prstGeom prst="rect">
            <a:avLst/>
          </a:prstGeom>
        </p:spPr>
      </p:pic>
      <p:sp>
        <p:nvSpPr>
          <p:cNvPr id="196" name="Rounded Rectangle 195">
            <a:extLst>
              <a:ext uri="{FF2B5EF4-FFF2-40B4-BE49-F238E27FC236}">
                <a16:creationId xmlns:a16="http://schemas.microsoft.com/office/drawing/2014/main" id="{D90664D1-2B2B-2D40-9BD7-8A350551444C}"/>
              </a:ext>
            </a:extLst>
          </p:cNvPr>
          <p:cNvSpPr/>
          <p:nvPr/>
        </p:nvSpPr>
        <p:spPr>
          <a:xfrm>
            <a:off x="4080493" y="3115430"/>
            <a:ext cx="419052" cy="423948"/>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98" name="Oval 197">
            <a:extLst>
              <a:ext uri="{FF2B5EF4-FFF2-40B4-BE49-F238E27FC236}">
                <a16:creationId xmlns:a16="http://schemas.microsoft.com/office/drawing/2014/main" id="{ECFA294C-1868-8341-8FA8-0A5CAB6EEFA5}"/>
              </a:ext>
            </a:extLst>
          </p:cNvPr>
          <p:cNvSpPr/>
          <p:nvPr/>
        </p:nvSpPr>
        <p:spPr>
          <a:xfrm>
            <a:off x="4117126" y="3147501"/>
            <a:ext cx="337466" cy="33746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600" dirty="0"/>
          </a:p>
        </p:txBody>
      </p:sp>
      <p:sp>
        <p:nvSpPr>
          <p:cNvPr id="200" name="TextBox 199">
            <a:extLst>
              <a:ext uri="{FF2B5EF4-FFF2-40B4-BE49-F238E27FC236}">
                <a16:creationId xmlns:a16="http://schemas.microsoft.com/office/drawing/2014/main" id="{8B9F42F4-8A0A-7D4C-AD5D-60167161487B}"/>
              </a:ext>
            </a:extLst>
          </p:cNvPr>
          <p:cNvSpPr txBox="1"/>
          <p:nvPr/>
        </p:nvSpPr>
        <p:spPr>
          <a:xfrm>
            <a:off x="4088071" y="3222393"/>
            <a:ext cx="412750" cy="288541"/>
          </a:xfrm>
          <a:prstGeom prst="rect">
            <a:avLst/>
          </a:prstGeom>
          <a:noFill/>
        </p:spPr>
        <p:txBody>
          <a:bodyPr wrap="square" rtlCol="0">
            <a:spAutoFit/>
          </a:bodyPr>
          <a:lstStyle/>
          <a:p>
            <a:r>
              <a:rPr lang="en-US" sz="600" dirty="0"/>
              <a:t>SPARE</a:t>
            </a:r>
          </a:p>
          <a:p>
            <a:r>
              <a:rPr lang="en-US" sz="675" b="1" dirty="0"/>
              <a:t>    </a:t>
            </a:r>
          </a:p>
        </p:txBody>
      </p:sp>
      <p:sp>
        <p:nvSpPr>
          <p:cNvPr id="205" name="TextBox 204">
            <a:extLst>
              <a:ext uri="{FF2B5EF4-FFF2-40B4-BE49-F238E27FC236}">
                <a16:creationId xmlns:a16="http://schemas.microsoft.com/office/drawing/2014/main" id="{BDC840C9-DFB9-7840-926F-80080135BF10}"/>
              </a:ext>
            </a:extLst>
          </p:cNvPr>
          <p:cNvSpPr txBox="1"/>
          <p:nvPr/>
        </p:nvSpPr>
        <p:spPr>
          <a:xfrm>
            <a:off x="1043276" y="4226049"/>
            <a:ext cx="1336662" cy="553998"/>
          </a:xfrm>
          <a:prstGeom prst="rect">
            <a:avLst/>
          </a:prstGeom>
          <a:noFill/>
        </p:spPr>
        <p:txBody>
          <a:bodyPr wrap="square" rtlCol="0">
            <a:spAutoFit/>
          </a:bodyPr>
          <a:lstStyle/>
          <a:p>
            <a:pPr algn="ctr"/>
            <a:r>
              <a:rPr lang="en-US" sz="750" dirty="0"/>
              <a:t>**Magnified for illustration. Each  FPAM substrate can carry multiple </a:t>
            </a:r>
            <a:r>
              <a:rPr lang="en-US" sz="750" dirty="0" err="1"/>
              <a:t>coronagraphic</a:t>
            </a:r>
            <a:r>
              <a:rPr lang="en-US" sz="750" dirty="0"/>
              <a:t> elements. </a:t>
            </a:r>
          </a:p>
        </p:txBody>
      </p:sp>
      <p:sp>
        <p:nvSpPr>
          <p:cNvPr id="176" name="Oval 175">
            <a:extLst>
              <a:ext uri="{FF2B5EF4-FFF2-40B4-BE49-F238E27FC236}">
                <a16:creationId xmlns:a16="http://schemas.microsoft.com/office/drawing/2014/main" id="{9D7C466A-1815-2545-8631-EFCF9AB85D46}"/>
              </a:ext>
            </a:extLst>
          </p:cNvPr>
          <p:cNvSpPr/>
          <p:nvPr/>
        </p:nvSpPr>
        <p:spPr>
          <a:xfrm>
            <a:off x="2757449" y="3990253"/>
            <a:ext cx="126121" cy="125310"/>
          </a:xfrm>
          <a:prstGeom prst="ellipse">
            <a:avLst/>
          </a:prstGeom>
          <a:ln>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dirty="0"/>
          </a:p>
        </p:txBody>
      </p:sp>
      <p:sp>
        <p:nvSpPr>
          <p:cNvPr id="219" name="TextBox 218">
            <a:extLst>
              <a:ext uri="{FF2B5EF4-FFF2-40B4-BE49-F238E27FC236}">
                <a16:creationId xmlns:a16="http://schemas.microsoft.com/office/drawing/2014/main" id="{BBF3A3A2-9BB6-F54F-BB92-6D124C5A7B17}"/>
              </a:ext>
            </a:extLst>
          </p:cNvPr>
          <p:cNvSpPr txBox="1"/>
          <p:nvPr/>
        </p:nvSpPr>
        <p:spPr>
          <a:xfrm>
            <a:off x="2810758" y="3946595"/>
            <a:ext cx="589595" cy="369332"/>
          </a:xfrm>
          <a:prstGeom prst="rect">
            <a:avLst/>
          </a:prstGeom>
          <a:noFill/>
        </p:spPr>
        <p:txBody>
          <a:bodyPr wrap="square" rtlCol="0">
            <a:spAutoFit/>
          </a:bodyPr>
          <a:lstStyle/>
          <a:p>
            <a:pPr algn="ctr"/>
            <a:r>
              <a:rPr lang="en-US" sz="600" dirty="0">
                <a:solidFill>
                  <a:schemeClr val="bg1"/>
                </a:solidFill>
              </a:rPr>
              <a:t>Open</a:t>
            </a:r>
          </a:p>
          <a:p>
            <a:pPr algn="ctr"/>
            <a:r>
              <a:rPr lang="en-US" sz="600" dirty="0">
                <a:solidFill>
                  <a:schemeClr val="bg1"/>
                </a:solidFill>
              </a:rPr>
              <a:t> (no substrate)</a:t>
            </a:r>
          </a:p>
        </p:txBody>
      </p:sp>
      <p:sp>
        <p:nvSpPr>
          <p:cNvPr id="459" name="Oval 458">
            <a:extLst>
              <a:ext uri="{FF2B5EF4-FFF2-40B4-BE49-F238E27FC236}">
                <a16:creationId xmlns:a16="http://schemas.microsoft.com/office/drawing/2014/main" id="{C59573A9-7E49-504F-9544-F553F0E0D01E}"/>
              </a:ext>
            </a:extLst>
          </p:cNvPr>
          <p:cNvSpPr/>
          <p:nvPr/>
        </p:nvSpPr>
        <p:spPr>
          <a:xfrm>
            <a:off x="1497504" y="2732595"/>
            <a:ext cx="337466" cy="33746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600" dirty="0"/>
          </a:p>
        </p:txBody>
      </p:sp>
      <p:sp>
        <p:nvSpPr>
          <p:cNvPr id="155" name="TextBox 154">
            <a:extLst>
              <a:ext uri="{FF2B5EF4-FFF2-40B4-BE49-F238E27FC236}">
                <a16:creationId xmlns:a16="http://schemas.microsoft.com/office/drawing/2014/main" id="{BC86E23F-6D7C-3C4B-AF12-30419244C1BC}"/>
              </a:ext>
            </a:extLst>
          </p:cNvPr>
          <p:cNvSpPr txBox="1"/>
          <p:nvPr/>
        </p:nvSpPr>
        <p:spPr>
          <a:xfrm>
            <a:off x="1460851" y="2813241"/>
            <a:ext cx="411656" cy="184666"/>
          </a:xfrm>
          <a:prstGeom prst="rect">
            <a:avLst/>
          </a:prstGeom>
          <a:noFill/>
        </p:spPr>
        <p:txBody>
          <a:bodyPr wrap="square" rtlCol="0">
            <a:spAutoFit/>
          </a:bodyPr>
          <a:lstStyle/>
          <a:p>
            <a:pPr algn="ctr"/>
            <a:r>
              <a:rPr lang="en-US" sz="600" dirty="0"/>
              <a:t>SPARE</a:t>
            </a:r>
          </a:p>
        </p:txBody>
      </p:sp>
      <p:sp>
        <p:nvSpPr>
          <p:cNvPr id="150" name="Oval 149">
            <a:extLst>
              <a:ext uri="{FF2B5EF4-FFF2-40B4-BE49-F238E27FC236}">
                <a16:creationId xmlns:a16="http://schemas.microsoft.com/office/drawing/2014/main" id="{79E1CEA6-B567-AC4A-8E33-DD0A49AE85B2}"/>
              </a:ext>
            </a:extLst>
          </p:cNvPr>
          <p:cNvSpPr/>
          <p:nvPr/>
        </p:nvSpPr>
        <p:spPr>
          <a:xfrm>
            <a:off x="6031158" y="3837984"/>
            <a:ext cx="237913" cy="237913"/>
          </a:xfrm>
          <a:prstGeom prst="ellipse">
            <a:avLst/>
          </a:prstGeom>
          <a:solidFill>
            <a:schemeClr val="accent4">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51" name="TextBox 150">
            <a:extLst>
              <a:ext uri="{FF2B5EF4-FFF2-40B4-BE49-F238E27FC236}">
                <a16:creationId xmlns:a16="http://schemas.microsoft.com/office/drawing/2014/main" id="{06476EA7-C08A-404C-8386-9D694A629E7B}"/>
              </a:ext>
            </a:extLst>
          </p:cNvPr>
          <p:cNvSpPr txBox="1"/>
          <p:nvPr/>
        </p:nvSpPr>
        <p:spPr>
          <a:xfrm>
            <a:off x="5724751" y="3809546"/>
            <a:ext cx="483720" cy="323165"/>
          </a:xfrm>
          <a:prstGeom prst="rect">
            <a:avLst/>
          </a:prstGeom>
          <a:noFill/>
        </p:spPr>
        <p:txBody>
          <a:bodyPr wrap="square" rtlCol="0">
            <a:spAutoFit/>
          </a:bodyPr>
          <a:lstStyle/>
          <a:p>
            <a:pPr defTabSz="342900">
              <a:defRPr/>
            </a:pPr>
            <a:r>
              <a:rPr lang="en-US" sz="750" b="1" dirty="0" err="1">
                <a:solidFill>
                  <a:schemeClr val="accent4">
                    <a:lumMod val="40000"/>
                    <a:lumOff val="60000"/>
                  </a:schemeClr>
                </a:solidFill>
                <a:latin typeface="Calibri"/>
                <a:sym typeface="Symbol"/>
              </a:rPr>
              <a:t>Acq</a:t>
            </a:r>
            <a:r>
              <a:rPr lang="en-US" sz="750" b="1" dirty="0">
                <a:solidFill>
                  <a:schemeClr val="accent4">
                    <a:lumMod val="40000"/>
                    <a:lumOff val="60000"/>
                  </a:schemeClr>
                </a:solidFill>
                <a:latin typeface="Calibri"/>
                <a:sym typeface="Symbol"/>
              </a:rPr>
              <a:t> Dark</a:t>
            </a:r>
            <a:endParaRPr lang="en-US" sz="750" b="1" baseline="-25000" dirty="0">
              <a:solidFill>
                <a:schemeClr val="accent4">
                  <a:lumMod val="40000"/>
                  <a:lumOff val="60000"/>
                </a:schemeClr>
              </a:solidFill>
              <a:latin typeface="Calibri"/>
            </a:endParaRPr>
          </a:p>
        </p:txBody>
      </p:sp>
      <p:sp>
        <p:nvSpPr>
          <p:cNvPr id="157" name="TextBox 156">
            <a:extLst>
              <a:ext uri="{FF2B5EF4-FFF2-40B4-BE49-F238E27FC236}">
                <a16:creationId xmlns:a16="http://schemas.microsoft.com/office/drawing/2014/main" id="{9F470DC8-36C9-5E42-AD18-7F76FE8F199C}"/>
              </a:ext>
            </a:extLst>
          </p:cNvPr>
          <p:cNvSpPr txBox="1"/>
          <p:nvPr/>
        </p:nvSpPr>
        <p:spPr>
          <a:xfrm>
            <a:off x="4628854" y="3855796"/>
            <a:ext cx="911489" cy="196208"/>
          </a:xfrm>
          <a:prstGeom prst="rect">
            <a:avLst/>
          </a:prstGeom>
          <a:noFill/>
        </p:spPr>
        <p:txBody>
          <a:bodyPr wrap="square" rtlCol="0">
            <a:spAutoFit/>
          </a:bodyPr>
          <a:lstStyle/>
          <a:p>
            <a:pPr algn="ctr"/>
            <a:r>
              <a:rPr lang="en-US" sz="675" dirty="0">
                <a:solidFill>
                  <a:sysClr val="windowText" lastClr="000000"/>
                </a:solidFill>
              </a:rPr>
              <a:t>ND</a:t>
            </a:r>
          </a:p>
        </p:txBody>
      </p:sp>
      <p:sp>
        <p:nvSpPr>
          <p:cNvPr id="225" name="TextBox 224">
            <a:extLst>
              <a:ext uri="{FF2B5EF4-FFF2-40B4-BE49-F238E27FC236}">
                <a16:creationId xmlns:a16="http://schemas.microsoft.com/office/drawing/2014/main" id="{47D49835-744D-3945-BC83-043520B3C2FF}"/>
              </a:ext>
            </a:extLst>
          </p:cNvPr>
          <p:cNvSpPr txBox="1"/>
          <p:nvPr/>
        </p:nvSpPr>
        <p:spPr>
          <a:xfrm>
            <a:off x="6027726" y="2737879"/>
            <a:ext cx="412750" cy="219291"/>
          </a:xfrm>
          <a:prstGeom prst="rect">
            <a:avLst/>
          </a:prstGeom>
          <a:noFill/>
        </p:spPr>
        <p:txBody>
          <a:bodyPr wrap="square" rtlCol="0">
            <a:spAutoFit/>
          </a:bodyPr>
          <a:lstStyle/>
          <a:p>
            <a:r>
              <a:rPr lang="en-US" sz="825" b="1" dirty="0"/>
              <a:t>x3</a:t>
            </a:r>
          </a:p>
        </p:txBody>
      </p:sp>
      <p:sp>
        <p:nvSpPr>
          <p:cNvPr id="136" name="TextBox 135">
            <a:extLst>
              <a:ext uri="{FF2B5EF4-FFF2-40B4-BE49-F238E27FC236}">
                <a16:creationId xmlns:a16="http://schemas.microsoft.com/office/drawing/2014/main" id="{47D49835-744D-3945-BC83-043520B3C2FF}"/>
              </a:ext>
            </a:extLst>
          </p:cNvPr>
          <p:cNvSpPr txBox="1"/>
          <p:nvPr/>
        </p:nvSpPr>
        <p:spPr>
          <a:xfrm>
            <a:off x="6026864" y="2177905"/>
            <a:ext cx="412750" cy="219291"/>
          </a:xfrm>
          <a:prstGeom prst="rect">
            <a:avLst/>
          </a:prstGeom>
          <a:noFill/>
        </p:spPr>
        <p:txBody>
          <a:bodyPr wrap="square" rtlCol="0">
            <a:spAutoFit/>
          </a:bodyPr>
          <a:lstStyle/>
          <a:p>
            <a:r>
              <a:rPr lang="en-US" sz="825" b="1" dirty="0"/>
              <a:t>x3</a:t>
            </a:r>
          </a:p>
        </p:txBody>
      </p:sp>
      <p:sp>
        <p:nvSpPr>
          <p:cNvPr id="137" name="TextBox 136">
            <a:extLst>
              <a:ext uri="{FF2B5EF4-FFF2-40B4-BE49-F238E27FC236}">
                <a16:creationId xmlns:a16="http://schemas.microsoft.com/office/drawing/2014/main" id="{47D49835-744D-3945-BC83-043520B3C2FF}"/>
              </a:ext>
            </a:extLst>
          </p:cNvPr>
          <p:cNvSpPr txBox="1"/>
          <p:nvPr/>
        </p:nvSpPr>
        <p:spPr>
          <a:xfrm>
            <a:off x="6037920" y="3134362"/>
            <a:ext cx="412750" cy="219291"/>
          </a:xfrm>
          <a:prstGeom prst="rect">
            <a:avLst/>
          </a:prstGeom>
          <a:noFill/>
        </p:spPr>
        <p:txBody>
          <a:bodyPr wrap="square" rtlCol="0">
            <a:spAutoFit/>
          </a:bodyPr>
          <a:lstStyle/>
          <a:p>
            <a:r>
              <a:rPr lang="en-US" sz="825" b="1" dirty="0"/>
              <a:t>x6</a:t>
            </a:r>
          </a:p>
        </p:txBody>
      </p:sp>
      <p:cxnSp>
        <p:nvCxnSpPr>
          <p:cNvPr id="138" name="Straight Arrow Connector 137">
            <a:extLst>
              <a:ext uri="{FF2B5EF4-FFF2-40B4-BE49-F238E27FC236}">
                <a16:creationId xmlns:a16="http://schemas.microsoft.com/office/drawing/2014/main" id="{66971CD1-83CF-AD47-9CBD-7D1D45FF359A}"/>
              </a:ext>
            </a:extLst>
          </p:cNvPr>
          <p:cNvCxnSpPr>
            <a:cxnSpLocks/>
          </p:cNvCxnSpPr>
          <p:nvPr/>
        </p:nvCxnSpPr>
        <p:spPr>
          <a:xfrm flipV="1">
            <a:off x="1922536" y="1361309"/>
            <a:ext cx="388754" cy="1"/>
          </a:xfrm>
          <a:prstGeom prst="straightConnector1">
            <a:avLst/>
          </a:prstGeom>
          <a:ln>
            <a:solidFill>
              <a:srgbClr val="00CB9E"/>
            </a:solidFill>
            <a:prstDash val="sysDot"/>
            <a:tailEnd type="arrow"/>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id="{C25E3EC7-2D32-274B-9D36-0E878CDAA75C}"/>
              </a:ext>
            </a:extLst>
          </p:cNvPr>
          <p:cNvCxnSpPr>
            <a:cxnSpLocks/>
          </p:cNvCxnSpPr>
          <p:nvPr/>
        </p:nvCxnSpPr>
        <p:spPr>
          <a:xfrm>
            <a:off x="3788169" y="1349941"/>
            <a:ext cx="219377" cy="72031"/>
          </a:xfrm>
          <a:prstGeom prst="straightConnector1">
            <a:avLst/>
          </a:prstGeom>
          <a:ln>
            <a:solidFill>
              <a:srgbClr val="00CB9E"/>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40" name="Straight Arrow Connector 139">
            <a:extLst>
              <a:ext uri="{FF2B5EF4-FFF2-40B4-BE49-F238E27FC236}">
                <a16:creationId xmlns:a16="http://schemas.microsoft.com/office/drawing/2014/main" id="{ECF6D766-290E-984C-8F58-11B52E60DC91}"/>
              </a:ext>
            </a:extLst>
          </p:cNvPr>
          <p:cNvCxnSpPr>
            <a:cxnSpLocks/>
          </p:cNvCxnSpPr>
          <p:nvPr/>
        </p:nvCxnSpPr>
        <p:spPr>
          <a:xfrm>
            <a:off x="4623231" y="1412089"/>
            <a:ext cx="149447" cy="9882"/>
          </a:xfrm>
          <a:prstGeom prst="straightConnector1">
            <a:avLst/>
          </a:prstGeom>
          <a:ln>
            <a:solidFill>
              <a:srgbClr val="00CB9E"/>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a:extLst>
              <a:ext uri="{FF2B5EF4-FFF2-40B4-BE49-F238E27FC236}">
                <a16:creationId xmlns:a16="http://schemas.microsoft.com/office/drawing/2014/main" id="{444881AC-CAE5-0D47-893C-6E2873916861}"/>
              </a:ext>
            </a:extLst>
          </p:cNvPr>
          <p:cNvCxnSpPr>
            <a:cxnSpLocks/>
          </p:cNvCxnSpPr>
          <p:nvPr/>
        </p:nvCxnSpPr>
        <p:spPr>
          <a:xfrm flipV="1">
            <a:off x="5476715" y="1330765"/>
            <a:ext cx="240372" cy="75573"/>
          </a:xfrm>
          <a:prstGeom prst="straightConnector1">
            <a:avLst/>
          </a:prstGeom>
          <a:ln>
            <a:solidFill>
              <a:srgbClr val="00CB9E"/>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a:extLst>
              <a:ext uri="{FF2B5EF4-FFF2-40B4-BE49-F238E27FC236}">
                <a16:creationId xmlns:a16="http://schemas.microsoft.com/office/drawing/2014/main" id="{D6670804-94C9-6C45-BEFB-D99EC3E7C82D}"/>
              </a:ext>
            </a:extLst>
          </p:cNvPr>
          <p:cNvCxnSpPr>
            <a:cxnSpLocks/>
          </p:cNvCxnSpPr>
          <p:nvPr/>
        </p:nvCxnSpPr>
        <p:spPr>
          <a:xfrm flipV="1">
            <a:off x="1912797" y="2099431"/>
            <a:ext cx="375148" cy="313921"/>
          </a:xfrm>
          <a:prstGeom prst="straightConnector1">
            <a:avLst/>
          </a:prstGeom>
          <a:ln>
            <a:solidFill>
              <a:srgbClr val="FFC00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a:extLst>
              <a:ext uri="{FF2B5EF4-FFF2-40B4-BE49-F238E27FC236}">
                <a16:creationId xmlns:a16="http://schemas.microsoft.com/office/drawing/2014/main" id="{F76745D1-3E72-4347-8611-4550278E8B90}"/>
              </a:ext>
            </a:extLst>
          </p:cNvPr>
          <p:cNvCxnSpPr>
            <a:cxnSpLocks/>
          </p:cNvCxnSpPr>
          <p:nvPr/>
        </p:nvCxnSpPr>
        <p:spPr>
          <a:xfrm flipV="1">
            <a:off x="1926988" y="1472470"/>
            <a:ext cx="366080" cy="827250"/>
          </a:xfrm>
          <a:prstGeom prst="straightConnector1">
            <a:avLst/>
          </a:prstGeom>
          <a:ln>
            <a:solidFill>
              <a:srgbClr val="CCC80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a:extLst>
              <a:ext uri="{FF2B5EF4-FFF2-40B4-BE49-F238E27FC236}">
                <a16:creationId xmlns:a16="http://schemas.microsoft.com/office/drawing/2014/main" id="{5A8751D2-C41B-474B-B5D6-046240356A56}"/>
              </a:ext>
            </a:extLst>
          </p:cNvPr>
          <p:cNvCxnSpPr>
            <a:cxnSpLocks/>
          </p:cNvCxnSpPr>
          <p:nvPr/>
        </p:nvCxnSpPr>
        <p:spPr>
          <a:xfrm>
            <a:off x="3709280" y="2035777"/>
            <a:ext cx="310160" cy="434488"/>
          </a:xfrm>
          <a:prstGeom prst="straightConnector1">
            <a:avLst/>
          </a:prstGeom>
          <a:ln>
            <a:solidFill>
              <a:srgbClr val="FFC00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a:extLst>
              <a:ext uri="{FF2B5EF4-FFF2-40B4-BE49-F238E27FC236}">
                <a16:creationId xmlns:a16="http://schemas.microsoft.com/office/drawing/2014/main" id="{7D0E31F2-1577-9B43-802C-19E3905143D5}"/>
              </a:ext>
            </a:extLst>
          </p:cNvPr>
          <p:cNvCxnSpPr>
            <a:cxnSpLocks/>
          </p:cNvCxnSpPr>
          <p:nvPr/>
        </p:nvCxnSpPr>
        <p:spPr>
          <a:xfrm>
            <a:off x="3722209" y="1475488"/>
            <a:ext cx="305264" cy="915498"/>
          </a:xfrm>
          <a:prstGeom prst="straightConnector1">
            <a:avLst/>
          </a:prstGeom>
          <a:ln>
            <a:solidFill>
              <a:srgbClr val="CCC80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a:extLst>
              <a:ext uri="{FF2B5EF4-FFF2-40B4-BE49-F238E27FC236}">
                <a16:creationId xmlns:a16="http://schemas.microsoft.com/office/drawing/2014/main" id="{7A5C93C5-02C3-954C-A08B-3DEB79F089C1}"/>
              </a:ext>
            </a:extLst>
          </p:cNvPr>
          <p:cNvCxnSpPr>
            <a:cxnSpLocks/>
          </p:cNvCxnSpPr>
          <p:nvPr/>
        </p:nvCxnSpPr>
        <p:spPr>
          <a:xfrm>
            <a:off x="4565338" y="2507624"/>
            <a:ext cx="207340" cy="69298"/>
          </a:xfrm>
          <a:prstGeom prst="straightConnector1">
            <a:avLst/>
          </a:prstGeom>
          <a:ln>
            <a:solidFill>
              <a:srgbClr val="FFC00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47" name="Straight Arrow Connector 146">
            <a:extLst>
              <a:ext uri="{FF2B5EF4-FFF2-40B4-BE49-F238E27FC236}">
                <a16:creationId xmlns:a16="http://schemas.microsoft.com/office/drawing/2014/main" id="{3845E062-FA03-914F-ADF4-E520F427F4C2}"/>
              </a:ext>
            </a:extLst>
          </p:cNvPr>
          <p:cNvCxnSpPr>
            <a:cxnSpLocks/>
          </p:cNvCxnSpPr>
          <p:nvPr/>
        </p:nvCxnSpPr>
        <p:spPr>
          <a:xfrm>
            <a:off x="4583971" y="2436310"/>
            <a:ext cx="207749" cy="71314"/>
          </a:xfrm>
          <a:prstGeom prst="straightConnector1">
            <a:avLst/>
          </a:prstGeom>
          <a:ln>
            <a:solidFill>
              <a:srgbClr val="CCC80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48" name="Straight Arrow Connector 147">
            <a:extLst>
              <a:ext uri="{FF2B5EF4-FFF2-40B4-BE49-F238E27FC236}">
                <a16:creationId xmlns:a16="http://schemas.microsoft.com/office/drawing/2014/main" id="{F80AE4FD-EB84-9544-ABC8-80272D29CD6A}"/>
              </a:ext>
            </a:extLst>
          </p:cNvPr>
          <p:cNvCxnSpPr>
            <a:cxnSpLocks/>
          </p:cNvCxnSpPr>
          <p:nvPr/>
        </p:nvCxnSpPr>
        <p:spPr>
          <a:xfrm flipV="1">
            <a:off x="5559767" y="2021045"/>
            <a:ext cx="202475" cy="553297"/>
          </a:xfrm>
          <a:prstGeom prst="straightConnector1">
            <a:avLst/>
          </a:prstGeom>
          <a:ln>
            <a:solidFill>
              <a:srgbClr val="FFC00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49" name="Straight Arrow Connector 148">
            <a:extLst>
              <a:ext uri="{FF2B5EF4-FFF2-40B4-BE49-F238E27FC236}">
                <a16:creationId xmlns:a16="http://schemas.microsoft.com/office/drawing/2014/main" id="{BB73B983-F553-5F4C-8A9C-D43579076143}"/>
              </a:ext>
            </a:extLst>
          </p:cNvPr>
          <p:cNvCxnSpPr>
            <a:cxnSpLocks/>
            <a:endCxn id="184" idx="1"/>
          </p:cNvCxnSpPr>
          <p:nvPr/>
        </p:nvCxnSpPr>
        <p:spPr>
          <a:xfrm flipV="1">
            <a:off x="5566911" y="1761295"/>
            <a:ext cx="202475" cy="675017"/>
          </a:xfrm>
          <a:prstGeom prst="straightConnector1">
            <a:avLst/>
          </a:prstGeom>
          <a:ln>
            <a:solidFill>
              <a:srgbClr val="CCC80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BABF5CD4-3D7F-1C45-BEF8-81DCC65C3365}"/>
              </a:ext>
            </a:extLst>
          </p:cNvPr>
          <p:cNvCxnSpPr>
            <a:cxnSpLocks/>
          </p:cNvCxnSpPr>
          <p:nvPr/>
        </p:nvCxnSpPr>
        <p:spPr>
          <a:xfrm>
            <a:off x="6326321" y="2099431"/>
            <a:ext cx="398686" cy="488019"/>
          </a:xfrm>
          <a:prstGeom prst="straightConnector1">
            <a:avLst/>
          </a:prstGeom>
          <a:ln>
            <a:solidFill>
              <a:srgbClr val="FFC00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37E86021-4986-D14E-930C-ABDBA34E82A5}"/>
              </a:ext>
            </a:extLst>
          </p:cNvPr>
          <p:cNvCxnSpPr>
            <a:cxnSpLocks/>
          </p:cNvCxnSpPr>
          <p:nvPr/>
        </p:nvCxnSpPr>
        <p:spPr>
          <a:xfrm>
            <a:off x="6321198" y="1880203"/>
            <a:ext cx="380909" cy="461219"/>
          </a:xfrm>
          <a:prstGeom prst="straightConnector1">
            <a:avLst/>
          </a:prstGeom>
          <a:ln>
            <a:solidFill>
              <a:srgbClr val="CCC80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a:extLst>
              <a:ext uri="{FF2B5EF4-FFF2-40B4-BE49-F238E27FC236}">
                <a16:creationId xmlns:a16="http://schemas.microsoft.com/office/drawing/2014/main" id="{3FA797A1-FCAC-444C-BBF2-3B3756C219A3}"/>
              </a:ext>
            </a:extLst>
          </p:cNvPr>
          <p:cNvCxnSpPr>
            <a:cxnSpLocks/>
          </p:cNvCxnSpPr>
          <p:nvPr/>
        </p:nvCxnSpPr>
        <p:spPr>
          <a:xfrm>
            <a:off x="6336242" y="1315082"/>
            <a:ext cx="327323" cy="0"/>
          </a:xfrm>
          <a:prstGeom prst="straightConnector1">
            <a:avLst/>
          </a:prstGeom>
          <a:ln>
            <a:solidFill>
              <a:srgbClr val="00CB9E"/>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a:extLst>
              <a:ext uri="{FF2B5EF4-FFF2-40B4-BE49-F238E27FC236}">
                <a16:creationId xmlns:a16="http://schemas.microsoft.com/office/drawing/2014/main" id="{AF13462E-E738-B24B-A620-BEBC75304800}"/>
              </a:ext>
            </a:extLst>
          </p:cNvPr>
          <p:cNvCxnSpPr>
            <a:cxnSpLocks/>
          </p:cNvCxnSpPr>
          <p:nvPr/>
        </p:nvCxnSpPr>
        <p:spPr>
          <a:xfrm>
            <a:off x="6346813" y="1311113"/>
            <a:ext cx="327323" cy="590167"/>
          </a:xfrm>
          <a:prstGeom prst="straightConnector1">
            <a:avLst/>
          </a:prstGeom>
          <a:ln>
            <a:solidFill>
              <a:srgbClr val="00CB9E"/>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58" name="Straight Arrow Connector 157">
            <a:extLst>
              <a:ext uri="{FF2B5EF4-FFF2-40B4-BE49-F238E27FC236}">
                <a16:creationId xmlns:a16="http://schemas.microsoft.com/office/drawing/2014/main" id="{C81CAF0A-7C6D-B448-A137-B1C5E0A78267}"/>
              </a:ext>
            </a:extLst>
          </p:cNvPr>
          <p:cNvCxnSpPr>
            <a:cxnSpLocks/>
          </p:cNvCxnSpPr>
          <p:nvPr/>
        </p:nvCxnSpPr>
        <p:spPr>
          <a:xfrm>
            <a:off x="6346813" y="1537837"/>
            <a:ext cx="327323" cy="380947"/>
          </a:xfrm>
          <a:prstGeom prst="straightConnector1">
            <a:avLst/>
          </a:prstGeom>
          <a:ln>
            <a:solidFill>
              <a:srgbClr val="FF000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a:extLst>
              <a:ext uri="{FF2B5EF4-FFF2-40B4-BE49-F238E27FC236}">
                <a16:creationId xmlns:a16="http://schemas.microsoft.com/office/drawing/2014/main" id="{A21445A7-1342-534D-9848-8FB0454D6032}"/>
              </a:ext>
            </a:extLst>
          </p:cNvPr>
          <p:cNvCxnSpPr>
            <a:cxnSpLocks/>
          </p:cNvCxnSpPr>
          <p:nvPr/>
        </p:nvCxnSpPr>
        <p:spPr>
          <a:xfrm flipV="1">
            <a:off x="3757959" y="1889523"/>
            <a:ext cx="240260" cy="23450"/>
          </a:xfrm>
          <a:prstGeom prst="straightConnector1">
            <a:avLst/>
          </a:prstGeom>
          <a:ln>
            <a:solidFill>
              <a:srgbClr val="FF000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a:extLst>
              <a:ext uri="{FF2B5EF4-FFF2-40B4-BE49-F238E27FC236}">
                <a16:creationId xmlns:a16="http://schemas.microsoft.com/office/drawing/2014/main" id="{F75C8530-8AE5-4F43-9A28-C67B42813E8D}"/>
              </a:ext>
            </a:extLst>
          </p:cNvPr>
          <p:cNvCxnSpPr>
            <a:cxnSpLocks/>
          </p:cNvCxnSpPr>
          <p:nvPr/>
        </p:nvCxnSpPr>
        <p:spPr>
          <a:xfrm flipV="1">
            <a:off x="4572859" y="1684961"/>
            <a:ext cx="223320" cy="162986"/>
          </a:xfrm>
          <a:prstGeom prst="straightConnector1">
            <a:avLst/>
          </a:prstGeom>
          <a:ln>
            <a:solidFill>
              <a:srgbClr val="FF000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78" name="Straight Arrow Connector 177">
            <a:extLst>
              <a:ext uri="{FF2B5EF4-FFF2-40B4-BE49-F238E27FC236}">
                <a16:creationId xmlns:a16="http://schemas.microsoft.com/office/drawing/2014/main" id="{72CD9258-33A5-5644-B45E-71F098A433A9}"/>
              </a:ext>
            </a:extLst>
          </p:cNvPr>
          <p:cNvCxnSpPr>
            <a:cxnSpLocks/>
          </p:cNvCxnSpPr>
          <p:nvPr/>
        </p:nvCxnSpPr>
        <p:spPr>
          <a:xfrm flipV="1">
            <a:off x="5547241" y="1599483"/>
            <a:ext cx="207347" cy="128654"/>
          </a:xfrm>
          <a:prstGeom prst="straightConnector1">
            <a:avLst/>
          </a:prstGeom>
          <a:ln>
            <a:solidFill>
              <a:srgbClr val="FF000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87" name="Straight Arrow Connector 186">
            <a:extLst>
              <a:ext uri="{FF2B5EF4-FFF2-40B4-BE49-F238E27FC236}">
                <a16:creationId xmlns:a16="http://schemas.microsoft.com/office/drawing/2014/main" id="{7C83CAF1-B2C6-9342-9074-F30E390A9F59}"/>
              </a:ext>
            </a:extLst>
          </p:cNvPr>
          <p:cNvCxnSpPr>
            <a:cxnSpLocks/>
          </p:cNvCxnSpPr>
          <p:nvPr/>
        </p:nvCxnSpPr>
        <p:spPr>
          <a:xfrm flipV="1">
            <a:off x="1926987" y="1895748"/>
            <a:ext cx="386572" cy="13675"/>
          </a:xfrm>
          <a:prstGeom prst="straightConnector1">
            <a:avLst/>
          </a:prstGeom>
          <a:ln>
            <a:solidFill>
              <a:srgbClr val="FF0000"/>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188" name="Picture 503">
            <a:extLst>
              <a:ext uri="{FF2B5EF4-FFF2-40B4-BE49-F238E27FC236}">
                <a16:creationId xmlns:a16="http://schemas.microsoft.com/office/drawing/2014/main" id="{101E3E22-1B5F-D841-B454-C2DD757A8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200000">
            <a:off x="1493572" y="2731716"/>
            <a:ext cx="354806" cy="353616"/>
          </a:xfrm>
          <a:prstGeom prst="rect">
            <a:avLst/>
          </a:prstGeom>
          <a:noFill/>
          <a:ln w="38100">
            <a:solidFill>
              <a:srgbClr val="00E2FF"/>
            </a:solidFill>
            <a:miter lim="800000"/>
            <a:headEnd/>
            <a:tailEnd/>
          </a:ln>
          <a:extLst>
            <a:ext uri="{909E8E84-426E-40DD-AFC4-6F175D3DCCD1}">
              <a14:hiddenFill xmlns:a14="http://schemas.microsoft.com/office/drawing/2010/main">
                <a:solidFill>
                  <a:srgbClr val="FFFFFF"/>
                </a:solidFill>
              </a14:hiddenFill>
            </a:ext>
          </a:extLst>
        </p:spPr>
      </p:pic>
      <p:pic>
        <p:nvPicPr>
          <p:cNvPr id="189" name="Picture 504">
            <a:extLst>
              <a:ext uri="{FF2B5EF4-FFF2-40B4-BE49-F238E27FC236}">
                <a16:creationId xmlns:a16="http://schemas.microsoft.com/office/drawing/2014/main" id="{42C9C2EF-AD6C-C64B-93A1-08CCB8E41B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024" y="3185344"/>
            <a:ext cx="370284" cy="370284"/>
          </a:xfrm>
          <a:prstGeom prst="rect">
            <a:avLst/>
          </a:prstGeom>
          <a:noFill/>
          <a:ln w="38100">
            <a:solidFill>
              <a:srgbClr val="00E2FF"/>
            </a:solidFill>
            <a:miter lim="800000"/>
            <a:headEnd/>
            <a:tailEnd/>
          </a:ln>
          <a:extLst>
            <a:ext uri="{909E8E84-426E-40DD-AFC4-6F175D3DCCD1}">
              <a14:hiddenFill xmlns:a14="http://schemas.microsoft.com/office/drawing/2010/main">
                <a:solidFill>
                  <a:srgbClr val="FFFFFF"/>
                </a:solidFill>
              </a14:hiddenFill>
            </a:ext>
          </a:extLst>
        </p:spPr>
      </p:pic>
      <p:pic>
        <p:nvPicPr>
          <p:cNvPr id="192" name="Picture 286">
            <a:extLst>
              <a:ext uri="{FF2B5EF4-FFF2-40B4-BE49-F238E27FC236}">
                <a16:creationId xmlns:a16="http://schemas.microsoft.com/office/drawing/2014/main" id="{86EBFB4F-49AA-9B41-8117-63CE34CC89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100000">
            <a:off x="4113834" y="3181620"/>
            <a:ext cx="330994" cy="330994"/>
          </a:xfrm>
          <a:prstGeom prst="rect">
            <a:avLst/>
          </a:prstGeom>
          <a:noFill/>
          <a:ln w="38100">
            <a:solidFill>
              <a:srgbClr val="00E2FF"/>
            </a:solidFill>
            <a:miter lim="800000"/>
            <a:headEnd/>
            <a:tailEnd/>
          </a:ln>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284D9D22-C85F-A446-A8C6-71E287720A5B}"/>
              </a:ext>
            </a:extLst>
          </p:cNvPr>
          <p:cNvSpPr/>
          <p:nvPr/>
        </p:nvSpPr>
        <p:spPr>
          <a:xfrm>
            <a:off x="2351657" y="1110318"/>
            <a:ext cx="1332453" cy="30253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dirty="0">
              <a:solidFill>
                <a:prstClr val="white"/>
              </a:solidFill>
              <a:latin typeface="Calibri" panose="020F0502020204030204"/>
            </a:endParaRPr>
          </a:p>
        </p:txBody>
      </p:sp>
      <p:sp>
        <p:nvSpPr>
          <p:cNvPr id="195" name="TextBox 170">
            <a:extLst>
              <a:ext uri="{FF2B5EF4-FFF2-40B4-BE49-F238E27FC236}">
                <a16:creationId xmlns:a16="http://schemas.microsoft.com/office/drawing/2014/main" id="{20CFE265-9BF6-3846-B749-4D112C1101AE}"/>
              </a:ext>
            </a:extLst>
          </p:cNvPr>
          <p:cNvSpPr txBox="1">
            <a:spLocks noChangeArrowheads="1"/>
          </p:cNvSpPr>
          <p:nvPr/>
        </p:nvSpPr>
        <p:spPr bwMode="auto">
          <a:xfrm>
            <a:off x="2553017" y="752549"/>
            <a:ext cx="1066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0"/>
              </a:spcBef>
              <a:spcAft>
                <a:spcPct val="0"/>
              </a:spcAft>
              <a:buNone/>
              <a:defRPr/>
            </a:pPr>
            <a:r>
              <a:rPr lang="en-US" altLang="en-US" sz="675">
                <a:solidFill>
                  <a:prstClr val="black"/>
                </a:solidFill>
                <a:latin typeface="Times" pitchFamily="2" charset="0"/>
                <a:ea typeface="MS PGothic" panose="020B0600070205080204" pitchFamily="34" charset="-128"/>
              </a:rPr>
              <a:t>FPAM -</a:t>
            </a:r>
          </a:p>
          <a:p>
            <a:pPr algn="ctr" defTabSz="685800" eaLnBrk="0" fontAlgn="base" hangingPunct="0">
              <a:lnSpc>
                <a:spcPct val="100000"/>
              </a:lnSpc>
              <a:spcBef>
                <a:spcPct val="0"/>
              </a:spcBef>
              <a:spcAft>
                <a:spcPct val="0"/>
              </a:spcAft>
              <a:buNone/>
              <a:defRPr/>
            </a:pPr>
            <a:r>
              <a:rPr lang="en-US" altLang="en-US" sz="675">
                <a:solidFill>
                  <a:prstClr val="black"/>
                </a:solidFill>
                <a:latin typeface="Times" pitchFamily="2" charset="0"/>
                <a:ea typeface="MS PGothic" panose="020B0600070205080204" pitchFamily="34" charset="-128"/>
              </a:rPr>
              <a:t>Focal Plane</a:t>
            </a:r>
          </a:p>
          <a:p>
            <a:pPr algn="ctr" defTabSz="685800" eaLnBrk="0" fontAlgn="base" hangingPunct="0">
              <a:lnSpc>
                <a:spcPct val="100000"/>
              </a:lnSpc>
              <a:spcBef>
                <a:spcPct val="0"/>
              </a:spcBef>
              <a:spcAft>
                <a:spcPct val="0"/>
              </a:spcAft>
              <a:buNone/>
              <a:defRPr/>
            </a:pPr>
            <a:r>
              <a:rPr lang="en-US" altLang="en-US" sz="675">
                <a:solidFill>
                  <a:prstClr val="black"/>
                </a:solidFill>
                <a:latin typeface="Times" pitchFamily="2" charset="0"/>
                <a:ea typeface="MS PGothic" panose="020B0600070205080204" pitchFamily="34" charset="-128"/>
              </a:rPr>
              <a:t> Alignment Mechanism**</a:t>
            </a:r>
          </a:p>
        </p:txBody>
      </p:sp>
      <p:sp>
        <p:nvSpPr>
          <p:cNvPr id="206" name="TextBox 175">
            <a:extLst>
              <a:ext uri="{FF2B5EF4-FFF2-40B4-BE49-F238E27FC236}">
                <a16:creationId xmlns:a16="http://schemas.microsoft.com/office/drawing/2014/main" id="{8F11A997-97D1-DF4E-B472-67B2C5C150E3}"/>
              </a:ext>
            </a:extLst>
          </p:cNvPr>
          <p:cNvSpPr txBox="1">
            <a:spLocks noChangeArrowheads="1"/>
          </p:cNvSpPr>
          <p:nvPr/>
        </p:nvSpPr>
        <p:spPr bwMode="auto">
          <a:xfrm>
            <a:off x="3163807" y="2095573"/>
            <a:ext cx="45601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0"/>
              </a:spcBef>
              <a:spcAft>
                <a:spcPct val="0"/>
              </a:spcAft>
              <a:buNone/>
              <a:defRPr/>
            </a:pPr>
            <a:r>
              <a:rPr lang="en-US" altLang="en-US" sz="675" dirty="0">
                <a:solidFill>
                  <a:prstClr val="white"/>
                </a:solidFill>
                <a:latin typeface="Times" pitchFamily="2" charset="0"/>
                <a:ea typeface="MS PGothic" panose="020B0600070205080204" pitchFamily="34" charset="-128"/>
              </a:rPr>
              <a:t>Pinhole</a:t>
            </a:r>
          </a:p>
        </p:txBody>
      </p:sp>
      <p:sp>
        <p:nvSpPr>
          <p:cNvPr id="220" name="TextBox 176">
            <a:extLst>
              <a:ext uri="{FF2B5EF4-FFF2-40B4-BE49-F238E27FC236}">
                <a16:creationId xmlns:a16="http://schemas.microsoft.com/office/drawing/2014/main" id="{809CA4D0-3CBA-A14C-AEFD-B70E0E18FB61}"/>
              </a:ext>
            </a:extLst>
          </p:cNvPr>
          <p:cNvSpPr txBox="1">
            <a:spLocks noChangeArrowheads="1"/>
          </p:cNvSpPr>
          <p:nvPr/>
        </p:nvSpPr>
        <p:spPr bwMode="auto">
          <a:xfrm>
            <a:off x="3101634" y="1470916"/>
            <a:ext cx="434578"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0"/>
              </a:spcBef>
              <a:spcAft>
                <a:spcPct val="0"/>
              </a:spcAft>
              <a:buNone/>
              <a:defRPr/>
            </a:pPr>
            <a:r>
              <a:rPr lang="en-US" altLang="en-US" sz="675" dirty="0">
                <a:solidFill>
                  <a:prstClr val="white"/>
                </a:solidFill>
                <a:latin typeface="Times" pitchFamily="2" charset="0"/>
                <a:ea typeface="MS PGothic" panose="020B0600070205080204" pitchFamily="34" charset="-128"/>
              </a:rPr>
              <a:t>Open </a:t>
            </a:r>
          </a:p>
        </p:txBody>
      </p:sp>
      <p:sp>
        <p:nvSpPr>
          <p:cNvPr id="221" name="Oval 220">
            <a:extLst>
              <a:ext uri="{FF2B5EF4-FFF2-40B4-BE49-F238E27FC236}">
                <a16:creationId xmlns:a16="http://schemas.microsoft.com/office/drawing/2014/main" id="{4C8FA0A4-DC92-C349-91F3-A0E47E58374F}"/>
              </a:ext>
            </a:extLst>
          </p:cNvPr>
          <p:cNvSpPr/>
          <p:nvPr/>
        </p:nvSpPr>
        <p:spPr>
          <a:xfrm>
            <a:off x="2980326" y="2395109"/>
            <a:ext cx="217885" cy="225029"/>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dirty="0">
              <a:solidFill>
                <a:prstClr val="white"/>
              </a:solidFill>
              <a:latin typeface="Calibri" panose="020F0502020204030204"/>
            </a:endParaRPr>
          </a:p>
        </p:txBody>
      </p:sp>
      <p:sp>
        <p:nvSpPr>
          <p:cNvPr id="222" name="Oval 221">
            <a:extLst>
              <a:ext uri="{FF2B5EF4-FFF2-40B4-BE49-F238E27FC236}">
                <a16:creationId xmlns:a16="http://schemas.microsoft.com/office/drawing/2014/main" id="{827886F0-4F81-C94D-BA84-A4A86CAB4CE8}"/>
              </a:ext>
            </a:extLst>
          </p:cNvPr>
          <p:cNvSpPr/>
          <p:nvPr/>
        </p:nvSpPr>
        <p:spPr>
          <a:xfrm>
            <a:off x="2886392" y="1166886"/>
            <a:ext cx="408384" cy="421481"/>
          </a:xfrm>
          <a:prstGeom prst="ellips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dirty="0">
              <a:solidFill>
                <a:prstClr val="white"/>
              </a:solidFill>
              <a:latin typeface="Calibri" panose="020F0502020204030204"/>
            </a:endParaRPr>
          </a:p>
        </p:txBody>
      </p:sp>
      <p:sp>
        <p:nvSpPr>
          <p:cNvPr id="223" name="TextBox 349">
            <a:extLst>
              <a:ext uri="{FF2B5EF4-FFF2-40B4-BE49-F238E27FC236}">
                <a16:creationId xmlns:a16="http://schemas.microsoft.com/office/drawing/2014/main" id="{CD72670B-A4A4-DD41-9A6B-E66CC2A04F44}"/>
              </a:ext>
            </a:extLst>
          </p:cNvPr>
          <p:cNvSpPr txBox="1">
            <a:spLocks noChangeArrowheads="1"/>
          </p:cNvSpPr>
          <p:nvPr/>
        </p:nvSpPr>
        <p:spPr bwMode="auto">
          <a:xfrm>
            <a:off x="2643504" y="1254738"/>
            <a:ext cx="32412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eaLnBrk="0" fontAlgn="base" hangingPunct="0">
              <a:lnSpc>
                <a:spcPct val="100000"/>
              </a:lnSpc>
              <a:spcBef>
                <a:spcPct val="0"/>
              </a:spcBef>
              <a:spcAft>
                <a:spcPct val="0"/>
              </a:spcAft>
              <a:buNone/>
              <a:defRPr/>
            </a:pPr>
            <a:r>
              <a:rPr lang="en-US" altLang="en-US" sz="1050" b="1" dirty="0">
                <a:solidFill>
                  <a:srgbClr val="00C99F"/>
                </a:solidFill>
                <a:ea typeface="MS PGothic" panose="020B0600070205080204" pitchFamily="34" charset="-128"/>
                <a:sym typeface="Symbol" pitchFamily="2" charset="2"/>
              </a:rPr>
              <a:t></a:t>
            </a:r>
            <a:r>
              <a:rPr lang="en-US" altLang="en-US" sz="1050" b="1" baseline="-25000" dirty="0">
                <a:solidFill>
                  <a:srgbClr val="00C99F"/>
                </a:solidFill>
                <a:ea typeface="MS PGothic" panose="020B0600070205080204" pitchFamily="34" charset="-128"/>
                <a:sym typeface="Symbol" pitchFamily="2" charset="2"/>
              </a:rPr>
              <a:t>1 </a:t>
            </a:r>
            <a:endParaRPr lang="en-US" altLang="en-US" sz="1050" b="1" baseline="-25000" dirty="0">
              <a:solidFill>
                <a:srgbClr val="00C99F"/>
              </a:solidFill>
              <a:ea typeface="MS PGothic" panose="020B0600070205080204" pitchFamily="34" charset="-128"/>
            </a:endParaRPr>
          </a:p>
        </p:txBody>
      </p:sp>
      <p:pic>
        <p:nvPicPr>
          <p:cNvPr id="224" name="Picture 350">
            <a:extLst>
              <a:ext uri="{FF2B5EF4-FFF2-40B4-BE49-F238E27FC236}">
                <a16:creationId xmlns:a16="http://schemas.microsoft.com/office/drawing/2014/main" id="{0A117ACA-F4FB-4643-B178-79DA8D369E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9924" y="1300016"/>
            <a:ext cx="14644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 name="Oval 362">
            <a:extLst>
              <a:ext uri="{FF2B5EF4-FFF2-40B4-BE49-F238E27FC236}">
                <a16:creationId xmlns:a16="http://schemas.microsoft.com/office/drawing/2014/main" id="{CAAB021B-1280-CB4E-9349-BC1000DCF6D0}"/>
              </a:ext>
            </a:extLst>
          </p:cNvPr>
          <p:cNvSpPr>
            <a:spLocks noChangeArrowheads="1"/>
          </p:cNvSpPr>
          <p:nvPr/>
        </p:nvSpPr>
        <p:spPr bwMode="auto">
          <a:xfrm rot="5400000">
            <a:off x="3103681" y="1377031"/>
            <a:ext cx="153591" cy="150019"/>
          </a:xfrm>
          <a:prstGeom prst="ellipse">
            <a:avLst/>
          </a:prstGeom>
          <a:solidFill>
            <a:schemeClr val="bg1"/>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defRPr/>
            </a:pPr>
            <a:endParaRPr lang="en-US" altLang="en-US" sz="180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238" name="TextBox 251">
            <a:extLst>
              <a:ext uri="{FF2B5EF4-FFF2-40B4-BE49-F238E27FC236}">
                <a16:creationId xmlns:a16="http://schemas.microsoft.com/office/drawing/2014/main" id="{6087A87F-BE6C-2044-9B8D-D231AA6533B5}"/>
              </a:ext>
            </a:extLst>
          </p:cNvPr>
          <p:cNvSpPr txBox="1">
            <a:spLocks noChangeArrowheads="1"/>
          </p:cNvSpPr>
          <p:nvPr/>
        </p:nvSpPr>
        <p:spPr bwMode="auto">
          <a:xfrm>
            <a:off x="2451020" y="3473950"/>
            <a:ext cx="538163" cy="1962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0"/>
              </a:spcBef>
              <a:spcAft>
                <a:spcPct val="0"/>
              </a:spcAft>
              <a:buNone/>
              <a:defRPr/>
            </a:pPr>
            <a:r>
              <a:rPr lang="en-US" altLang="en-US" sz="675" dirty="0">
                <a:solidFill>
                  <a:prstClr val="white"/>
                </a:solidFill>
                <a:latin typeface="Times" pitchFamily="2" charset="0"/>
                <a:ea typeface="MS PGothic" panose="020B0600070205080204" pitchFamily="34" charset="-128"/>
              </a:rPr>
              <a:t>Pinhole</a:t>
            </a:r>
          </a:p>
        </p:txBody>
      </p:sp>
      <p:sp>
        <p:nvSpPr>
          <p:cNvPr id="239" name="TextBox 357">
            <a:extLst>
              <a:ext uri="{FF2B5EF4-FFF2-40B4-BE49-F238E27FC236}">
                <a16:creationId xmlns:a16="http://schemas.microsoft.com/office/drawing/2014/main" id="{959B8D41-4EB5-4B46-BC73-4F7FD3BECE2D}"/>
              </a:ext>
            </a:extLst>
          </p:cNvPr>
          <p:cNvSpPr txBox="1">
            <a:spLocks noChangeArrowheads="1"/>
          </p:cNvSpPr>
          <p:nvPr/>
        </p:nvSpPr>
        <p:spPr bwMode="auto">
          <a:xfrm>
            <a:off x="2372858" y="3617667"/>
            <a:ext cx="482824" cy="2135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342900" eaLnBrk="0" fontAlgn="base" hangingPunct="0">
              <a:lnSpc>
                <a:spcPct val="100000"/>
              </a:lnSpc>
              <a:spcBef>
                <a:spcPct val="0"/>
              </a:spcBef>
              <a:spcAft>
                <a:spcPct val="0"/>
              </a:spcAft>
              <a:buNone/>
              <a:defRPr/>
            </a:pPr>
            <a:r>
              <a:rPr lang="en-US" altLang="en-US" sz="788" b="1" dirty="0">
                <a:solidFill>
                  <a:srgbClr val="FF0000"/>
                </a:solidFill>
                <a:ea typeface="MS PGothic" panose="020B0600070205080204" pitchFamily="34" charset="-128"/>
                <a:sym typeface="Symbol" pitchFamily="2" charset="2"/>
              </a:rPr>
              <a:t>HLC, </a:t>
            </a:r>
            <a:r>
              <a:rPr lang="en-US" altLang="en-US" sz="788" b="1" baseline="-25000" dirty="0">
                <a:solidFill>
                  <a:srgbClr val="FF0000"/>
                </a:solidFill>
                <a:ea typeface="MS PGothic" panose="020B0600070205080204" pitchFamily="34" charset="-128"/>
                <a:sym typeface="Symbol" pitchFamily="2" charset="2"/>
              </a:rPr>
              <a:t>4</a:t>
            </a:r>
            <a:endParaRPr lang="en-US" altLang="en-US" sz="450" b="1" dirty="0">
              <a:solidFill>
                <a:srgbClr val="FF0000"/>
              </a:solidFill>
              <a:ea typeface="MS PGothic" panose="020B0600070205080204" pitchFamily="34" charset="-128"/>
            </a:endParaRPr>
          </a:p>
        </p:txBody>
      </p:sp>
      <p:sp>
        <p:nvSpPr>
          <p:cNvPr id="240" name="Oval 239">
            <a:extLst>
              <a:ext uri="{FF2B5EF4-FFF2-40B4-BE49-F238E27FC236}">
                <a16:creationId xmlns:a16="http://schemas.microsoft.com/office/drawing/2014/main" id="{54BF7A52-D0D2-E44A-AD9D-8B8BD4392C08}"/>
              </a:ext>
            </a:extLst>
          </p:cNvPr>
          <p:cNvSpPr/>
          <p:nvPr/>
        </p:nvSpPr>
        <p:spPr>
          <a:xfrm>
            <a:off x="2885201" y="3497701"/>
            <a:ext cx="417909" cy="429816"/>
          </a:xfrm>
          <a:prstGeom prst="ellipse">
            <a:avLst/>
          </a:prstGeom>
          <a:solidFill>
            <a:schemeClr val="bg1">
              <a:lumMod val="95000"/>
            </a:schemeClr>
          </a:solidFill>
          <a:ln w="38100">
            <a:solidFill>
              <a:srgbClr val="00E2FF"/>
            </a:solidFill>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dirty="0">
              <a:solidFill>
                <a:prstClr val="white"/>
              </a:solidFill>
              <a:latin typeface="Calibri" panose="020F0502020204030204"/>
            </a:endParaRPr>
          </a:p>
        </p:txBody>
      </p:sp>
      <p:pic>
        <p:nvPicPr>
          <p:cNvPr id="241" name="Picture 373">
            <a:extLst>
              <a:ext uri="{FF2B5EF4-FFF2-40B4-BE49-F238E27FC236}">
                <a16:creationId xmlns:a16="http://schemas.microsoft.com/office/drawing/2014/main" id="{F3EE5CE9-917B-A444-96FD-95D5D85733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9730" y="3621190"/>
            <a:ext cx="103667" cy="10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 name="TextBox 376">
            <a:extLst>
              <a:ext uri="{FF2B5EF4-FFF2-40B4-BE49-F238E27FC236}">
                <a16:creationId xmlns:a16="http://schemas.microsoft.com/office/drawing/2014/main" id="{78693423-6029-8743-A657-1BEB797AD6AC}"/>
              </a:ext>
            </a:extLst>
          </p:cNvPr>
          <p:cNvSpPr txBox="1">
            <a:spLocks noChangeArrowheads="1"/>
          </p:cNvSpPr>
          <p:nvPr/>
        </p:nvSpPr>
        <p:spPr bwMode="auto">
          <a:xfrm>
            <a:off x="3166481" y="3809121"/>
            <a:ext cx="434578" cy="1962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0"/>
              </a:spcBef>
              <a:spcAft>
                <a:spcPct val="0"/>
              </a:spcAft>
              <a:buNone/>
              <a:defRPr/>
            </a:pPr>
            <a:r>
              <a:rPr lang="en-US" altLang="en-US" sz="675" dirty="0">
                <a:solidFill>
                  <a:srgbClr val="FF0000"/>
                </a:solidFill>
                <a:latin typeface="Times" pitchFamily="2" charset="0"/>
                <a:ea typeface="MS PGothic" panose="020B0600070205080204" pitchFamily="34" charset="-128"/>
              </a:rPr>
              <a:t>ZWFS </a:t>
            </a:r>
          </a:p>
        </p:txBody>
      </p:sp>
      <p:sp>
        <p:nvSpPr>
          <p:cNvPr id="244" name="Oval 377">
            <a:extLst>
              <a:ext uri="{FF2B5EF4-FFF2-40B4-BE49-F238E27FC236}">
                <a16:creationId xmlns:a16="http://schemas.microsoft.com/office/drawing/2014/main" id="{5C6BFC31-627D-6A45-83EF-741DBDA7A1AB}"/>
              </a:ext>
            </a:extLst>
          </p:cNvPr>
          <p:cNvSpPr>
            <a:spLocks noChangeArrowheads="1"/>
          </p:cNvSpPr>
          <p:nvPr/>
        </p:nvSpPr>
        <p:spPr bwMode="auto">
          <a:xfrm rot="5400000">
            <a:off x="2983437" y="3535257"/>
            <a:ext cx="67865" cy="65485"/>
          </a:xfrm>
          <a:prstGeom prst="ellipse">
            <a:avLst/>
          </a:prstGeom>
          <a:solidFill>
            <a:schemeClr val="bg1"/>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defRPr/>
            </a:pPr>
            <a:endParaRPr lang="en-US" altLang="en-US" sz="180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246" name="Oval 378">
            <a:extLst>
              <a:ext uri="{FF2B5EF4-FFF2-40B4-BE49-F238E27FC236}">
                <a16:creationId xmlns:a16="http://schemas.microsoft.com/office/drawing/2014/main" id="{ADE05BE9-D9D6-D842-A55C-3AD45AC121BB}"/>
              </a:ext>
            </a:extLst>
          </p:cNvPr>
          <p:cNvSpPr>
            <a:spLocks noChangeArrowheads="1"/>
          </p:cNvSpPr>
          <p:nvPr/>
        </p:nvSpPr>
        <p:spPr bwMode="auto">
          <a:xfrm rot="5400000">
            <a:off x="3134042" y="1252610"/>
            <a:ext cx="67866" cy="65485"/>
          </a:xfrm>
          <a:prstGeom prst="ellipse">
            <a:avLst/>
          </a:prstGeom>
          <a:solidFill>
            <a:schemeClr val="bg1"/>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defRPr/>
            </a:pPr>
            <a:endParaRPr lang="en-US" altLang="en-US" sz="180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247" name="Oval 246">
            <a:extLst>
              <a:ext uri="{FF2B5EF4-FFF2-40B4-BE49-F238E27FC236}">
                <a16:creationId xmlns:a16="http://schemas.microsoft.com/office/drawing/2014/main" id="{30E2E685-E3AC-EA4D-9F92-09F32E20D556}"/>
              </a:ext>
            </a:extLst>
          </p:cNvPr>
          <p:cNvSpPr/>
          <p:nvPr/>
        </p:nvSpPr>
        <p:spPr>
          <a:xfrm>
            <a:off x="2860198" y="1650804"/>
            <a:ext cx="445294" cy="458390"/>
          </a:xfrm>
          <a:prstGeom prst="ellips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dirty="0">
              <a:solidFill>
                <a:prstClr val="white"/>
              </a:solidFill>
              <a:latin typeface="Calibri" panose="020F0502020204030204"/>
            </a:endParaRPr>
          </a:p>
        </p:txBody>
      </p:sp>
      <p:pic>
        <p:nvPicPr>
          <p:cNvPr id="248" name="Picture 9">
            <a:extLst>
              <a:ext uri="{FF2B5EF4-FFF2-40B4-BE49-F238E27FC236}">
                <a16:creationId xmlns:a16="http://schemas.microsoft.com/office/drawing/2014/main" id="{28A7ACAF-824D-A74B-AA91-1888FCA98B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149519" y="1849361"/>
            <a:ext cx="155972" cy="16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 name="TextBox 354">
            <a:extLst>
              <a:ext uri="{FF2B5EF4-FFF2-40B4-BE49-F238E27FC236}">
                <a16:creationId xmlns:a16="http://schemas.microsoft.com/office/drawing/2014/main" id="{C5956253-8DA5-F745-B6B5-9C715C82749D}"/>
              </a:ext>
            </a:extLst>
          </p:cNvPr>
          <p:cNvSpPr txBox="1">
            <a:spLocks noChangeArrowheads="1"/>
          </p:cNvSpPr>
          <p:nvPr/>
        </p:nvSpPr>
        <p:spPr bwMode="auto">
          <a:xfrm>
            <a:off x="3293585" y="1850829"/>
            <a:ext cx="30328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eaLnBrk="0" fontAlgn="base" hangingPunct="0">
              <a:lnSpc>
                <a:spcPct val="100000"/>
              </a:lnSpc>
              <a:spcBef>
                <a:spcPct val="0"/>
              </a:spcBef>
              <a:spcAft>
                <a:spcPct val="0"/>
              </a:spcAft>
              <a:buNone/>
              <a:defRPr/>
            </a:pPr>
            <a:r>
              <a:rPr lang="en-US" altLang="en-US" sz="1050" b="1">
                <a:solidFill>
                  <a:srgbClr val="FF0000"/>
                </a:solidFill>
                <a:ea typeface="MS PGothic" panose="020B0600070205080204" pitchFamily="34" charset="-128"/>
                <a:sym typeface="Symbol" pitchFamily="2" charset="2"/>
              </a:rPr>
              <a:t></a:t>
            </a:r>
            <a:r>
              <a:rPr lang="en-US" altLang="en-US" sz="1050" b="1" baseline="-25000">
                <a:solidFill>
                  <a:srgbClr val="FF0000"/>
                </a:solidFill>
                <a:ea typeface="MS PGothic" panose="020B0600070205080204" pitchFamily="34" charset="-128"/>
                <a:sym typeface="Symbol" pitchFamily="2" charset="2"/>
              </a:rPr>
              <a:t>4</a:t>
            </a:r>
            <a:endParaRPr lang="en-US" altLang="en-US" sz="1050" b="1" baseline="-25000">
              <a:solidFill>
                <a:srgbClr val="FF0000"/>
              </a:solidFill>
              <a:ea typeface="MS PGothic" panose="020B0600070205080204" pitchFamily="34" charset="-128"/>
            </a:endParaRPr>
          </a:p>
        </p:txBody>
      </p:sp>
      <p:sp>
        <p:nvSpPr>
          <p:cNvPr id="250" name="Oval 355">
            <a:extLst>
              <a:ext uri="{FF2B5EF4-FFF2-40B4-BE49-F238E27FC236}">
                <a16:creationId xmlns:a16="http://schemas.microsoft.com/office/drawing/2014/main" id="{E8EE5E1F-8AE8-DA4E-BFC7-14AEA04F25F9}"/>
              </a:ext>
            </a:extLst>
          </p:cNvPr>
          <p:cNvSpPr>
            <a:spLocks noChangeArrowheads="1"/>
          </p:cNvSpPr>
          <p:nvPr/>
        </p:nvSpPr>
        <p:spPr bwMode="auto">
          <a:xfrm rot="5400000">
            <a:off x="3142376" y="1736529"/>
            <a:ext cx="67866" cy="65484"/>
          </a:xfrm>
          <a:prstGeom prst="ellipse">
            <a:avLst/>
          </a:prstGeom>
          <a:solidFill>
            <a:schemeClr val="bg1"/>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defRPr/>
            </a:pPr>
            <a:endParaRPr lang="en-US" altLang="en-US" sz="180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251" name="TextBox 356">
            <a:extLst>
              <a:ext uri="{FF2B5EF4-FFF2-40B4-BE49-F238E27FC236}">
                <a16:creationId xmlns:a16="http://schemas.microsoft.com/office/drawing/2014/main" id="{858354F6-91EA-5543-BAE7-330E85C394CC}"/>
              </a:ext>
            </a:extLst>
          </p:cNvPr>
          <p:cNvSpPr txBox="1">
            <a:spLocks noChangeArrowheads="1"/>
          </p:cNvSpPr>
          <p:nvPr/>
        </p:nvSpPr>
        <p:spPr bwMode="auto">
          <a:xfrm>
            <a:off x="3154282" y="1623419"/>
            <a:ext cx="460772"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0"/>
              </a:spcBef>
              <a:spcAft>
                <a:spcPct val="0"/>
              </a:spcAft>
              <a:buNone/>
              <a:defRPr/>
            </a:pPr>
            <a:r>
              <a:rPr lang="en-US" altLang="en-US" sz="675">
                <a:solidFill>
                  <a:prstClr val="white"/>
                </a:solidFill>
                <a:latin typeface="Times" pitchFamily="2" charset="0"/>
                <a:ea typeface="MS PGothic" panose="020B0600070205080204" pitchFamily="34" charset="-128"/>
              </a:rPr>
              <a:t>Pinhole</a:t>
            </a:r>
          </a:p>
        </p:txBody>
      </p:sp>
      <p:sp>
        <p:nvSpPr>
          <p:cNvPr id="257" name="Oval 256">
            <a:extLst>
              <a:ext uri="{FF2B5EF4-FFF2-40B4-BE49-F238E27FC236}">
                <a16:creationId xmlns:a16="http://schemas.microsoft.com/office/drawing/2014/main" id="{9D7C466A-1815-2545-8631-EFCF9AB85D46}"/>
              </a:ext>
            </a:extLst>
          </p:cNvPr>
          <p:cNvSpPr/>
          <p:nvPr/>
        </p:nvSpPr>
        <p:spPr>
          <a:xfrm>
            <a:off x="2706607" y="3979143"/>
            <a:ext cx="126206" cy="125015"/>
          </a:xfrm>
          <a:prstGeom prst="ellipse">
            <a:avLst/>
          </a:prstGeom>
          <a:ln>
            <a:solidFill>
              <a:schemeClr val="accent6"/>
            </a:solidFill>
          </a:ln>
        </p:spPr>
        <p:style>
          <a:lnRef idx="2">
            <a:schemeClr val="accent5"/>
          </a:lnRef>
          <a:fillRef idx="1">
            <a:schemeClr val="lt1"/>
          </a:fillRef>
          <a:effectRef idx="0">
            <a:schemeClr val="accent5"/>
          </a:effectRef>
          <a:fontRef idx="minor">
            <a:schemeClr val="dk1"/>
          </a:fontRef>
        </p:style>
        <p:txBody>
          <a:bodyPr anchor="ctr"/>
          <a:lstStyle/>
          <a:p>
            <a:pPr algn="ctr" defTabSz="685800" eaLnBrk="0" fontAlgn="base" hangingPunct="0">
              <a:spcBef>
                <a:spcPct val="0"/>
              </a:spcBef>
              <a:spcAft>
                <a:spcPct val="0"/>
              </a:spcAft>
              <a:defRPr/>
            </a:pPr>
            <a:endParaRPr lang="en-US" dirty="0">
              <a:solidFill>
                <a:prstClr val="black"/>
              </a:solidFill>
              <a:latin typeface="Calibri" panose="020F0502020204030204"/>
            </a:endParaRPr>
          </a:p>
        </p:txBody>
      </p:sp>
      <p:sp>
        <p:nvSpPr>
          <p:cNvPr id="258" name="TextBox 483">
            <a:extLst>
              <a:ext uri="{FF2B5EF4-FFF2-40B4-BE49-F238E27FC236}">
                <a16:creationId xmlns:a16="http://schemas.microsoft.com/office/drawing/2014/main" id="{304F219C-29C4-2144-948A-2165CD8DDA16}"/>
              </a:ext>
            </a:extLst>
          </p:cNvPr>
          <p:cNvSpPr txBox="1">
            <a:spLocks noChangeArrowheads="1"/>
          </p:cNvSpPr>
          <p:nvPr/>
        </p:nvSpPr>
        <p:spPr bwMode="auto">
          <a:xfrm>
            <a:off x="2760185" y="3910104"/>
            <a:ext cx="723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0"/>
              </a:spcBef>
              <a:spcAft>
                <a:spcPct val="0"/>
              </a:spcAft>
              <a:buNone/>
              <a:defRPr/>
            </a:pPr>
            <a:r>
              <a:rPr lang="en-US" altLang="en-US" sz="600" dirty="0">
                <a:solidFill>
                  <a:prstClr val="white"/>
                </a:solidFill>
                <a:latin typeface="Times" pitchFamily="2" charset="0"/>
                <a:ea typeface="MS PGothic" panose="020B0600070205080204" pitchFamily="34" charset="-128"/>
              </a:rPr>
              <a:t>Open</a:t>
            </a:r>
          </a:p>
          <a:p>
            <a:pPr algn="ctr" defTabSz="685800" eaLnBrk="0" fontAlgn="base" hangingPunct="0">
              <a:lnSpc>
                <a:spcPct val="100000"/>
              </a:lnSpc>
              <a:spcBef>
                <a:spcPct val="0"/>
              </a:spcBef>
              <a:spcAft>
                <a:spcPct val="0"/>
              </a:spcAft>
              <a:buNone/>
              <a:defRPr/>
            </a:pPr>
            <a:r>
              <a:rPr lang="en-US" altLang="en-US" sz="600" dirty="0">
                <a:solidFill>
                  <a:prstClr val="white"/>
                </a:solidFill>
                <a:latin typeface="Times" pitchFamily="2" charset="0"/>
                <a:ea typeface="MS PGothic" panose="020B0600070205080204" pitchFamily="34" charset="-128"/>
              </a:rPr>
              <a:t> (no substrate)</a:t>
            </a:r>
          </a:p>
        </p:txBody>
      </p:sp>
      <p:sp>
        <p:nvSpPr>
          <p:cNvPr id="260" name="Oval 259">
            <a:extLst>
              <a:ext uri="{FF2B5EF4-FFF2-40B4-BE49-F238E27FC236}">
                <a16:creationId xmlns:a16="http://schemas.microsoft.com/office/drawing/2014/main" id="{938CE18E-80B3-4A46-840B-BDD944840924}"/>
              </a:ext>
            </a:extLst>
          </p:cNvPr>
          <p:cNvSpPr/>
          <p:nvPr/>
        </p:nvSpPr>
        <p:spPr>
          <a:xfrm>
            <a:off x="2854245" y="2999258"/>
            <a:ext cx="445294" cy="459581"/>
          </a:xfrm>
          <a:prstGeom prst="ellipse">
            <a:avLst/>
          </a:prstGeom>
          <a:solidFill>
            <a:schemeClr val="bg1">
              <a:lumMod val="95000"/>
            </a:schemeClr>
          </a:solidFill>
          <a:ln w="38100">
            <a:solidFill>
              <a:srgbClr val="00E2FF"/>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dirty="0">
              <a:solidFill>
                <a:prstClr val="white"/>
              </a:solidFill>
              <a:latin typeface="Calibri" panose="020F0502020204030204"/>
            </a:endParaRPr>
          </a:p>
        </p:txBody>
      </p:sp>
      <p:sp>
        <p:nvSpPr>
          <p:cNvPr id="261" name="TextBox 210">
            <a:extLst>
              <a:ext uri="{FF2B5EF4-FFF2-40B4-BE49-F238E27FC236}">
                <a16:creationId xmlns:a16="http://schemas.microsoft.com/office/drawing/2014/main" id="{A7BF0AF1-3F3C-A048-B79F-F4669F05546D}"/>
              </a:ext>
            </a:extLst>
          </p:cNvPr>
          <p:cNvSpPr txBox="1">
            <a:spLocks noChangeArrowheads="1"/>
          </p:cNvSpPr>
          <p:nvPr/>
        </p:nvSpPr>
        <p:spPr bwMode="auto">
          <a:xfrm>
            <a:off x="3282275" y="3103922"/>
            <a:ext cx="324128" cy="2539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eaLnBrk="0" fontAlgn="base" hangingPunct="0">
              <a:lnSpc>
                <a:spcPct val="100000"/>
              </a:lnSpc>
              <a:spcBef>
                <a:spcPct val="0"/>
              </a:spcBef>
              <a:spcAft>
                <a:spcPct val="0"/>
              </a:spcAft>
              <a:buNone/>
              <a:defRPr/>
            </a:pPr>
            <a:r>
              <a:rPr lang="en-US" altLang="en-US" sz="1050" b="1" dirty="0">
                <a:solidFill>
                  <a:srgbClr val="00C99F"/>
                </a:solidFill>
                <a:ea typeface="MS PGothic" panose="020B0600070205080204" pitchFamily="34" charset="-128"/>
                <a:sym typeface="Symbol" pitchFamily="2" charset="2"/>
              </a:rPr>
              <a:t></a:t>
            </a:r>
            <a:r>
              <a:rPr lang="en-US" altLang="en-US" sz="1050" b="1" baseline="-25000" dirty="0">
                <a:solidFill>
                  <a:srgbClr val="00C99F"/>
                </a:solidFill>
                <a:ea typeface="MS PGothic" panose="020B0600070205080204" pitchFamily="34" charset="-128"/>
                <a:sym typeface="Symbol" pitchFamily="2" charset="2"/>
              </a:rPr>
              <a:t>1 </a:t>
            </a:r>
            <a:endParaRPr lang="en-US" altLang="en-US" sz="1050" b="1" baseline="-25000" dirty="0">
              <a:solidFill>
                <a:srgbClr val="00C99F"/>
              </a:solidFill>
              <a:ea typeface="MS PGothic" panose="020B0600070205080204" pitchFamily="34" charset="-128"/>
            </a:endParaRPr>
          </a:p>
        </p:txBody>
      </p:sp>
      <p:sp>
        <p:nvSpPr>
          <p:cNvPr id="262" name="TextBox 352">
            <a:extLst>
              <a:ext uri="{FF2B5EF4-FFF2-40B4-BE49-F238E27FC236}">
                <a16:creationId xmlns:a16="http://schemas.microsoft.com/office/drawing/2014/main" id="{6D414A99-CE91-7F4D-BCE8-19E08679FB73}"/>
              </a:ext>
            </a:extLst>
          </p:cNvPr>
          <p:cNvSpPr txBox="1">
            <a:spLocks noChangeArrowheads="1"/>
          </p:cNvSpPr>
          <p:nvPr/>
        </p:nvSpPr>
        <p:spPr bwMode="auto">
          <a:xfrm>
            <a:off x="2363142" y="3787928"/>
            <a:ext cx="536781" cy="2135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342900" eaLnBrk="0" fontAlgn="base" hangingPunct="0">
              <a:lnSpc>
                <a:spcPct val="100000"/>
              </a:lnSpc>
              <a:spcBef>
                <a:spcPct val="0"/>
              </a:spcBef>
              <a:spcAft>
                <a:spcPct val="0"/>
              </a:spcAft>
              <a:buNone/>
              <a:defRPr/>
            </a:pPr>
            <a:r>
              <a:rPr lang="en-US" altLang="en-US" sz="788" b="1" dirty="0">
                <a:solidFill>
                  <a:srgbClr val="FFA700"/>
                </a:solidFill>
                <a:ea typeface="MS PGothic" panose="020B0600070205080204" pitchFamily="34" charset="-128"/>
                <a:sym typeface="Symbol" pitchFamily="2" charset="2"/>
              </a:rPr>
              <a:t>HLC, </a:t>
            </a:r>
            <a:r>
              <a:rPr lang="en-US" altLang="en-US" sz="788" b="1" baseline="-25000" dirty="0">
                <a:solidFill>
                  <a:srgbClr val="FFA700"/>
                </a:solidFill>
                <a:ea typeface="MS PGothic" panose="020B0600070205080204" pitchFamily="34" charset="-128"/>
                <a:sym typeface="Symbol" pitchFamily="2" charset="2"/>
              </a:rPr>
              <a:t>3</a:t>
            </a:r>
            <a:endParaRPr lang="en-US" altLang="en-US" sz="788" b="1" baseline="-25000" dirty="0">
              <a:solidFill>
                <a:srgbClr val="FFA700"/>
              </a:solidFill>
              <a:ea typeface="MS PGothic" panose="020B0600070205080204" pitchFamily="34" charset="-128"/>
            </a:endParaRPr>
          </a:p>
        </p:txBody>
      </p:sp>
      <p:pic>
        <p:nvPicPr>
          <p:cNvPr id="263" name="Picture 373">
            <a:extLst>
              <a:ext uri="{FF2B5EF4-FFF2-40B4-BE49-F238E27FC236}">
                <a16:creationId xmlns:a16="http://schemas.microsoft.com/office/drawing/2014/main" id="{A2A37BA6-2D73-C043-BDA9-50BFE0AFC6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4301" y="3736116"/>
            <a:ext cx="103668" cy="10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 name="TextBox 251">
            <a:extLst>
              <a:ext uri="{FF2B5EF4-FFF2-40B4-BE49-F238E27FC236}">
                <a16:creationId xmlns:a16="http://schemas.microsoft.com/office/drawing/2014/main" id="{1C2CF3E0-DD07-8549-BDD6-651EAFCD1643}"/>
              </a:ext>
            </a:extLst>
          </p:cNvPr>
          <p:cNvSpPr txBox="1">
            <a:spLocks noChangeArrowheads="1"/>
          </p:cNvSpPr>
          <p:nvPr/>
        </p:nvSpPr>
        <p:spPr bwMode="auto">
          <a:xfrm>
            <a:off x="3182660" y="3428673"/>
            <a:ext cx="439940" cy="1962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nSpc>
                <a:spcPct val="100000"/>
              </a:lnSpc>
              <a:spcBef>
                <a:spcPct val="0"/>
              </a:spcBef>
              <a:buNone/>
            </a:pPr>
            <a:r>
              <a:rPr lang="en-US" altLang="en-US" sz="675" dirty="0">
                <a:solidFill>
                  <a:srgbClr val="FFC000"/>
                </a:solidFill>
                <a:latin typeface="Times" pitchFamily="2" charset="0"/>
                <a:ea typeface="MS PGothic" panose="020B0600070205080204" pitchFamily="34" charset="-128"/>
              </a:rPr>
              <a:t>LC, </a:t>
            </a:r>
            <a:r>
              <a:rPr lang="en-US" altLang="en-US" sz="675" b="1" dirty="0">
                <a:solidFill>
                  <a:srgbClr val="FFA700"/>
                </a:solidFill>
                <a:sym typeface="Symbol" pitchFamily="2" charset="2"/>
              </a:rPr>
              <a:t></a:t>
            </a:r>
            <a:r>
              <a:rPr lang="en-US" altLang="en-US" sz="675" b="1" baseline="-25000" dirty="0">
                <a:solidFill>
                  <a:srgbClr val="FFA700"/>
                </a:solidFill>
                <a:sym typeface="Symbol" pitchFamily="2" charset="2"/>
              </a:rPr>
              <a:t>3</a:t>
            </a:r>
            <a:endParaRPr lang="en-US" altLang="en-US" sz="675" dirty="0">
              <a:solidFill>
                <a:srgbClr val="00E2FF"/>
              </a:solidFill>
              <a:latin typeface="Times" pitchFamily="2" charset="0"/>
              <a:ea typeface="MS PGothic" panose="020B0600070205080204" pitchFamily="34" charset="-128"/>
            </a:endParaRPr>
          </a:p>
        </p:txBody>
      </p:sp>
      <p:sp>
        <p:nvSpPr>
          <p:cNvPr id="265" name="Oval 264">
            <a:extLst>
              <a:ext uri="{FF2B5EF4-FFF2-40B4-BE49-F238E27FC236}">
                <a16:creationId xmlns:a16="http://schemas.microsoft.com/office/drawing/2014/main" id="{5BF87CD6-243F-8F44-B2FC-367F16E85114}"/>
              </a:ext>
            </a:extLst>
          </p:cNvPr>
          <p:cNvSpPr/>
          <p:nvPr/>
        </p:nvSpPr>
        <p:spPr bwMode="auto">
          <a:xfrm>
            <a:off x="3192466" y="3686844"/>
            <a:ext cx="65484" cy="6548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latin typeface="Times" pitchFamily="18" charset="0"/>
            </a:endParaRPr>
          </a:p>
        </p:txBody>
      </p:sp>
      <p:sp>
        <p:nvSpPr>
          <p:cNvPr id="266" name="Oval 265">
            <a:extLst>
              <a:ext uri="{FF2B5EF4-FFF2-40B4-BE49-F238E27FC236}">
                <a16:creationId xmlns:a16="http://schemas.microsoft.com/office/drawing/2014/main" id="{152CB45D-9FFC-C648-8645-D28AC0A04E6D}"/>
              </a:ext>
            </a:extLst>
          </p:cNvPr>
          <p:cNvSpPr>
            <a:spLocks noChangeAspect="1"/>
          </p:cNvSpPr>
          <p:nvPr/>
        </p:nvSpPr>
        <p:spPr bwMode="auto">
          <a:xfrm>
            <a:off x="3179072" y="3601911"/>
            <a:ext cx="34290" cy="3429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latin typeface="Times" pitchFamily="18" charset="0"/>
            </a:endParaRPr>
          </a:p>
        </p:txBody>
      </p:sp>
      <p:sp>
        <p:nvSpPr>
          <p:cNvPr id="267" name="TextBox 251">
            <a:extLst>
              <a:ext uri="{FF2B5EF4-FFF2-40B4-BE49-F238E27FC236}">
                <a16:creationId xmlns:a16="http://schemas.microsoft.com/office/drawing/2014/main" id="{F2C0D59D-D993-1443-B209-77904C7E1BBC}"/>
              </a:ext>
            </a:extLst>
          </p:cNvPr>
          <p:cNvSpPr txBox="1">
            <a:spLocks noChangeArrowheads="1"/>
          </p:cNvSpPr>
          <p:nvPr/>
        </p:nvSpPr>
        <p:spPr bwMode="auto">
          <a:xfrm>
            <a:off x="3251482" y="3621489"/>
            <a:ext cx="422449" cy="1962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nSpc>
                <a:spcPct val="100000"/>
              </a:lnSpc>
              <a:spcBef>
                <a:spcPct val="0"/>
              </a:spcBef>
              <a:buNone/>
            </a:pPr>
            <a:r>
              <a:rPr lang="en-US" altLang="en-US" sz="675" dirty="0">
                <a:solidFill>
                  <a:srgbClr val="FF0000"/>
                </a:solidFill>
                <a:latin typeface="Times" pitchFamily="2" charset="0"/>
                <a:ea typeface="MS PGothic" panose="020B0600070205080204" pitchFamily="34" charset="-128"/>
              </a:rPr>
              <a:t>LC, </a:t>
            </a:r>
            <a:r>
              <a:rPr lang="en-US" altLang="en-US" sz="675" b="1" dirty="0">
                <a:solidFill>
                  <a:srgbClr val="FF0000"/>
                </a:solidFill>
                <a:sym typeface="Symbol" pitchFamily="2" charset="2"/>
              </a:rPr>
              <a:t></a:t>
            </a:r>
            <a:r>
              <a:rPr lang="en-US" altLang="en-US" sz="675" b="1" baseline="-25000" dirty="0">
                <a:solidFill>
                  <a:srgbClr val="FF0000"/>
                </a:solidFill>
                <a:sym typeface="Symbol" pitchFamily="2" charset="2"/>
              </a:rPr>
              <a:t>4</a:t>
            </a:r>
            <a:endParaRPr lang="en-US" altLang="en-US" sz="675" dirty="0">
              <a:solidFill>
                <a:srgbClr val="FF0000"/>
              </a:solidFill>
              <a:latin typeface="Times" pitchFamily="2" charset="0"/>
            </a:endParaRPr>
          </a:p>
        </p:txBody>
      </p:sp>
      <p:grpSp>
        <p:nvGrpSpPr>
          <p:cNvPr id="268" name="Group 267">
            <a:extLst>
              <a:ext uri="{FF2B5EF4-FFF2-40B4-BE49-F238E27FC236}">
                <a16:creationId xmlns:a16="http://schemas.microsoft.com/office/drawing/2014/main" id="{3133BC16-42CE-284D-8B75-2B7A0EDB23CD}"/>
              </a:ext>
            </a:extLst>
          </p:cNvPr>
          <p:cNvGrpSpPr/>
          <p:nvPr/>
        </p:nvGrpSpPr>
        <p:grpSpPr>
          <a:xfrm>
            <a:off x="3082127" y="3782167"/>
            <a:ext cx="103668" cy="102870"/>
            <a:chOff x="2723194" y="5596829"/>
            <a:chExt cx="138224" cy="137160"/>
          </a:xfrm>
        </p:grpSpPr>
        <p:pic>
          <p:nvPicPr>
            <p:cNvPr id="269" name="Picture 373">
              <a:extLst>
                <a:ext uri="{FF2B5EF4-FFF2-40B4-BE49-F238E27FC236}">
                  <a16:creationId xmlns:a16="http://schemas.microsoft.com/office/drawing/2014/main" id="{AD1ECAE4-C48D-B847-A556-EB29AA829E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3194" y="5596829"/>
              <a:ext cx="138224" cy="1371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70" name="Oval 269">
              <a:extLst>
                <a:ext uri="{FF2B5EF4-FFF2-40B4-BE49-F238E27FC236}">
                  <a16:creationId xmlns:a16="http://schemas.microsoft.com/office/drawing/2014/main" id="{6F786751-4644-6446-A34D-F36A9271FCA2}"/>
                </a:ext>
              </a:extLst>
            </p:cNvPr>
            <p:cNvSpPr>
              <a:spLocks noChangeAspect="1"/>
            </p:cNvSpPr>
            <p:nvPr/>
          </p:nvSpPr>
          <p:spPr bwMode="auto">
            <a:xfrm>
              <a:off x="2769446" y="5641658"/>
              <a:ext cx="45720" cy="45720"/>
            </a:xfrm>
            <a:prstGeom prst="ellipse">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latin typeface="Times" pitchFamily="18" charset="0"/>
              </a:endParaRPr>
            </a:p>
          </p:txBody>
        </p:sp>
      </p:grpSp>
      <p:sp>
        <p:nvSpPr>
          <p:cNvPr id="271" name="TextBox 376">
            <a:extLst>
              <a:ext uri="{FF2B5EF4-FFF2-40B4-BE49-F238E27FC236}">
                <a16:creationId xmlns:a16="http://schemas.microsoft.com/office/drawing/2014/main" id="{277CF1D7-11E0-A245-A8CA-9E7B73D6EAAD}"/>
              </a:ext>
            </a:extLst>
          </p:cNvPr>
          <p:cNvSpPr txBox="1">
            <a:spLocks noChangeArrowheads="1"/>
          </p:cNvSpPr>
          <p:nvPr/>
        </p:nvSpPr>
        <p:spPr bwMode="auto">
          <a:xfrm>
            <a:off x="2492874" y="1475488"/>
            <a:ext cx="434578" cy="196208"/>
          </a:xfrm>
          <a:prstGeom prst="rect">
            <a:avLst/>
          </a:prstGeom>
          <a:noFill/>
          <a:ln w="9525">
            <a:solidFill>
              <a:srgbClr val="00E2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0"/>
              </a:spcBef>
              <a:spcAft>
                <a:spcPct val="0"/>
              </a:spcAft>
              <a:buNone/>
              <a:defRPr/>
            </a:pPr>
            <a:r>
              <a:rPr lang="en-US" altLang="en-US" sz="675" dirty="0">
                <a:solidFill>
                  <a:srgbClr val="00E2FF"/>
                </a:solidFill>
                <a:latin typeface="Times" pitchFamily="2" charset="0"/>
                <a:ea typeface="MS PGothic" panose="020B0600070205080204" pitchFamily="34" charset="-128"/>
              </a:rPr>
              <a:t>ZWFS </a:t>
            </a:r>
          </a:p>
        </p:txBody>
      </p:sp>
      <p:grpSp>
        <p:nvGrpSpPr>
          <p:cNvPr id="272" name="Group 271">
            <a:extLst>
              <a:ext uri="{FF2B5EF4-FFF2-40B4-BE49-F238E27FC236}">
                <a16:creationId xmlns:a16="http://schemas.microsoft.com/office/drawing/2014/main" id="{8D287878-3B03-F840-994A-90D9A82005E7}"/>
              </a:ext>
            </a:extLst>
          </p:cNvPr>
          <p:cNvGrpSpPr/>
          <p:nvPr/>
        </p:nvGrpSpPr>
        <p:grpSpPr>
          <a:xfrm>
            <a:off x="2977391" y="1472470"/>
            <a:ext cx="103668" cy="102870"/>
            <a:chOff x="2723194" y="5596829"/>
            <a:chExt cx="138224" cy="137160"/>
          </a:xfrm>
        </p:grpSpPr>
        <p:pic>
          <p:nvPicPr>
            <p:cNvPr id="273" name="Picture 373">
              <a:extLst>
                <a:ext uri="{FF2B5EF4-FFF2-40B4-BE49-F238E27FC236}">
                  <a16:creationId xmlns:a16="http://schemas.microsoft.com/office/drawing/2014/main" id="{75D63CD2-13F8-214B-A8C5-980A6C3373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3194" y="5596829"/>
              <a:ext cx="138224" cy="137160"/>
            </a:xfrm>
            <a:prstGeom prst="rect">
              <a:avLst/>
            </a:prstGeom>
            <a:noFill/>
            <a:ln w="28575">
              <a:solidFill>
                <a:srgbClr val="00E2FF"/>
              </a:solidFill>
              <a:miter lim="800000"/>
              <a:headEnd/>
              <a:tailEnd/>
            </a:ln>
            <a:extLst>
              <a:ext uri="{909E8E84-426E-40DD-AFC4-6F175D3DCCD1}">
                <a14:hiddenFill xmlns:a14="http://schemas.microsoft.com/office/drawing/2010/main">
                  <a:solidFill>
                    <a:srgbClr val="FFFFFF"/>
                  </a:solidFill>
                </a14:hiddenFill>
              </a:ext>
            </a:extLst>
          </p:spPr>
        </p:pic>
        <p:sp>
          <p:nvSpPr>
            <p:cNvPr id="274" name="Oval 273">
              <a:extLst>
                <a:ext uri="{FF2B5EF4-FFF2-40B4-BE49-F238E27FC236}">
                  <a16:creationId xmlns:a16="http://schemas.microsoft.com/office/drawing/2014/main" id="{01FC92CA-9B06-574C-A05D-DE1EEA977EE7}"/>
                </a:ext>
              </a:extLst>
            </p:cNvPr>
            <p:cNvSpPr>
              <a:spLocks noChangeAspect="1"/>
            </p:cNvSpPr>
            <p:nvPr/>
          </p:nvSpPr>
          <p:spPr bwMode="auto">
            <a:xfrm>
              <a:off x="2769446" y="5641658"/>
              <a:ext cx="45720" cy="45720"/>
            </a:xfrm>
            <a:prstGeom prst="ellipse">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latin typeface="Times" pitchFamily="18" charset="0"/>
              </a:endParaRPr>
            </a:p>
          </p:txBody>
        </p:sp>
      </p:grpSp>
      <p:sp>
        <p:nvSpPr>
          <p:cNvPr id="275" name="Oval 274">
            <a:extLst>
              <a:ext uri="{FF2B5EF4-FFF2-40B4-BE49-F238E27FC236}">
                <a16:creationId xmlns:a16="http://schemas.microsoft.com/office/drawing/2014/main" id="{22CCADDB-48ED-7743-B55D-8E5A79CE95EA}"/>
              </a:ext>
            </a:extLst>
          </p:cNvPr>
          <p:cNvSpPr/>
          <p:nvPr/>
        </p:nvSpPr>
        <p:spPr bwMode="auto">
          <a:xfrm>
            <a:off x="3207390" y="1297193"/>
            <a:ext cx="65484" cy="65484"/>
          </a:xfrm>
          <a:prstGeom prst="ellipse">
            <a:avLst/>
          </a:prstGeom>
          <a:solidFill>
            <a:schemeClr val="tx1"/>
          </a:solidFill>
          <a:ln w="28575" cap="flat" cmpd="sng" algn="ctr">
            <a:solidFill>
              <a:srgbClr val="00E2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E2FF"/>
              </a:solidFill>
              <a:latin typeface="Times" pitchFamily="18" charset="0"/>
            </a:endParaRPr>
          </a:p>
        </p:txBody>
      </p:sp>
      <p:sp>
        <p:nvSpPr>
          <p:cNvPr id="276" name="TextBox 251">
            <a:extLst>
              <a:ext uri="{FF2B5EF4-FFF2-40B4-BE49-F238E27FC236}">
                <a16:creationId xmlns:a16="http://schemas.microsoft.com/office/drawing/2014/main" id="{F7CDBB3E-7A04-7C41-88CB-0C75B9E2A607}"/>
              </a:ext>
            </a:extLst>
          </p:cNvPr>
          <p:cNvSpPr txBox="1">
            <a:spLocks noChangeArrowheads="1"/>
          </p:cNvSpPr>
          <p:nvPr/>
        </p:nvSpPr>
        <p:spPr bwMode="auto">
          <a:xfrm>
            <a:off x="3294796" y="1154791"/>
            <a:ext cx="413970" cy="196208"/>
          </a:xfrm>
          <a:prstGeom prst="rect">
            <a:avLst/>
          </a:prstGeom>
          <a:noFill/>
          <a:ln w="9525">
            <a:solidFill>
              <a:srgbClr val="00E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nSpc>
                <a:spcPct val="100000"/>
              </a:lnSpc>
              <a:spcBef>
                <a:spcPct val="0"/>
              </a:spcBef>
              <a:buNone/>
            </a:pPr>
            <a:r>
              <a:rPr lang="en-US" altLang="en-US" sz="675" dirty="0">
                <a:solidFill>
                  <a:srgbClr val="00E2FF"/>
                </a:solidFill>
                <a:latin typeface="Times" pitchFamily="2" charset="0"/>
                <a:ea typeface="MS PGothic" panose="020B0600070205080204" pitchFamily="34" charset="-128"/>
              </a:rPr>
              <a:t>LC, </a:t>
            </a:r>
            <a:r>
              <a:rPr lang="en-US" altLang="en-US" sz="675" b="1" dirty="0">
                <a:solidFill>
                  <a:srgbClr val="00E2FF"/>
                </a:solidFill>
                <a:sym typeface="Symbol" pitchFamily="2" charset="2"/>
              </a:rPr>
              <a:t></a:t>
            </a:r>
            <a:r>
              <a:rPr lang="en-US" altLang="en-US" sz="675" b="1" baseline="-25000" dirty="0">
                <a:solidFill>
                  <a:srgbClr val="00E2FF"/>
                </a:solidFill>
                <a:sym typeface="Symbol" pitchFamily="2" charset="2"/>
              </a:rPr>
              <a:t>1</a:t>
            </a:r>
            <a:endParaRPr lang="en-US" altLang="en-US" sz="675" dirty="0">
              <a:solidFill>
                <a:srgbClr val="00E2FF"/>
              </a:solidFill>
              <a:latin typeface="Times" pitchFamily="2" charset="0"/>
            </a:endParaRPr>
          </a:p>
        </p:txBody>
      </p:sp>
      <p:pic>
        <p:nvPicPr>
          <p:cNvPr id="277" name="Picture 9">
            <a:extLst>
              <a:ext uri="{FF2B5EF4-FFF2-40B4-BE49-F238E27FC236}">
                <a16:creationId xmlns:a16="http://schemas.microsoft.com/office/drawing/2014/main" id="{2702E989-B3A5-744D-A2ED-4D739EE290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091179" y="3162373"/>
            <a:ext cx="155972" cy="16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 name="Picture 212">
            <a:extLst>
              <a:ext uri="{FF2B5EF4-FFF2-40B4-BE49-F238E27FC236}">
                <a16:creationId xmlns:a16="http://schemas.microsoft.com/office/drawing/2014/main" id="{9C618479-A2B3-DE47-B0BE-64F434C737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4580" t="29747"/>
          <a:stretch>
            <a:fillRect/>
          </a:stretch>
        </p:blipFill>
        <p:spPr bwMode="auto">
          <a:xfrm>
            <a:off x="3083848" y="3054027"/>
            <a:ext cx="125015" cy="8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 name="Picture 380">
            <a:extLst>
              <a:ext uri="{FF2B5EF4-FFF2-40B4-BE49-F238E27FC236}">
                <a16:creationId xmlns:a16="http://schemas.microsoft.com/office/drawing/2014/main" id="{50B6E9DE-E829-774C-A500-E9124A432E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4580" t="29747"/>
          <a:stretch>
            <a:fillRect/>
          </a:stretch>
        </p:blipFill>
        <p:spPr bwMode="auto">
          <a:xfrm rot="7200000">
            <a:off x="2920970" y="3260744"/>
            <a:ext cx="123825" cy="8691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281" name="Picture 212">
            <a:extLst>
              <a:ext uri="{FF2B5EF4-FFF2-40B4-BE49-F238E27FC236}">
                <a16:creationId xmlns:a16="http://schemas.microsoft.com/office/drawing/2014/main" id="{2950EF18-DCC1-DD4C-9F69-3F11B228D4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4580" t="29747"/>
          <a:stretch>
            <a:fillRect/>
          </a:stretch>
        </p:blipFill>
        <p:spPr bwMode="auto">
          <a:xfrm rot="7200000">
            <a:off x="2943542" y="3088596"/>
            <a:ext cx="125015" cy="8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 name="Picture 212">
            <a:extLst>
              <a:ext uri="{FF2B5EF4-FFF2-40B4-BE49-F238E27FC236}">
                <a16:creationId xmlns:a16="http://schemas.microsoft.com/office/drawing/2014/main" id="{35B59B14-63DD-6342-AF6B-6D10C20063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4580" t="29747"/>
          <a:stretch>
            <a:fillRect/>
          </a:stretch>
        </p:blipFill>
        <p:spPr bwMode="auto">
          <a:xfrm>
            <a:off x="3029267" y="3334937"/>
            <a:ext cx="125015" cy="8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 name="TextBox 351">
            <a:extLst>
              <a:ext uri="{FF2B5EF4-FFF2-40B4-BE49-F238E27FC236}">
                <a16:creationId xmlns:a16="http://schemas.microsoft.com/office/drawing/2014/main" id="{267EB89E-50AF-3F4C-B703-70B66FAE1A3F}"/>
              </a:ext>
            </a:extLst>
          </p:cNvPr>
          <p:cNvSpPr txBox="1">
            <a:spLocks noChangeArrowheads="1"/>
          </p:cNvSpPr>
          <p:nvPr/>
        </p:nvSpPr>
        <p:spPr bwMode="auto">
          <a:xfrm>
            <a:off x="2318580" y="3227865"/>
            <a:ext cx="324128"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eaLnBrk="0" fontAlgn="base" hangingPunct="0">
              <a:lnSpc>
                <a:spcPct val="100000"/>
              </a:lnSpc>
              <a:spcBef>
                <a:spcPct val="0"/>
              </a:spcBef>
              <a:spcAft>
                <a:spcPct val="0"/>
              </a:spcAft>
              <a:buNone/>
              <a:defRPr/>
            </a:pPr>
            <a:r>
              <a:rPr lang="en-US" altLang="en-US" sz="825" b="1" dirty="0">
                <a:solidFill>
                  <a:srgbClr val="FFFF00"/>
                </a:solidFill>
                <a:ea typeface="MS PGothic" panose="020B0600070205080204" pitchFamily="34" charset="-128"/>
                <a:sym typeface="Symbol" pitchFamily="2" charset="2"/>
              </a:rPr>
              <a:t></a:t>
            </a:r>
            <a:r>
              <a:rPr lang="en-US" altLang="en-US" sz="825" b="1" baseline="-25000" dirty="0">
                <a:solidFill>
                  <a:srgbClr val="FFFF00"/>
                </a:solidFill>
                <a:ea typeface="MS PGothic" panose="020B0600070205080204" pitchFamily="34" charset="-128"/>
                <a:sym typeface="Symbol" pitchFamily="2" charset="2"/>
              </a:rPr>
              <a:t>2</a:t>
            </a:r>
            <a:endParaRPr lang="en-US" altLang="en-US" sz="825" b="1" baseline="-25000" dirty="0">
              <a:solidFill>
                <a:srgbClr val="FF0000"/>
              </a:solidFill>
              <a:ea typeface="MS PGothic" panose="020B0600070205080204" pitchFamily="34" charset="-128"/>
            </a:endParaRPr>
          </a:p>
        </p:txBody>
      </p:sp>
      <p:sp>
        <p:nvSpPr>
          <p:cNvPr id="284" name="TextBox 208">
            <a:extLst>
              <a:ext uri="{FF2B5EF4-FFF2-40B4-BE49-F238E27FC236}">
                <a16:creationId xmlns:a16="http://schemas.microsoft.com/office/drawing/2014/main" id="{D3EE0395-EF46-0A48-AD64-1BDF92009815}"/>
              </a:ext>
            </a:extLst>
          </p:cNvPr>
          <p:cNvSpPr txBox="1">
            <a:spLocks noChangeArrowheads="1"/>
          </p:cNvSpPr>
          <p:nvPr/>
        </p:nvSpPr>
        <p:spPr bwMode="auto">
          <a:xfrm>
            <a:off x="2545504" y="2986066"/>
            <a:ext cx="306757" cy="2308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eaLnBrk="0" fontAlgn="base" hangingPunct="0">
              <a:lnSpc>
                <a:spcPct val="100000"/>
              </a:lnSpc>
              <a:spcBef>
                <a:spcPct val="0"/>
              </a:spcBef>
              <a:spcAft>
                <a:spcPct val="0"/>
              </a:spcAft>
              <a:buNone/>
              <a:defRPr/>
            </a:pPr>
            <a:r>
              <a:rPr lang="en-US" altLang="en-US" sz="900" b="1" dirty="0">
                <a:solidFill>
                  <a:srgbClr val="00C99F"/>
                </a:solidFill>
                <a:ea typeface="MS PGothic" panose="020B0600070205080204" pitchFamily="34" charset="-128"/>
                <a:sym typeface="Symbol" pitchFamily="2" charset="2"/>
              </a:rPr>
              <a:t></a:t>
            </a:r>
            <a:r>
              <a:rPr lang="en-US" altLang="en-US" sz="900" b="1" baseline="-25000" dirty="0">
                <a:solidFill>
                  <a:srgbClr val="00C99F"/>
                </a:solidFill>
                <a:ea typeface="MS PGothic" panose="020B0600070205080204" pitchFamily="34" charset="-128"/>
                <a:sym typeface="Symbol" pitchFamily="2" charset="2"/>
              </a:rPr>
              <a:t>1 </a:t>
            </a:r>
            <a:endParaRPr lang="en-US" altLang="en-US" sz="900" b="1" baseline="-25000" dirty="0">
              <a:solidFill>
                <a:srgbClr val="00C99F"/>
              </a:solidFill>
              <a:ea typeface="MS PGothic" panose="020B0600070205080204" pitchFamily="34" charset="-128"/>
            </a:endParaRPr>
          </a:p>
        </p:txBody>
      </p:sp>
      <p:sp>
        <p:nvSpPr>
          <p:cNvPr id="285" name="TextBox 351">
            <a:extLst>
              <a:ext uri="{FF2B5EF4-FFF2-40B4-BE49-F238E27FC236}">
                <a16:creationId xmlns:a16="http://schemas.microsoft.com/office/drawing/2014/main" id="{A8C0ABD3-5872-874A-9A93-6F53253F2863}"/>
              </a:ext>
            </a:extLst>
          </p:cNvPr>
          <p:cNvSpPr txBox="1">
            <a:spLocks noChangeArrowheads="1"/>
          </p:cNvSpPr>
          <p:nvPr/>
        </p:nvSpPr>
        <p:spPr bwMode="auto">
          <a:xfrm>
            <a:off x="2492180" y="3212748"/>
            <a:ext cx="316225" cy="21929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342900" eaLnBrk="0" fontAlgn="base" hangingPunct="0">
              <a:lnSpc>
                <a:spcPct val="100000"/>
              </a:lnSpc>
              <a:spcBef>
                <a:spcPct val="0"/>
              </a:spcBef>
              <a:spcAft>
                <a:spcPct val="0"/>
              </a:spcAft>
              <a:buNone/>
              <a:defRPr/>
            </a:pPr>
            <a:r>
              <a:rPr lang="en-US" altLang="en-US" sz="825" b="1" dirty="0">
                <a:solidFill>
                  <a:srgbClr val="FFFF00"/>
                </a:solidFill>
                <a:ea typeface="MS PGothic" panose="020B0600070205080204" pitchFamily="34" charset="-128"/>
                <a:sym typeface="Symbol" pitchFamily="2" charset="2"/>
              </a:rPr>
              <a:t></a:t>
            </a:r>
            <a:r>
              <a:rPr lang="en-US" altLang="en-US" sz="825" b="1" baseline="-25000" dirty="0">
                <a:solidFill>
                  <a:srgbClr val="FFFF00"/>
                </a:solidFill>
                <a:ea typeface="MS PGothic" panose="020B0600070205080204" pitchFamily="34" charset="-128"/>
                <a:sym typeface="Symbol" pitchFamily="2" charset="2"/>
              </a:rPr>
              <a:t>2</a:t>
            </a:r>
            <a:r>
              <a:rPr lang="en-US" altLang="en-US" sz="825" b="1" dirty="0">
                <a:solidFill>
                  <a:srgbClr val="FFFF00"/>
                </a:solidFill>
                <a:ea typeface="MS PGothic" panose="020B0600070205080204" pitchFamily="34" charset="-128"/>
                <a:sym typeface="Symbol" pitchFamily="2" charset="2"/>
              </a:rPr>
              <a:t>’</a:t>
            </a:r>
            <a:endParaRPr lang="en-US" altLang="en-US" sz="825" b="1" baseline="-25000" dirty="0">
              <a:solidFill>
                <a:srgbClr val="FF0000"/>
              </a:solidFill>
              <a:ea typeface="MS PGothic" panose="020B0600070205080204" pitchFamily="34" charset="-128"/>
            </a:endParaRPr>
          </a:p>
        </p:txBody>
      </p:sp>
      <p:sp>
        <p:nvSpPr>
          <p:cNvPr id="289" name="TextBox 351">
            <a:extLst>
              <a:ext uri="{FF2B5EF4-FFF2-40B4-BE49-F238E27FC236}">
                <a16:creationId xmlns:a16="http://schemas.microsoft.com/office/drawing/2014/main" id="{75D4D32C-AB2A-B14E-9495-D28A2BA97DDB}"/>
              </a:ext>
            </a:extLst>
          </p:cNvPr>
          <p:cNvSpPr txBox="1">
            <a:spLocks noChangeArrowheads="1"/>
          </p:cNvSpPr>
          <p:nvPr/>
        </p:nvSpPr>
        <p:spPr bwMode="auto">
          <a:xfrm>
            <a:off x="2318345" y="2988832"/>
            <a:ext cx="315163" cy="21929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342900" eaLnBrk="0" fontAlgn="base" hangingPunct="0">
              <a:lnSpc>
                <a:spcPct val="100000"/>
              </a:lnSpc>
              <a:spcBef>
                <a:spcPct val="0"/>
              </a:spcBef>
              <a:spcAft>
                <a:spcPct val="0"/>
              </a:spcAft>
              <a:buNone/>
              <a:defRPr/>
            </a:pPr>
            <a:r>
              <a:rPr lang="en-US" altLang="en-US" sz="825" b="1" dirty="0">
                <a:solidFill>
                  <a:srgbClr val="0AC89F"/>
                </a:solidFill>
                <a:ea typeface="MS PGothic" panose="020B0600070205080204" pitchFamily="34" charset="-128"/>
                <a:sym typeface="Symbol" pitchFamily="2" charset="2"/>
              </a:rPr>
              <a:t></a:t>
            </a:r>
            <a:r>
              <a:rPr lang="en-US" altLang="en-US" sz="825" b="1" baseline="-25000" dirty="0">
                <a:solidFill>
                  <a:srgbClr val="0AC89F"/>
                </a:solidFill>
                <a:ea typeface="MS PGothic" panose="020B0600070205080204" pitchFamily="34" charset="-128"/>
                <a:sym typeface="Symbol" pitchFamily="2" charset="2"/>
              </a:rPr>
              <a:t>1</a:t>
            </a:r>
            <a:r>
              <a:rPr lang="en-US" altLang="en-US" sz="825" b="1" dirty="0">
                <a:solidFill>
                  <a:srgbClr val="0AC89F"/>
                </a:solidFill>
                <a:ea typeface="MS PGothic" panose="020B0600070205080204" pitchFamily="34" charset="-128"/>
                <a:sym typeface="Symbol" pitchFamily="2" charset="2"/>
              </a:rPr>
              <a:t>’</a:t>
            </a:r>
            <a:endParaRPr lang="en-US" altLang="en-US" sz="825" b="1" baseline="-25000" dirty="0">
              <a:solidFill>
                <a:srgbClr val="0AC89F"/>
              </a:solidFill>
              <a:ea typeface="MS PGothic" panose="020B0600070205080204" pitchFamily="34" charset="-128"/>
            </a:endParaRPr>
          </a:p>
        </p:txBody>
      </p:sp>
      <p:sp>
        <p:nvSpPr>
          <p:cNvPr id="290" name="TextBox 352">
            <a:extLst>
              <a:ext uri="{FF2B5EF4-FFF2-40B4-BE49-F238E27FC236}">
                <a16:creationId xmlns:a16="http://schemas.microsoft.com/office/drawing/2014/main" id="{02FA02A3-55A0-AD40-9FE2-0114AD8E6981}"/>
              </a:ext>
            </a:extLst>
          </p:cNvPr>
          <p:cNvSpPr txBox="1">
            <a:spLocks noChangeArrowheads="1"/>
          </p:cNvSpPr>
          <p:nvPr/>
        </p:nvSpPr>
        <p:spPr bwMode="auto">
          <a:xfrm>
            <a:off x="2550794" y="1915123"/>
            <a:ext cx="302856"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eaLnBrk="0" fontAlgn="base" hangingPunct="0">
              <a:lnSpc>
                <a:spcPct val="100000"/>
              </a:lnSpc>
              <a:spcBef>
                <a:spcPct val="0"/>
              </a:spcBef>
              <a:spcAft>
                <a:spcPct val="0"/>
              </a:spcAft>
              <a:buNone/>
              <a:defRPr/>
            </a:pPr>
            <a:r>
              <a:rPr lang="en-US" altLang="en-US" sz="825" b="1" dirty="0">
                <a:solidFill>
                  <a:srgbClr val="FFA700"/>
                </a:solidFill>
                <a:ea typeface="MS PGothic" panose="020B0600070205080204" pitchFamily="34" charset="-128"/>
                <a:sym typeface="Symbol" pitchFamily="2" charset="2"/>
              </a:rPr>
              <a:t></a:t>
            </a:r>
            <a:r>
              <a:rPr lang="en-US" altLang="en-US" sz="825" b="1" baseline="-25000" dirty="0">
                <a:solidFill>
                  <a:srgbClr val="FFA700"/>
                </a:solidFill>
                <a:ea typeface="MS PGothic" panose="020B0600070205080204" pitchFamily="34" charset="-128"/>
                <a:sym typeface="Symbol" pitchFamily="2" charset="2"/>
              </a:rPr>
              <a:t>3</a:t>
            </a:r>
            <a:endParaRPr lang="en-US" altLang="en-US" sz="825" b="1" baseline="-25000" dirty="0">
              <a:solidFill>
                <a:srgbClr val="FFA700"/>
              </a:solidFill>
              <a:ea typeface="MS PGothic" panose="020B0600070205080204" pitchFamily="34" charset="-128"/>
            </a:endParaRPr>
          </a:p>
        </p:txBody>
      </p:sp>
      <p:pic>
        <p:nvPicPr>
          <p:cNvPr id="291" name="Picture 379">
            <a:extLst>
              <a:ext uri="{FF2B5EF4-FFF2-40B4-BE49-F238E27FC236}">
                <a16:creationId xmlns:a16="http://schemas.microsoft.com/office/drawing/2014/main" id="{8831784D-D3C5-1C4F-912A-139190E70B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4580" t="29747"/>
          <a:stretch>
            <a:fillRect/>
          </a:stretch>
        </p:blipFill>
        <p:spPr bwMode="auto">
          <a:xfrm>
            <a:off x="2886391" y="1934277"/>
            <a:ext cx="123825" cy="8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380">
            <a:extLst>
              <a:ext uri="{FF2B5EF4-FFF2-40B4-BE49-F238E27FC236}">
                <a16:creationId xmlns:a16="http://schemas.microsoft.com/office/drawing/2014/main" id="{A62E2F7A-BF25-1D4C-8EC1-D0457FC03A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4580" t="29747"/>
          <a:stretch>
            <a:fillRect/>
          </a:stretch>
        </p:blipFill>
        <p:spPr bwMode="auto">
          <a:xfrm rot="7200000">
            <a:off x="2901143" y="1753728"/>
            <a:ext cx="123825" cy="86915"/>
          </a:xfrm>
          <a:prstGeom prst="rect">
            <a:avLst/>
          </a:prstGeom>
          <a:noFill/>
          <a:ln w="38100">
            <a:solidFill>
              <a:srgbClr val="00E2FF"/>
            </a:solidFill>
            <a:miter lim="800000"/>
            <a:headEnd/>
            <a:tailEnd/>
          </a:ln>
          <a:extLst>
            <a:ext uri="{909E8E84-426E-40DD-AFC4-6F175D3DCCD1}">
              <a14:hiddenFill xmlns:a14="http://schemas.microsoft.com/office/drawing/2010/main">
                <a:solidFill>
                  <a:srgbClr val="FFFFFF"/>
                </a:solidFill>
              </a14:hiddenFill>
            </a:ext>
          </a:extLst>
        </p:spPr>
      </p:pic>
      <p:sp>
        <p:nvSpPr>
          <p:cNvPr id="293" name="TextBox 351">
            <a:extLst>
              <a:ext uri="{FF2B5EF4-FFF2-40B4-BE49-F238E27FC236}">
                <a16:creationId xmlns:a16="http://schemas.microsoft.com/office/drawing/2014/main" id="{DBAA8E60-1108-D84D-A374-746CE36C066C}"/>
              </a:ext>
            </a:extLst>
          </p:cNvPr>
          <p:cNvSpPr txBox="1">
            <a:spLocks noChangeArrowheads="1"/>
          </p:cNvSpPr>
          <p:nvPr/>
        </p:nvSpPr>
        <p:spPr bwMode="auto">
          <a:xfrm>
            <a:off x="2536430" y="1687802"/>
            <a:ext cx="304421" cy="219291"/>
          </a:xfrm>
          <a:prstGeom prst="rect">
            <a:avLst/>
          </a:prstGeom>
          <a:noFill/>
          <a:ln w="9525">
            <a:solidFill>
              <a:srgbClr val="00E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342900" eaLnBrk="0" fontAlgn="base" hangingPunct="0">
              <a:lnSpc>
                <a:spcPct val="100000"/>
              </a:lnSpc>
              <a:spcBef>
                <a:spcPct val="0"/>
              </a:spcBef>
              <a:spcAft>
                <a:spcPct val="0"/>
              </a:spcAft>
              <a:buNone/>
              <a:defRPr/>
            </a:pPr>
            <a:r>
              <a:rPr lang="en-US" altLang="en-US" sz="825" b="1" dirty="0">
                <a:solidFill>
                  <a:srgbClr val="FFC000"/>
                </a:solidFill>
                <a:ea typeface="MS PGothic" panose="020B0600070205080204" pitchFamily="34" charset="-128"/>
                <a:sym typeface="Symbol" pitchFamily="2" charset="2"/>
              </a:rPr>
              <a:t></a:t>
            </a:r>
            <a:r>
              <a:rPr lang="en-US" altLang="en-US" sz="825" b="1" baseline="-25000" dirty="0">
                <a:solidFill>
                  <a:srgbClr val="FFC000"/>
                </a:solidFill>
                <a:sym typeface="Symbol" pitchFamily="2" charset="2"/>
              </a:rPr>
              <a:t>3</a:t>
            </a:r>
            <a:r>
              <a:rPr lang="en-US" altLang="en-US" sz="825" b="1" dirty="0">
                <a:solidFill>
                  <a:srgbClr val="FFC000"/>
                </a:solidFill>
                <a:ea typeface="MS PGothic" panose="020B0600070205080204" pitchFamily="34" charset="-128"/>
                <a:sym typeface="Symbol" pitchFamily="2" charset="2"/>
              </a:rPr>
              <a:t>’</a:t>
            </a:r>
            <a:endParaRPr lang="en-US" altLang="en-US" sz="825" b="1" baseline="-25000" dirty="0">
              <a:solidFill>
                <a:srgbClr val="FFC000"/>
              </a:solidFill>
              <a:ea typeface="MS PGothic" panose="020B0600070205080204" pitchFamily="34" charset="-128"/>
            </a:endParaRPr>
          </a:p>
        </p:txBody>
      </p:sp>
      <p:pic>
        <p:nvPicPr>
          <p:cNvPr id="294" name="Picture 350">
            <a:extLst>
              <a:ext uri="{FF2B5EF4-FFF2-40B4-BE49-F238E27FC236}">
                <a16:creationId xmlns:a16="http://schemas.microsoft.com/office/drawing/2014/main" id="{B6D7A805-AD1F-DC4A-951D-44875DE879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5233" y="1114498"/>
            <a:ext cx="146447" cy="147638"/>
          </a:xfrm>
          <a:prstGeom prst="rect">
            <a:avLst/>
          </a:prstGeom>
          <a:noFill/>
          <a:ln w="38100">
            <a:solidFill>
              <a:srgbClr val="00E2FF"/>
            </a:solidFill>
            <a:miter lim="800000"/>
            <a:headEnd/>
            <a:tailEnd/>
          </a:ln>
          <a:extLst>
            <a:ext uri="{909E8E84-426E-40DD-AFC4-6F175D3DCCD1}">
              <a14:hiddenFill xmlns:a14="http://schemas.microsoft.com/office/drawing/2010/main">
                <a:solidFill>
                  <a:srgbClr val="FFFFFF"/>
                </a:solidFill>
              </a14:hiddenFill>
            </a:ext>
          </a:extLst>
        </p:spPr>
      </p:pic>
      <p:sp>
        <p:nvSpPr>
          <p:cNvPr id="295" name="TextBox 351">
            <a:extLst>
              <a:ext uri="{FF2B5EF4-FFF2-40B4-BE49-F238E27FC236}">
                <a16:creationId xmlns:a16="http://schemas.microsoft.com/office/drawing/2014/main" id="{8A4C2131-881E-1248-BE4B-BBC3EE175589}"/>
              </a:ext>
            </a:extLst>
          </p:cNvPr>
          <p:cNvSpPr txBox="1">
            <a:spLocks noChangeArrowheads="1"/>
          </p:cNvSpPr>
          <p:nvPr/>
        </p:nvSpPr>
        <p:spPr bwMode="auto">
          <a:xfrm>
            <a:off x="2634443" y="1101596"/>
            <a:ext cx="278739" cy="219291"/>
          </a:xfrm>
          <a:prstGeom prst="rect">
            <a:avLst/>
          </a:prstGeom>
          <a:noFill/>
          <a:ln w="9525">
            <a:solidFill>
              <a:srgbClr val="00E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eaLnBrk="0" fontAlgn="base" hangingPunct="0">
              <a:lnSpc>
                <a:spcPct val="100000"/>
              </a:lnSpc>
              <a:spcBef>
                <a:spcPct val="0"/>
              </a:spcBef>
              <a:spcAft>
                <a:spcPct val="0"/>
              </a:spcAft>
              <a:buNone/>
              <a:defRPr/>
            </a:pPr>
            <a:r>
              <a:rPr lang="en-US" altLang="en-US" sz="825" b="1" dirty="0">
                <a:solidFill>
                  <a:srgbClr val="FFFF00"/>
                </a:solidFill>
                <a:ea typeface="MS PGothic" panose="020B0600070205080204" pitchFamily="34" charset="-128"/>
                <a:sym typeface="Symbol" pitchFamily="2" charset="2"/>
              </a:rPr>
              <a:t></a:t>
            </a:r>
            <a:r>
              <a:rPr lang="en-US" altLang="en-US" sz="825" b="1" baseline="-25000" dirty="0">
                <a:solidFill>
                  <a:srgbClr val="FFFF00"/>
                </a:solidFill>
                <a:ea typeface="MS PGothic" panose="020B0600070205080204" pitchFamily="34" charset="-128"/>
                <a:sym typeface="Symbol" pitchFamily="2" charset="2"/>
              </a:rPr>
              <a:t>2</a:t>
            </a:r>
            <a:endParaRPr lang="en-US" altLang="en-US" sz="825" b="1" baseline="-25000" dirty="0">
              <a:solidFill>
                <a:srgbClr val="FF0000"/>
              </a:solidFill>
              <a:ea typeface="MS PGothic" panose="020B0600070205080204" pitchFamily="34" charset="-128"/>
            </a:endParaRPr>
          </a:p>
        </p:txBody>
      </p:sp>
      <p:sp>
        <p:nvSpPr>
          <p:cNvPr id="296" name="TextBox 251">
            <a:extLst>
              <a:ext uri="{FF2B5EF4-FFF2-40B4-BE49-F238E27FC236}">
                <a16:creationId xmlns:a16="http://schemas.microsoft.com/office/drawing/2014/main" id="{A3E39EEE-B7B2-9E4A-85BA-143C08057CDF}"/>
              </a:ext>
            </a:extLst>
          </p:cNvPr>
          <p:cNvSpPr txBox="1">
            <a:spLocks noChangeArrowheads="1"/>
          </p:cNvSpPr>
          <p:nvPr/>
        </p:nvSpPr>
        <p:spPr bwMode="auto">
          <a:xfrm>
            <a:off x="3294776" y="1347460"/>
            <a:ext cx="424754" cy="196208"/>
          </a:xfrm>
          <a:prstGeom prst="rect">
            <a:avLst/>
          </a:prstGeom>
          <a:noFill/>
          <a:ln w="9525">
            <a:solidFill>
              <a:srgbClr val="00E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nSpc>
                <a:spcPct val="100000"/>
              </a:lnSpc>
              <a:spcBef>
                <a:spcPct val="0"/>
              </a:spcBef>
              <a:buNone/>
            </a:pPr>
            <a:r>
              <a:rPr lang="en-US" altLang="en-US" sz="675" dirty="0">
                <a:solidFill>
                  <a:srgbClr val="FFFF00"/>
                </a:solidFill>
                <a:latin typeface="Times" pitchFamily="2" charset="0"/>
                <a:ea typeface="MS PGothic" panose="020B0600070205080204" pitchFamily="34" charset="-128"/>
              </a:rPr>
              <a:t>LC, </a:t>
            </a:r>
            <a:r>
              <a:rPr lang="en-US" altLang="en-US" sz="675" b="1" dirty="0">
                <a:solidFill>
                  <a:srgbClr val="FFFF00"/>
                </a:solidFill>
                <a:sym typeface="Symbol" pitchFamily="2" charset="2"/>
              </a:rPr>
              <a:t></a:t>
            </a:r>
            <a:r>
              <a:rPr lang="en-US" altLang="en-US" sz="675" b="1" baseline="-25000" dirty="0">
                <a:solidFill>
                  <a:srgbClr val="FFFF00"/>
                </a:solidFill>
                <a:sym typeface="Symbol" pitchFamily="2" charset="2"/>
              </a:rPr>
              <a:t>2</a:t>
            </a:r>
            <a:endParaRPr lang="en-US" altLang="en-US" sz="675" dirty="0">
              <a:solidFill>
                <a:srgbClr val="FFFF00"/>
              </a:solidFill>
              <a:latin typeface="Times" pitchFamily="2" charset="0"/>
            </a:endParaRPr>
          </a:p>
        </p:txBody>
      </p:sp>
      <p:sp>
        <p:nvSpPr>
          <p:cNvPr id="298" name="Rectangle 297">
            <a:extLst>
              <a:ext uri="{FF2B5EF4-FFF2-40B4-BE49-F238E27FC236}">
                <a16:creationId xmlns:a16="http://schemas.microsoft.com/office/drawing/2014/main" id="{0B6FE0E4-F65D-5F4B-BA3D-652BF0B0BD6F}"/>
              </a:ext>
            </a:extLst>
          </p:cNvPr>
          <p:cNvSpPr/>
          <p:nvPr/>
        </p:nvSpPr>
        <p:spPr>
          <a:xfrm>
            <a:off x="5434224" y="2666056"/>
            <a:ext cx="34528" cy="203597"/>
          </a:xfrm>
          <a:prstGeom prst="rect">
            <a:avLst/>
          </a:prstGeom>
          <a:noFill/>
          <a:ln>
            <a:solidFill>
              <a:srgbClr val="00F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a:solidFill>
                <a:prstClr val="white"/>
              </a:solidFill>
              <a:latin typeface="Calibri" panose="020F0502020204030204"/>
            </a:endParaRPr>
          </a:p>
        </p:txBody>
      </p:sp>
      <p:sp>
        <p:nvSpPr>
          <p:cNvPr id="299" name="Rectangle 298">
            <a:extLst>
              <a:ext uri="{FF2B5EF4-FFF2-40B4-BE49-F238E27FC236}">
                <a16:creationId xmlns:a16="http://schemas.microsoft.com/office/drawing/2014/main" id="{94225F2D-6C31-E049-BE98-AE0ADC91CA30}"/>
              </a:ext>
            </a:extLst>
          </p:cNvPr>
          <p:cNvSpPr/>
          <p:nvPr/>
        </p:nvSpPr>
        <p:spPr>
          <a:xfrm rot="3600000">
            <a:off x="4960350" y="2924864"/>
            <a:ext cx="34528" cy="203597"/>
          </a:xfrm>
          <a:prstGeom prst="rect">
            <a:avLst/>
          </a:prstGeom>
          <a:noFill/>
          <a:ln>
            <a:solidFill>
              <a:srgbClr val="15D2D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a:solidFill>
                <a:srgbClr val="00B0F0"/>
              </a:solidFill>
              <a:latin typeface="Calibri" panose="020F0502020204030204"/>
            </a:endParaRPr>
          </a:p>
        </p:txBody>
      </p:sp>
      <p:sp>
        <p:nvSpPr>
          <p:cNvPr id="300" name="Rectangle 299">
            <a:extLst>
              <a:ext uri="{FF2B5EF4-FFF2-40B4-BE49-F238E27FC236}">
                <a16:creationId xmlns:a16="http://schemas.microsoft.com/office/drawing/2014/main" id="{D52E73A7-6F99-B74F-9A49-2D247543B384}"/>
              </a:ext>
            </a:extLst>
          </p:cNvPr>
          <p:cNvSpPr/>
          <p:nvPr/>
        </p:nvSpPr>
        <p:spPr>
          <a:xfrm>
            <a:off x="5273916" y="2894197"/>
            <a:ext cx="124663" cy="126453"/>
          </a:xfrm>
          <a:prstGeom prst="rect">
            <a:avLst/>
          </a:prstGeom>
          <a:solidFill>
            <a:schemeClr val="bg1"/>
          </a:solidFill>
          <a:ln>
            <a:solidFill>
              <a:srgbClr val="00F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a:solidFill>
                <a:prstClr val="white"/>
              </a:solidFill>
              <a:latin typeface="Calibri" panose="020F0502020204030204"/>
            </a:endParaRPr>
          </a:p>
        </p:txBody>
      </p:sp>
      <p:sp>
        <p:nvSpPr>
          <p:cNvPr id="301" name="Rectangle 300">
            <a:extLst>
              <a:ext uri="{FF2B5EF4-FFF2-40B4-BE49-F238E27FC236}">
                <a16:creationId xmlns:a16="http://schemas.microsoft.com/office/drawing/2014/main" id="{2DBD7F4E-97C9-274C-93C6-030C9F74EC23}"/>
              </a:ext>
            </a:extLst>
          </p:cNvPr>
          <p:cNvSpPr/>
          <p:nvPr/>
        </p:nvSpPr>
        <p:spPr>
          <a:xfrm>
            <a:off x="5297728" y="3061285"/>
            <a:ext cx="88945" cy="90222"/>
          </a:xfrm>
          <a:prstGeom prst="rect">
            <a:avLst/>
          </a:prstGeom>
          <a:solidFill>
            <a:schemeClr val="bg1"/>
          </a:solidFill>
          <a:ln>
            <a:solidFill>
              <a:srgbClr val="00F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a:solidFill>
                <a:prstClr val="white"/>
              </a:solidFill>
              <a:latin typeface="Calibri" panose="020F0502020204030204"/>
            </a:endParaRPr>
          </a:p>
        </p:txBody>
      </p:sp>
      <p:grpSp>
        <p:nvGrpSpPr>
          <p:cNvPr id="302" name="Group 301">
            <a:extLst>
              <a:ext uri="{FF2B5EF4-FFF2-40B4-BE49-F238E27FC236}">
                <a16:creationId xmlns:a16="http://schemas.microsoft.com/office/drawing/2014/main" id="{FE72890C-9F4F-254A-A0A7-9258F85B57AE}"/>
              </a:ext>
            </a:extLst>
          </p:cNvPr>
          <p:cNvGrpSpPr/>
          <p:nvPr/>
        </p:nvGrpSpPr>
        <p:grpSpPr>
          <a:xfrm>
            <a:off x="4863358" y="2645166"/>
            <a:ext cx="269626" cy="207749"/>
            <a:chOff x="4770438" y="4971320"/>
            <a:chExt cx="359500" cy="276999"/>
          </a:xfrm>
        </p:grpSpPr>
        <p:sp>
          <p:nvSpPr>
            <p:cNvPr id="303" name="Oval 229">
              <a:extLst>
                <a:ext uri="{FF2B5EF4-FFF2-40B4-BE49-F238E27FC236}">
                  <a16:creationId xmlns:a16="http://schemas.microsoft.com/office/drawing/2014/main" id="{C4FDC120-419D-8446-BC7B-95050128F888}"/>
                </a:ext>
              </a:extLst>
            </p:cNvPr>
            <p:cNvSpPr>
              <a:spLocks noChangeAspect="1"/>
            </p:cNvSpPr>
            <p:nvPr/>
          </p:nvSpPr>
          <p:spPr bwMode="auto">
            <a:xfrm>
              <a:off x="4831556" y="5024115"/>
              <a:ext cx="182880" cy="182880"/>
            </a:xfrm>
            <a:prstGeom prst="ellipse">
              <a:avLst/>
            </a:prstGeom>
            <a:solidFill>
              <a:schemeClr val="bg1"/>
            </a:solidFill>
            <a:ln w="38100" algn="ctr">
              <a:solidFill>
                <a:srgbClr val="00E2FF"/>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defRPr/>
              </a:pPr>
              <a:endParaRPr lang="en-US" altLang="en-US" sz="18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304" name="TextBox 181">
              <a:extLst>
                <a:ext uri="{FF2B5EF4-FFF2-40B4-BE49-F238E27FC236}">
                  <a16:creationId xmlns:a16="http://schemas.microsoft.com/office/drawing/2014/main" id="{A1EAC8E4-5893-C446-8F9E-DF8C750F755E}"/>
                </a:ext>
              </a:extLst>
            </p:cNvPr>
            <p:cNvSpPr txBox="1">
              <a:spLocks noChangeArrowheads="1"/>
            </p:cNvSpPr>
            <p:nvPr/>
          </p:nvSpPr>
          <p:spPr bwMode="auto">
            <a:xfrm>
              <a:off x="4770438" y="4971320"/>
              <a:ext cx="35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eaLnBrk="0" fontAlgn="base" hangingPunct="0">
                <a:lnSpc>
                  <a:spcPct val="100000"/>
                </a:lnSpc>
                <a:spcBef>
                  <a:spcPct val="0"/>
                </a:spcBef>
                <a:spcAft>
                  <a:spcPct val="0"/>
                </a:spcAft>
                <a:buNone/>
                <a:defRPr/>
              </a:pPr>
              <a:r>
                <a:rPr lang="en-US" altLang="en-US" sz="750" b="1" dirty="0">
                  <a:solidFill>
                    <a:srgbClr val="FF0000"/>
                  </a:solidFill>
                  <a:ea typeface="MS PGothic" panose="020B0600070205080204" pitchFamily="34" charset="-128"/>
                  <a:sym typeface="Symbol" pitchFamily="2" charset="2"/>
                </a:rPr>
                <a:t></a:t>
              </a:r>
              <a:r>
                <a:rPr lang="en-US" altLang="en-US" sz="750" b="1" baseline="-25000" dirty="0">
                  <a:solidFill>
                    <a:srgbClr val="FF0000"/>
                  </a:solidFill>
                  <a:ea typeface="MS PGothic" panose="020B0600070205080204" pitchFamily="34" charset="-128"/>
                  <a:sym typeface="Symbol" pitchFamily="2" charset="2"/>
                </a:rPr>
                <a:t>4</a:t>
              </a:r>
              <a:endParaRPr lang="en-US" altLang="en-US" sz="750" b="1" baseline="-25000" dirty="0">
                <a:solidFill>
                  <a:srgbClr val="FF0000"/>
                </a:solidFill>
                <a:ea typeface="MS PGothic" panose="020B0600070205080204" pitchFamily="34" charset="-128"/>
              </a:endParaRPr>
            </a:p>
          </p:txBody>
        </p:sp>
      </p:grpSp>
      <p:grpSp>
        <p:nvGrpSpPr>
          <p:cNvPr id="305" name="Group 304">
            <a:extLst>
              <a:ext uri="{FF2B5EF4-FFF2-40B4-BE49-F238E27FC236}">
                <a16:creationId xmlns:a16="http://schemas.microsoft.com/office/drawing/2014/main" id="{25EC173A-9A8A-A443-B30F-97D073C973AA}"/>
              </a:ext>
            </a:extLst>
          </p:cNvPr>
          <p:cNvGrpSpPr/>
          <p:nvPr/>
        </p:nvGrpSpPr>
        <p:grpSpPr>
          <a:xfrm>
            <a:off x="5046714" y="2645165"/>
            <a:ext cx="269626" cy="207749"/>
            <a:chOff x="4770438" y="4971320"/>
            <a:chExt cx="359500" cy="276999"/>
          </a:xfrm>
        </p:grpSpPr>
        <p:sp>
          <p:nvSpPr>
            <p:cNvPr id="306" name="Oval 229">
              <a:extLst>
                <a:ext uri="{FF2B5EF4-FFF2-40B4-BE49-F238E27FC236}">
                  <a16:creationId xmlns:a16="http://schemas.microsoft.com/office/drawing/2014/main" id="{0B78A11D-7BA2-0D43-9B31-7015F3C12694}"/>
                </a:ext>
              </a:extLst>
            </p:cNvPr>
            <p:cNvSpPr>
              <a:spLocks noChangeAspect="1"/>
            </p:cNvSpPr>
            <p:nvPr/>
          </p:nvSpPr>
          <p:spPr bwMode="auto">
            <a:xfrm>
              <a:off x="4831556" y="5024115"/>
              <a:ext cx="182880" cy="182880"/>
            </a:xfrm>
            <a:prstGeom prst="ellipse">
              <a:avLst/>
            </a:prstGeom>
            <a:solidFill>
              <a:schemeClr val="bg1"/>
            </a:solidFill>
            <a:ln w="38100" algn="ctr">
              <a:solidFill>
                <a:srgbClr val="00E2FF"/>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defRPr/>
              </a:pPr>
              <a:endParaRPr lang="en-US" altLang="en-US" sz="18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307" name="TextBox 181">
              <a:extLst>
                <a:ext uri="{FF2B5EF4-FFF2-40B4-BE49-F238E27FC236}">
                  <a16:creationId xmlns:a16="http://schemas.microsoft.com/office/drawing/2014/main" id="{B524E8C9-A8F9-1848-9A97-696CC0C4815D}"/>
                </a:ext>
              </a:extLst>
            </p:cNvPr>
            <p:cNvSpPr txBox="1">
              <a:spLocks noChangeArrowheads="1"/>
            </p:cNvSpPr>
            <p:nvPr/>
          </p:nvSpPr>
          <p:spPr bwMode="auto">
            <a:xfrm>
              <a:off x="4770438" y="4971320"/>
              <a:ext cx="35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eaLnBrk="0" fontAlgn="base" hangingPunct="0">
                <a:lnSpc>
                  <a:spcPct val="100000"/>
                </a:lnSpc>
                <a:spcBef>
                  <a:spcPct val="0"/>
                </a:spcBef>
                <a:spcAft>
                  <a:spcPct val="0"/>
                </a:spcAft>
                <a:buNone/>
                <a:defRPr/>
              </a:pPr>
              <a:r>
                <a:rPr lang="en-US" altLang="en-US" sz="750" b="1" dirty="0">
                  <a:solidFill>
                    <a:srgbClr val="FFC000"/>
                  </a:solidFill>
                  <a:ea typeface="MS PGothic" panose="020B0600070205080204" pitchFamily="34" charset="-128"/>
                  <a:sym typeface="Symbol" pitchFamily="2" charset="2"/>
                </a:rPr>
                <a:t></a:t>
              </a:r>
              <a:r>
                <a:rPr lang="en-US" altLang="en-US" sz="750" b="1" baseline="-25000" dirty="0">
                  <a:solidFill>
                    <a:srgbClr val="FFC000"/>
                  </a:solidFill>
                  <a:sym typeface="Symbol" pitchFamily="2" charset="2"/>
                </a:rPr>
                <a:t>3</a:t>
              </a:r>
              <a:endParaRPr lang="en-US" altLang="en-US" sz="750" b="1" baseline="-25000" dirty="0">
                <a:solidFill>
                  <a:srgbClr val="FFC000"/>
                </a:solidFill>
              </a:endParaRPr>
            </a:p>
          </p:txBody>
        </p:sp>
      </p:grpSp>
      <p:grpSp>
        <p:nvGrpSpPr>
          <p:cNvPr id="308" name="Group 307">
            <a:extLst>
              <a:ext uri="{FF2B5EF4-FFF2-40B4-BE49-F238E27FC236}">
                <a16:creationId xmlns:a16="http://schemas.microsoft.com/office/drawing/2014/main" id="{79551B5A-6FEA-D849-884C-DBA7066DBFF0}"/>
              </a:ext>
            </a:extLst>
          </p:cNvPr>
          <p:cNvGrpSpPr/>
          <p:nvPr/>
        </p:nvGrpSpPr>
        <p:grpSpPr>
          <a:xfrm>
            <a:off x="5221316" y="2648674"/>
            <a:ext cx="269626" cy="207749"/>
            <a:chOff x="4770438" y="4971320"/>
            <a:chExt cx="359500" cy="276999"/>
          </a:xfrm>
        </p:grpSpPr>
        <p:sp>
          <p:nvSpPr>
            <p:cNvPr id="309" name="Oval 229">
              <a:extLst>
                <a:ext uri="{FF2B5EF4-FFF2-40B4-BE49-F238E27FC236}">
                  <a16:creationId xmlns:a16="http://schemas.microsoft.com/office/drawing/2014/main" id="{F1725101-301F-7749-B57A-4277A5D1088E}"/>
                </a:ext>
              </a:extLst>
            </p:cNvPr>
            <p:cNvSpPr>
              <a:spLocks noChangeAspect="1"/>
            </p:cNvSpPr>
            <p:nvPr/>
          </p:nvSpPr>
          <p:spPr bwMode="auto">
            <a:xfrm>
              <a:off x="4831556" y="5024115"/>
              <a:ext cx="182880" cy="182880"/>
            </a:xfrm>
            <a:prstGeom prst="ellipse">
              <a:avLst/>
            </a:prstGeom>
            <a:solidFill>
              <a:schemeClr val="bg1"/>
            </a:solidFill>
            <a:ln w="38100" algn="ctr">
              <a:solidFill>
                <a:srgbClr val="00E2FF"/>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defRPr/>
              </a:pPr>
              <a:endParaRPr lang="en-US" altLang="en-US" sz="18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310" name="TextBox 181">
              <a:extLst>
                <a:ext uri="{FF2B5EF4-FFF2-40B4-BE49-F238E27FC236}">
                  <a16:creationId xmlns:a16="http://schemas.microsoft.com/office/drawing/2014/main" id="{B4B32036-FAA7-DB4C-9C4A-59CBA075F996}"/>
                </a:ext>
              </a:extLst>
            </p:cNvPr>
            <p:cNvSpPr txBox="1">
              <a:spLocks noChangeArrowheads="1"/>
            </p:cNvSpPr>
            <p:nvPr/>
          </p:nvSpPr>
          <p:spPr bwMode="auto">
            <a:xfrm>
              <a:off x="4770438" y="4971320"/>
              <a:ext cx="35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eaLnBrk="0" fontAlgn="base" hangingPunct="0">
                <a:lnSpc>
                  <a:spcPct val="100000"/>
                </a:lnSpc>
                <a:spcBef>
                  <a:spcPct val="0"/>
                </a:spcBef>
                <a:spcAft>
                  <a:spcPct val="0"/>
                </a:spcAft>
                <a:buNone/>
                <a:defRPr/>
              </a:pPr>
              <a:r>
                <a:rPr lang="en-US" altLang="en-US" sz="750" b="1" dirty="0">
                  <a:solidFill>
                    <a:srgbClr val="BCAD00"/>
                  </a:solidFill>
                  <a:ea typeface="MS PGothic" panose="020B0600070205080204" pitchFamily="34" charset="-128"/>
                  <a:sym typeface="Symbol" pitchFamily="2" charset="2"/>
                </a:rPr>
                <a:t></a:t>
              </a:r>
              <a:r>
                <a:rPr lang="en-US" altLang="en-US" sz="750" b="1" baseline="-25000" dirty="0">
                  <a:solidFill>
                    <a:srgbClr val="BCAD00"/>
                  </a:solidFill>
                  <a:sym typeface="Symbol" pitchFamily="2" charset="2"/>
                </a:rPr>
                <a:t>2</a:t>
              </a:r>
              <a:endParaRPr lang="en-US" altLang="en-US" sz="750" b="1" baseline="-25000" dirty="0">
                <a:solidFill>
                  <a:srgbClr val="BCAD00"/>
                </a:solidFill>
              </a:endParaRPr>
            </a:p>
          </p:txBody>
        </p:sp>
      </p:grpSp>
      <p:sp>
        <p:nvSpPr>
          <p:cNvPr id="311" name="Rectangle 310">
            <a:extLst>
              <a:ext uri="{FF2B5EF4-FFF2-40B4-BE49-F238E27FC236}">
                <a16:creationId xmlns:a16="http://schemas.microsoft.com/office/drawing/2014/main" id="{6CFBDD14-160C-AB4A-A805-4537980EB227}"/>
              </a:ext>
            </a:extLst>
          </p:cNvPr>
          <p:cNvSpPr/>
          <p:nvPr/>
        </p:nvSpPr>
        <p:spPr>
          <a:xfrm rot="3600000">
            <a:off x="5000689" y="2999432"/>
            <a:ext cx="34528" cy="203597"/>
          </a:xfrm>
          <a:prstGeom prst="rect">
            <a:avLst/>
          </a:prstGeom>
          <a:noFill/>
          <a:ln>
            <a:solidFill>
              <a:srgbClr val="15D2D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a:solidFill>
                <a:srgbClr val="00B0F0"/>
              </a:solidFill>
              <a:latin typeface="Calibri" panose="020F0502020204030204"/>
            </a:endParaRPr>
          </a:p>
        </p:txBody>
      </p:sp>
      <p:sp>
        <p:nvSpPr>
          <p:cNvPr id="312" name="TextBox 181">
            <a:extLst>
              <a:ext uri="{FF2B5EF4-FFF2-40B4-BE49-F238E27FC236}">
                <a16:creationId xmlns:a16="http://schemas.microsoft.com/office/drawing/2014/main" id="{B75CE75C-42FB-A04B-A8B3-B47944C3B711}"/>
              </a:ext>
            </a:extLst>
          </p:cNvPr>
          <p:cNvSpPr txBox="1">
            <a:spLocks noChangeArrowheads="1"/>
          </p:cNvSpPr>
          <p:nvPr/>
        </p:nvSpPr>
        <p:spPr bwMode="auto">
          <a:xfrm>
            <a:off x="5229387" y="2847063"/>
            <a:ext cx="26962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eaLnBrk="0" fontAlgn="base" hangingPunct="0">
              <a:lnSpc>
                <a:spcPct val="100000"/>
              </a:lnSpc>
              <a:spcBef>
                <a:spcPct val="0"/>
              </a:spcBef>
              <a:spcAft>
                <a:spcPct val="0"/>
              </a:spcAft>
              <a:buNone/>
              <a:defRPr/>
            </a:pPr>
            <a:r>
              <a:rPr lang="en-US" altLang="en-US" sz="750" b="1" dirty="0">
                <a:solidFill>
                  <a:srgbClr val="FF0000"/>
                </a:solidFill>
                <a:ea typeface="MS PGothic" panose="020B0600070205080204" pitchFamily="34" charset="-128"/>
                <a:sym typeface="Symbol" pitchFamily="2" charset="2"/>
              </a:rPr>
              <a:t></a:t>
            </a:r>
            <a:r>
              <a:rPr lang="en-US" altLang="en-US" sz="750" b="1" baseline="-25000" dirty="0">
                <a:solidFill>
                  <a:srgbClr val="FF0000"/>
                </a:solidFill>
                <a:ea typeface="MS PGothic" panose="020B0600070205080204" pitchFamily="34" charset="-128"/>
                <a:sym typeface="Symbol" pitchFamily="2" charset="2"/>
              </a:rPr>
              <a:t>4</a:t>
            </a:r>
            <a:endParaRPr lang="en-US" altLang="en-US" sz="750" b="1" baseline="-25000" dirty="0">
              <a:solidFill>
                <a:srgbClr val="FF0000"/>
              </a:solidFill>
              <a:ea typeface="MS PGothic" panose="020B0600070205080204" pitchFamily="34" charset="-128"/>
            </a:endParaRPr>
          </a:p>
        </p:txBody>
      </p:sp>
      <p:sp>
        <p:nvSpPr>
          <p:cNvPr id="313" name="TextBox 181">
            <a:extLst>
              <a:ext uri="{FF2B5EF4-FFF2-40B4-BE49-F238E27FC236}">
                <a16:creationId xmlns:a16="http://schemas.microsoft.com/office/drawing/2014/main" id="{4620719D-6323-784D-94F4-0ECFCCB790ED}"/>
              </a:ext>
            </a:extLst>
          </p:cNvPr>
          <p:cNvSpPr txBox="1">
            <a:spLocks noChangeArrowheads="1"/>
          </p:cNvSpPr>
          <p:nvPr/>
        </p:nvSpPr>
        <p:spPr bwMode="auto">
          <a:xfrm>
            <a:off x="5242852" y="2987054"/>
            <a:ext cx="26962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eaLnBrk="0" fontAlgn="base" hangingPunct="0">
              <a:lnSpc>
                <a:spcPct val="100000"/>
              </a:lnSpc>
              <a:spcBef>
                <a:spcPct val="0"/>
              </a:spcBef>
              <a:spcAft>
                <a:spcPct val="0"/>
              </a:spcAft>
              <a:buNone/>
              <a:defRPr/>
            </a:pPr>
            <a:r>
              <a:rPr lang="en-US" altLang="en-US" sz="750" b="1" dirty="0">
                <a:solidFill>
                  <a:srgbClr val="0AC89F"/>
                </a:solidFill>
                <a:ea typeface="MS PGothic" panose="020B0600070205080204" pitchFamily="34" charset="-128"/>
                <a:sym typeface="Symbol" pitchFamily="2" charset="2"/>
              </a:rPr>
              <a:t></a:t>
            </a:r>
            <a:r>
              <a:rPr lang="en-US" altLang="en-US" sz="750" b="1" baseline="-25000" dirty="0">
                <a:solidFill>
                  <a:srgbClr val="0AC89F"/>
                </a:solidFill>
                <a:ea typeface="MS PGothic" panose="020B0600070205080204" pitchFamily="34" charset="-128"/>
                <a:sym typeface="Symbol" pitchFamily="2" charset="2"/>
              </a:rPr>
              <a:t>1</a:t>
            </a:r>
            <a:endParaRPr lang="en-US" altLang="en-US" sz="750" b="1" baseline="-25000" dirty="0">
              <a:solidFill>
                <a:srgbClr val="0AC89F"/>
              </a:solidFill>
              <a:ea typeface="MS PGothic" panose="020B0600070205080204" pitchFamily="34" charset="-128"/>
            </a:endParaRPr>
          </a:p>
        </p:txBody>
      </p:sp>
      <p:sp>
        <p:nvSpPr>
          <p:cNvPr id="314" name="Oval 462">
            <a:extLst>
              <a:ext uri="{FF2B5EF4-FFF2-40B4-BE49-F238E27FC236}">
                <a16:creationId xmlns:a16="http://schemas.microsoft.com/office/drawing/2014/main" id="{49A0C6BB-CACF-EC47-ABDC-64B11BF30523}"/>
              </a:ext>
            </a:extLst>
          </p:cNvPr>
          <p:cNvSpPr>
            <a:spLocks noChangeAspect="1"/>
          </p:cNvSpPr>
          <p:nvPr/>
        </p:nvSpPr>
        <p:spPr bwMode="auto">
          <a:xfrm rot="5400000">
            <a:off x="5204808" y="3216166"/>
            <a:ext cx="193343" cy="185026"/>
          </a:xfrm>
          <a:prstGeom prst="ellipse">
            <a:avLst/>
          </a:prstGeom>
          <a:solidFill>
            <a:schemeClr val="bg1"/>
          </a:solidFill>
          <a:ln w="28575" algn="ctr">
            <a:solidFill>
              <a:srgbClr val="15D2DB"/>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defRPr/>
            </a:pPr>
            <a:endParaRPr lang="en-US" altLang="en-US" sz="180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315" name="TextBox 463">
            <a:extLst>
              <a:ext uri="{FF2B5EF4-FFF2-40B4-BE49-F238E27FC236}">
                <a16:creationId xmlns:a16="http://schemas.microsoft.com/office/drawing/2014/main" id="{6D979256-64ED-8341-B5AD-CC9751A94E64}"/>
              </a:ext>
            </a:extLst>
          </p:cNvPr>
          <p:cNvSpPr txBox="1">
            <a:spLocks noChangeArrowheads="1"/>
          </p:cNvSpPr>
          <p:nvPr/>
        </p:nvSpPr>
        <p:spPr bwMode="auto">
          <a:xfrm>
            <a:off x="5165691" y="3372873"/>
            <a:ext cx="39786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342900" eaLnBrk="0" fontAlgn="base" hangingPunct="0">
              <a:lnSpc>
                <a:spcPct val="100000"/>
              </a:lnSpc>
              <a:spcBef>
                <a:spcPct val="0"/>
              </a:spcBef>
              <a:spcAft>
                <a:spcPct val="0"/>
              </a:spcAft>
              <a:buNone/>
              <a:defRPr/>
            </a:pPr>
            <a:r>
              <a:rPr lang="en-US" altLang="en-US" sz="600" b="1" dirty="0">
                <a:solidFill>
                  <a:srgbClr val="00E2FF"/>
                </a:solidFill>
                <a:ea typeface="MS PGothic" panose="020B0600070205080204" pitchFamily="34" charset="-128"/>
                <a:sym typeface="Symbol" pitchFamily="2" charset="2"/>
              </a:rPr>
              <a:t>Pol. FS</a:t>
            </a:r>
          </a:p>
        </p:txBody>
      </p:sp>
      <p:sp>
        <p:nvSpPr>
          <p:cNvPr id="316" name="Pie 315">
            <a:extLst>
              <a:ext uri="{FF2B5EF4-FFF2-40B4-BE49-F238E27FC236}">
                <a16:creationId xmlns:a16="http://schemas.microsoft.com/office/drawing/2014/main" id="{3E62F147-FF70-AB40-9A48-C71F96FECC7E}"/>
              </a:ext>
            </a:extLst>
          </p:cNvPr>
          <p:cNvSpPr/>
          <p:nvPr/>
        </p:nvSpPr>
        <p:spPr bwMode="auto">
          <a:xfrm rot="16200000">
            <a:off x="4859972" y="3201154"/>
            <a:ext cx="146447" cy="140760"/>
          </a:xfrm>
          <a:prstGeom prst="pie">
            <a:avLst>
              <a:gd name="adj1" fmla="val 0"/>
              <a:gd name="adj2" fmla="val 10767410"/>
            </a:avLst>
          </a:prstGeom>
          <a:solidFill>
            <a:schemeClr val="bg1"/>
          </a:solidFill>
          <a:ln w="28575" cap="flat" cmpd="sng" algn="ctr">
            <a:solidFill>
              <a:srgbClr val="15D2DB"/>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latin typeface="Times" pitchFamily="18" charset="0"/>
            </a:endParaRPr>
          </a:p>
        </p:txBody>
      </p:sp>
      <p:sp>
        <p:nvSpPr>
          <p:cNvPr id="322" name="TextBox 321">
            <a:extLst>
              <a:ext uri="{FF2B5EF4-FFF2-40B4-BE49-F238E27FC236}">
                <a16:creationId xmlns:a16="http://schemas.microsoft.com/office/drawing/2014/main" id="{BDC840C9-DFB9-7840-926F-80080135BF10}"/>
              </a:ext>
            </a:extLst>
          </p:cNvPr>
          <p:cNvSpPr txBox="1"/>
          <p:nvPr/>
        </p:nvSpPr>
        <p:spPr>
          <a:xfrm>
            <a:off x="2394491" y="4231368"/>
            <a:ext cx="1603728" cy="323165"/>
          </a:xfrm>
          <a:prstGeom prst="rect">
            <a:avLst/>
          </a:prstGeom>
          <a:noFill/>
          <a:ln w="28575">
            <a:solidFill>
              <a:srgbClr val="00B0F0"/>
            </a:solidFill>
          </a:ln>
        </p:spPr>
        <p:txBody>
          <a:bodyPr wrap="square" rtlCol="0">
            <a:spAutoFit/>
          </a:bodyPr>
          <a:lstStyle/>
          <a:p>
            <a:pPr algn="ctr"/>
            <a:r>
              <a:rPr lang="en-US" sz="750" dirty="0"/>
              <a:t>Blue indicated contributed optics that are not part of requirements</a:t>
            </a:r>
          </a:p>
        </p:txBody>
      </p:sp>
      <p:sp>
        <p:nvSpPr>
          <p:cNvPr id="214" name="Oval 213">
            <a:extLst>
              <a:ext uri="{FF2B5EF4-FFF2-40B4-BE49-F238E27FC236}">
                <a16:creationId xmlns:a16="http://schemas.microsoft.com/office/drawing/2014/main" id="{3B0AA225-54F1-41EE-87C7-38D5425E2240}"/>
              </a:ext>
            </a:extLst>
          </p:cNvPr>
          <p:cNvSpPr/>
          <p:nvPr/>
        </p:nvSpPr>
        <p:spPr>
          <a:xfrm>
            <a:off x="2986371" y="2676442"/>
            <a:ext cx="217885" cy="225029"/>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0" scaled="1"/>
            <a:tileRect/>
          </a:gradFill>
          <a:ln w="38100">
            <a:solidFill>
              <a:srgbClr val="15D2DB"/>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750" dirty="0">
              <a:solidFill>
                <a:schemeClr val="tx1"/>
              </a:solidFill>
              <a:latin typeface="Calibri" panose="020F0502020204030204"/>
            </a:endParaRPr>
          </a:p>
        </p:txBody>
      </p:sp>
      <p:sp>
        <p:nvSpPr>
          <p:cNvPr id="216" name="TextBox 175">
            <a:extLst>
              <a:ext uri="{FF2B5EF4-FFF2-40B4-BE49-F238E27FC236}">
                <a16:creationId xmlns:a16="http://schemas.microsoft.com/office/drawing/2014/main" id="{94748D99-3AAF-4D3C-B7DB-735F74A38292}"/>
              </a:ext>
            </a:extLst>
          </p:cNvPr>
          <p:cNvSpPr txBox="1">
            <a:spLocks noChangeArrowheads="1"/>
          </p:cNvSpPr>
          <p:nvPr/>
        </p:nvSpPr>
        <p:spPr bwMode="auto">
          <a:xfrm>
            <a:off x="3176964" y="2710866"/>
            <a:ext cx="45601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0"/>
              </a:spcBef>
              <a:spcAft>
                <a:spcPct val="0"/>
              </a:spcAft>
              <a:buNone/>
              <a:defRPr/>
            </a:pPr>
            <a:r>
              <a:rPr lang="en-US" altLang="en-US" sz="675" dirty="0">
                <a:solidFill>
                  <a:prstClr val="white"/>
                </a:solidFill>
                <a:latin typeface="Times" pitchFamily="2" charset="0"/>
                <a:ea typeface="MS PGothic" panose="020B0600070205080204" pitchFamily="34" charset="-128"/>
              </a:rPr>
              <a:t>ND 2</a:t>
            </a:r>
          </a:p>
        </p:txBody>
      </p:sp>
      <p:sp>
        <p:nvSpPr>
          <p:cNvPr id="217" name="TextBox 175">
            <a:extLst>
              <a:ext uri="{FF2B5EF4-FFF2-40B4-BE49-F238E27FC236}">
                <a16:creationId xmlns:a16="http://schemas.microsoft.com/office/drawing/2014/main" id="{1184556C-7288-46F8-94FC-F11941FF6057}"/>
              </a:ext>
            </a:extLst>
          </p:cNvPr>
          <p:cNvSpPr txBox="1">
            <a:spLocks noChangeArrowheads="1"/>
          </p:cNvSpPr>
          <p:nvPr/>
        </p:nvSpPr>
        <p:spPr bwMode="auto">
          <a:xfrm>
            <a:off x="3189398" y="2437378"/>
            <a:ext cx="45601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eaLnBrk="0" fontAlgn="base" hangingPunct="0">
              <a:lnSpc>
                <a:spcPct val="100000"/>
              </a:lnSpc>
              <a:spcBef>
                <a:spcPct val="0"/>
              </a:spcBef>
              <a:spcAft>
                <a:spcPct val="0"/>
              </a:spcAft>
              <a:buNone/>
              <a:defRPr/>
            </a:pPr>
            <a:r>
              <a:rPr lang="en-US" altLang="en-US" sz="675" dirty="0">
                <a:solidFill>
                  <a:prstClr val="white"/>
                </a:solidFill>
                <a:latin typeface="Times" pitchFamily="2" charset="0"/>
                <a:ea typeface="MS PGothic" panose="020B0600070205080204" pitchFamily="34" charset="-128"/>
              </a:rPr>
              <a:t>ND 1</a:t>
            </a:r>
          </a:p>
        </p:txBody>
      </p:sp>
    </p:spTree>
    <p:extLst>
      <p:ext uri="{BB962C8B-B14F-4D97-AF65-F5344CB8AC3E}">
        <p14:creationId xmlns:p14="http://schemas.microsoft.com/office/powerpoint/2010/main" val="1711849783"/>
      </p:ext>
    </p:extLst>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64502</TotalTime>
  <Words>4765</Words>
  <Application>Microsoft Macintosh PowerPoint</Application>
  <PresentationFormat>On-screen Show (16:9)</PresentationFormat>
  <Paragraphs>589</Paragraphs>
  <Slides>25</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Arial Narrow</vt:lpstr>
      <vt:lpstr>Calibri</vt:lpstr>
      <vt:lpstr>Helvetica</vt:lpstr>
      <vt:lpstr>Helvetica Neue</vt:lpstr>
      <vt:lpstr>Symbol</vt:lpstr>
      <vt:lpstr>Times</vt:lpstr>
      <vt:lpstr>Wingdings</vt:lpstr>
      <vt:lpstr>Wingdings 2</vt:lpstr>
      <vt:lpstr>1_Office Theme</vt:lpstr>
      <vt:lpstr>Roman Coronagraph Instrument Reference Information</vt:lpstr>
      <vt:lpstr>Critical Technology Demonstrations</vt:lpstr>
      <vt:lpstr>Required &amp; Predicted CGI Performance in the Context of Existing Astronomy Capabilities</vt:lpstr>
      <vt:lpstr>PowerPoint Presentation</vt:lpstr>
      <vt:lpstr>Potential Technology Demonstration Phase Observations</vt:lpstr>
      <vt:lpstr>CGI Observing Scenario</vt:lpstr>
      <vt:lpstr>CGI Architecture</vt:lpstr>
      <vt:lpstr>PowerPoint Presentation</vt:lpstr>
      <vt:lpstr>Coronagraph Elements</vt:lpstr>
      <vt:lpstr>CGI Passbands</vt:lpstr>
      <vt:lpstr>CGI Observing Modes</vt:lpstr>
      <vt:lpstr>CGI Narrowband Modes</vt:lpstr>
      <vt:lpstr>CGI Narrowband Modes</vt:lpstr>
      <vt:lpstr>Hybrid Lyot Coronagraph</vt:lpstr>
      <vt:lpstr>Shaped Pupil Coronagraph</vt:lpstr>
      <vt:lpstr>Wavefront Control</vt:lpstr>
      <vt:lpstr>CGI Spectroscopy</vt:lpstr>
      <vt:lpstr>EMCCD Detectors</vt:lpstr>
      <vt:lpstr>Data Post-Processing</vt:lpstr>
      <vt:lpstr>Community Data Challenges</vt:lpstr>
      <vt:lpstr>Laboratory Demonstrations</vt:lpstr>
      <vt:lpstr>Simulation Resources</vt:lpstr>
      <vt:lpstr>Simulation Resources</vt:lpstr>
      <vt:lpstr>Reference Documents</vt:lpstr>
      <vt:lpstr>Web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Jeff</dc:creator>
  <cp:keywords/>
  <dc:description/>
  <cp:lastModifiedBy>Rob Zellem</cp:lastModifiedBy>
  <cp:revision>1350</cp:revision>
  <cp:lastPrinted>2019-11-06T16:14:04Z</cp:lastPrinted>
  <dcterms:created xsi:type="dcterms:W3CDTF">2014-08-07T12:50:06Z</dcterms:created>
  <dcterms:modified xsi:type="dcterms:W3CDTF">2021-02-25T16:38:25Z</dcterms:modified>
  <cp:category/>
</cp:coreProperties>
</file>