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15"/>
  </p:notesMasterIdLst>
  <p:handoutMasterIdLst>
    <p:handoutMasterId r:id="rId16"/>
  </p:handoutMasterIdLst>
  <p:sldIdLst>
    <p:sldId id="1162" r:id="rId5"/>
    <p:sldId id="1478" r:id="rId6"/>
    <p:sldId id="1479" r:id="rId7"/>
    <p:sldId id="1480" r:id="rId8"/>
    <p:sldId id="1481" r:id="rId9"/>
    <p:sldId id="1482" r:id="rId10"/>
    <p:sldId id="1483" r:id="rId11"/>
    <p:sldId id="1484" r:id="rId12"/>
    <p:sldId id="1485" r:id="rId13"/>
    <p:sldId id="1486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Pevear" initials="KNP [2]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C0"/>
    <a:srgbClr val="D0D8E8"/>
    <a:srgbClr val="E9EDF5"/>
    <a:srgbClr val="FF0000"/>
    <a:srgbClr val="60497C"/>
    <a:srgbClr val="5F73A8"/>
    <a:srgbClr val="008000"/>
    <a:srgbClr val="009800"/>
    <a:srgbClr val="CBCBC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5782" autoAdjust="0"/>
  </p:normalViewPr>
  <p:slideViewPr>
    <p:cSldViewPr>
      <p:cViewPr varScale="1">
        <p:scale>
          <a:sx n="122" d="100"/>
          <a:sy n="122" d="100"/>
        </p:scale>
        <p:origin x="209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1056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5" y="0"/>
            <a:ext cx="3038475" cy="465138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53" y="0"/>
            <a:ext cx="3038475" cy="465138"/>
          </a:xfrm>
          <a:prstGeom prst="rect">
            <a:avLst/>
          </a:prstGeom>
        </p:spPr>
        <p:txBody>
          <a:bodyPr vert="horz" lIns="91852" tIns="45925" rIns="91852" bIns="45925" rtlCol="0"/>
          <a:lstStyle>
            <a:lvl1pPr algn="r">
              <a:defRPr sz="1200"/>
            </a:lvl1pPr>
          </a:lstStyle>
          <a:p>
            <a:fld id="{6438631A-BD82-4368-B7B8-F79D93750BF3}" type="datetimeFigureOut">
              <a:rPr lang="en-US" smtClean="0"/>
              <a:pPr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" y="8829675"/>
            <a:ext cx="3038475" cy="465138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53" y="8829675"/>
            <a:ext cx="3038475" cy="465138"/>
          </a:xfrm>
          <a:prstGeom prst="rect">
            <a:avLst/>
          </a:prstGeom>
        </p:spPr>
        <p:txBody>
          <a:bodyPr vert="horz" lIns="91852" tIns="45925" rIns="91852" bIns="45925" rtlCol="0" anchor="b"/>
          <a:lstStyle>
            <a:lvl1pPr algn="r">
              <a:defRPr sz="12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defTabSz="93605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5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algn="r" defTabSz="93605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2" tIns="45925" rIns="91852" bIns="459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33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5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defTabSz="93605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53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algn="r" defTabSz="93605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4600" y="2743200"/>
            <a:ext cx="4114800" cy="91440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58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990600"/>
            <a:ext cx="8382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2000" b="1"/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800"/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1628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03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7788"/>
            <a:ext cx="71628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43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74726"/>
            <a:ext cx="4114800" cy="5578474"/>
          </a:xfrm>
        </p:spPr>
        <p:txBody>
          <a:bodyPr>
            <a:normAutofit/>
          </a:bodyPr>
          <a:lstStyle>
            <a:lvl1pPr marL="236538" indent="-236538">
              <a:tabLst/>
              <a:defRPr sz="2000" b="1"/>
            </a:lvl1pPr>
            <a:lvl2pPr marL="465138" indent="-228600">
              <a:tabLst/>
              <a:defRPr sz="1800"/>
            </a:lvl2pPr>
            <a:lvl3pPr marL="693738" indent="-228600">
              <a:tabLst/>
              <a:defRPr sz="1600"/>
            </a:lvl3pPr>
            <a:lvl4pPr marL="922338" indent="-228600">
              <a:tabLst/>
              <a:defRPr sz="1400"/>
            </a:lvl4pPr>
            <a:lvl5pPr marL="1150938" indent="-228600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4726"/>
            <a:ext cx="4114800" cy="5578474"/>
          </a:xfrm>
        </p:spPr>
        <p:txBody>
          <a:bodyPr>
            <a:normAutofit/>
          </a:bodyPr>
          <a:lstStyle>
            <a:lvl1pPr marL="236538" indent="-236538">
              <a:tabLst/>
              <a:defRPr sz="2000" b="1"/>
            </a:lvl1pPr>
            <a:lvl2pPr marL="465138" indent="-228600">
              <a:tabLst/>
              <a:defRPr sz="1800"/>
            </a:lvl2pPr>
            <a:lvl3pPr marL="693738" indent="-228600">
              <a:tabLst/>
              <a:defRPr sz="1600"/>
            </a:lvl3pPr>
            <a:lvl4pPr marL="922338" indent="-228600">
              <a:tabLst/>
              <a:defRPr sz="1400"/>
            </a:lvl4pPr>
            <a:lvl5pPr marL="1150938" indent="-228600"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7788"/>
            <a:ext cx="71628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89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81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9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76"/>
            <a:ext cx="82296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590" y="27432"/>
            <a:ext cx="832420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96226"/>
            <a:ext cx="5257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NASA GODDARD SPACE FLIGHT CENTER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JET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PROPULSION LABORATORY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L3HARRIS TECHNOLOGIES •  BALL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AEROSPACE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TELEDYNE • NASA KENNEDY SPACE CENTER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SPACE TELESCOPE SCIENCE INSTITUTE • IPAC • EUROPEAN SPACE AGENCY •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JAPAN AEROSPACE EXPLORATION AGENCY • LABORATOIRE D’ASTROPHYSIQUE DE MARSEILLE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CENTRE NATIONAL </a:t>
            </a:r>
            <a:r>
              <a:rPr lang="en-US" sz="1000" b="1" dirty="0" err="1">
                <a:solidFill>
                  <a:schemeClr val="bg1"/>
                </a:solidFill>
                <a:latin typeface="Arial Narrow" pitchFamily="34" charset="0"/>
              </a:rPr>
              <a:t>d'ÉTUDES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23325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8305800" cy="5410200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7788"/>
            <a:ext cx="71628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1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51679" y="85409"/>
            <a:ext cx="66294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006536"/>
            <a:ext cx="83058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8" descr="meatball best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590" y="27432"/>
            <a:ext cx="832420" cy="73152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8001000" y="6637765"/>
            <a:ext cx="878731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F8D8D7D-5539-9E41-948B-81A0EC1725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6400" y="6619709"/>
            <a:ext cx="5715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Roman Space Telescope Observatory Reference Information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241AF-2952-9040-BA0B-E053D31169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7260" y="6613464"/>
            <a:ext cx="19136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03/01/2021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9144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BB3606-DADE-884B-BFF1-50FCB82709FD}"/>
              </a:ext>
            </a:extLst>
          </p:cNvPr>
          <p:cNvCxnSpPr/>
          <p:nvPr userDrawn="1"/>
        </p:nvCxnSpPr>
        <p:spPr>
          <a:xfrm>
            <a:off x="0" y="6629400"/>
            <a:ext cx="9144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3FC0A2-87AE-0A43-B8F0-6A24E14AEF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9" r:id="rId2"/>
    <p:sldLayoutId id="2147483680" r:id="rId3"/>
    <p:sldLayoutId id="2147483681" r:id="rId4"/>
    <p:sldLayoutId id="2147483682" r:id="rId5"/>
    <p:sldLayoutId id="2147483687" r:id="rId6"/>
    <p:sldLayoutId id="2147483686" r:id="rId7"/>
    <p:sldLayoutId id="2147483683" r:id="rId8"/>
    <p:sldLayoutId id="2147483684" r:id="rId9"/>
    <p:sldLayoutId id="2147483685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7663" indent="-3476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33463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3188" indent="-2349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33563" indent="-215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2279E9-9A96-8348-B29C-81236849FDC6}"/>
              </a:ext>
            </a:extLst>
          </p:cNvPr>
          <p:cNvSpPr txBox="1">
            <a:spLocks/>
          </p:cNvSpPr>
          <p:nvPr/>
        </p:nvSpPr>
        <p:spPr bwMode="auto">
          <a:xfrm>
            <a:off x="4572000" y="2085976"/>
            <a:ext cx="4495092" cy="11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0" dirty="0">
                <a:solidFill>
                  <a:schemeClr val="bg1"/>
                </a:solidFill>
              </a:rPr>
              <a:t>Observatory Reference Information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90D0BE-D997-BE41-AFBF-A7658AC842C5}"/>
              </a:ext>
            </a:extLst>
          </p:cNvPr>
          <p:cNvSpPr txBox="1">
            <a:spLocks/>
          </p:cNvSpPr>
          <p:nvPr/>
        </p:nvSpPr>
        <p:spPr bwMode="auto">
          <a:xfrm>
            <a:off x="4572001" y="850362"/>
            <a:ext cx="4495092" cy="14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Nancy Grace Roman Space Telescope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4B5C7-163B-444F-A5C9-BF11428BC70A}"/>
              </a:ext>
            </a:extLst>
          </p:cNvPr>
          <p:cNvSpPr txBox="1"/>
          <p:nvPr/>
        </p:nvSpPr>
        <p:spPr>
          <a:xfrm>
            <a:off x="4838346" y="3429000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March 1, 2021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3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AA2C-5C73-0442-AF40-F8AEA6D6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Slew and settle times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9C062-95C0-A44F-8031-7C5705B7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657"/>
            <a:ext cx="45720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DD1488-721F-1147-83D7-1F2F54226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987" y="1970657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7D3D19-683B-E748-B5AC-0F5DD5B7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 Life: 5 years (+ ~3 month checkout)</a:t>
            </a:r>
          </a:p>
          <a:p>
            <a:r>
              <a:rPr lang="en-US" dirty="0"/>
              <a:t>Mission Orbit: Sun-Earth L2</a:t>
            </a:r>
          </a:p>
          <a:p>
            <a:r>
              <a:rPr lang="en-US" dirty="0"/>
              <a:t>Baseline Launch Vehicle: Falcon Heavy, New Glenn, Vulcan possible</a:t>
            </a:r>
          </a:p>
          <a:p>
            <a:r>
              <a:rPr lang="en-US" dirty="0"/>
              <a:t>Observatory:</a:t>
            </a:r>
          </a:p>
          <a:p>
            <a:pPr lvl="1"/>
            <a:r>
              <a:rPr lang="en-US" b="1" dirty="0"/>
              <a:t>2.4 m primary mirror Telescope</a:t>
            </a:r>
          </a:p>
          <a:p>
            <a:pPr lvl="1"/>
            <a:r>
              <a:rPr lang="en-US" b="1" dirty="0"/>
              <a:t>Wide Field Instrument (WFI)</a:t>
            </a:r>
          </a:p>
          <a:p>
            <a:pPr lvl="1"/>
            <a:r>
              <a:rPr lang="en-US" b="1" dirty="0"/>
              <a:t>Coronagraph (CGI)</a:t>
            </a:r>
          </a:p>
          <a:p>
            <a:pPr lvl="1"/>
            <a:r>
              <a:rPr lang="en-US" b="1" dirty="0"/>
              <a:t>S/C Bus</a:t>
            </a:r>
          </a:p>
          <a:p>
            <a:pPr lvl="2"/>
            <a:r>
              <a:rPr lang="en-US" b="1" dirty="0"/>
              <a:t>Downlink Rate &amp; Volume – 250-500 Mbps, 11 Tbits/day</a:t>
            </a:r>
          </a:p>
          <a:p>
            <a:pPr lvl="2"/>
            <a:r>
              <a:rPr lang="en-US" b="1" dirty="0"/>
              <a:t>Pointing stability: 8 mas drift, 12 mas jitter, RMS per axis</a:t>
            </a:r>
          </a:p>
          <a:p>
            <a:pPr lvl="1"/>
            <a:r>
              <a:rPr lang="en-US" b="1" dirty="0" err="1"/>
              <a:t>Refuelable</a:t>
            </a:r>
            <a:r>
              <a:rPr lang="en-US" b="1" dirty="0"/>
              <a:t> in flight</a:t>
            </a:r>
          </a:p>
          <a:p>
            <a:r>
              <a:rPr lang="en-US" dirty="0"/>
              <a:t>Ground System:</a:t>
            </a:r>
          </a:p>
          <a:p>
            <a:pPr lvl="1"/>
            <a:r>
              <a:rPr lang="en-US" b="1" dirty="0"/>
              <a:t>Ground Stations: NEN-White Sands, NM; ESA-New Norcia, Australia; JAXA – GREAT, Japan;  DSN</a:t>
            </a:r>
          </a:p>
          <a:p>
            <a:pPr lvl="1"/>
            <a:r>
              <a:rPr lang="en-US" b="1" dirty="0"/>
              <a:t>Operations: GSFC, </a:t>
            </a:r>
            <a:r>
              <a:rPr lang="en-US" b="1" dirty="0" err="1"/>
              <a:t>STScI</a:t>
            </a:r>
            <a:r>
              <a:rPr lang="en-US" b="1" dirty="0"/>
              <a:t>, IPAC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A0D6F-E957-0842-A72A-567B0C57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Mission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177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ED5D-4612-294F-819E-5EDBC3BD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Overview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F8880E1-B80A-324E-955C-84315F6F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5" y="1211438"/>
            <a:ext cx="4942935" cy="517603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DE54024-0951-D044-8F85-64A4140D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08" y="4642449"/>
            <a:ext cx="1241484" cy="520460"/>
          </a:xfrm>
          <a:prstGeom prst="rect">
            <a:avLst/>
          </a:prstGeom>
        </p:spPr>
      </p:pic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63183488-738A-9F44-B7CF-B4FCDFE3F363}"/>
              </a:ext>
            </a:extLst>
          </p:cNvPr>
          <p:cNvSpPr txBox="1">
            <a:spLocks/>
          </p:cNvSpPr>
          <p:nvPr/>
        </p:nvSpPr>
        <p:spPr>
          <a:xfrm>
            <a:off x="5331048" y="1443959"/>
            <a:ext cx="3596105" cy="4237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>
                <a:solidFill>
                  <a:schemeClr val="tx1"/>
                </a:solidFill>
              </a:rPr>
              <a:t>Key Features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Telescope</a:t>
            </a:r>
            <a:r>
              <a:rPr lang="en-US" sz="2000" dirty="0">
                <a:solidFill>
                  <a:schemeClr val="tx1"/>
                </a:solidFill>
              </a:rPr>
              <a:t>: 2.4m aperture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Instruments:</a:t>
            </a:r>
          </a:p>
          <a:p>
            <a:pPr lvl="1"/>
            <a:r>
              <a:rPr lang="en-US" dirty="0"/>
              <a:t>Wide Field Imager / </a:t>
            </a:r>
            <a:r>
              <a:rPr lang="en-US" dirty="0" err="1"/>
              <a:t>Slitless</a:t>
            </a:r>
            <a:r>
              <a:rPr lang="en-US" dirty="0"/>
              <a:t> Spectrometer</a:t>
            </a:r>
          </a:p>
          <a:p>
            <a:pPr lvl="1"/>
            <a:r>
              <a:rPr lang="en-US" dirty="0"/>
              <a:t>Internal Coronagraph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Data Downlink</a:t>
            </a:r>
            <a:r>
              <a:rPr lang="en-US" sz="2000" dirty="0">
                <a:solidFill>
                  <a:schemeClr val="tx1"/>
                </a:solidFill>
              </a:rPr>
              <a:t>: 250-500 Mbps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Data Volume</a:t>
            </a:r>
            <a:r>
              <a:rPr lang="en-US" sz="2000" dirty="0">
                <a:solidFill>
                  <a:schemeClr val="tx1"/>
                </a:solidFill>
              </a:rPr>
              <a:t>: 11 Tb/day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Orbit</a:t>
            </a:r>
            <a:r>
              <a:rPr lang="en-US" sz="2000" dirty="0">
                <a:solidFill>
                  <a:schemeClr val="tx1"/>
                </a:solidFill>
              </a:rPr>
              <a:t>: Sun-Earth L2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Launch Vehicle</a:t>
            </a:r>
            <a:r>
              <a:rPr lang="en-US" sz="2000" dirty="0">
                <a:solidFill>
                  <a:schemeClr val="tx1"/>
                </a:solidFill>
              </a:rPr>
              <a:t>: 3 options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Mission Duration</a:t>
            </a:r>
            <a:r>
              <a:rPr lang="en-US" sz="2000" dirty="0">
                <a:solidFill>
                  <a:schemeClr val="tx1"/>
                </a:solidFill>
              </a:rPr>
              <a:t>: 5 </a:t>
            </a:r>
            <a:r>
              <a:rPr lang="en-US" sz="2000" dirty="0" err="1">
                <a:solidFill>
                  <a:schemeClr val="tx1"/>
                </a:solidFill>
              </a:rPr>
              <a:t>yr</a:t>
            </a:r>
            <a:r>
              <a:rPr lang="en-US" sz="2000" dirty="0">
                <a:solidFill>
                  <a:schemeClr val="tx1"/>
                </a:solidFill>
              </a:rPr>
              <a:t>, 10yr goal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Serviceability</a:t>
            </a:r>
            <a:r>
              <a:rPr lang="en-US" sz="2000" dirty="0">
                <a:solidFill>
                  <a:schemeClr val="tx1"/>
                </a:solidFill>
              </a:rPr>
              <a:t>: Observatory designed to be robotically </a:t>
            </a:r>
            <a:r>
              <a:rPr lang="en-US" sz="2000" dirty="0" err="1">
                <a:solidFill>
                  <a:schemeClr val="tx1"/>
                </a:solidFill>
              </a:rPr>
              <a:t>refuelable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9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6286-B4F2-EB42-8DBA-CF88B035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Observatory Expanded 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C9EDC-A72A-CC4E-B06C-37909EDC262F}"/>
              </a:ext>
            </a:extLst>
          </p:cNvPr>
          <p:cNvGrpSpPr>
            <a:grpSpLocks noChangeAspect="1"/>
          </p:cNvGrpSpPr>
          <p:nvPr/>
        </p:nvGrpSpPr>
        <p:grpSpPr>
          <a:xfrm>
            <a:off x="6124505" y="1437923"/>
            <a:ext cx="3324292" cy="4466861"/>
            <a:chOff x="6367405" y="1442410"/>
            <a:chExt cx="2974533" cy="39968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87EAC3-5AE6-7044-B8B5-448DED204AC7}"/>
                </a:ext>
              </a:extLst>
            </p:cNvPr>
            <p:cNvGrpSpPr/>
            <p:nvPr/>
          </p:nvGrpSpPr>
          <p:grpSpPr>
            <a:xfrm>
              <a:off x="7294630" y="1770707"/>
              <a:ext cx="1215523" cy="3668590"/>
              <a:chOff x="8126503" y="1188387"/>
              <a:chExt cx="1620697" cy="489145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9B3FBB2-6997-9046-8D02-0A3929C09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27892" y="3409106"/>
                <a:ext cx="1519308" cy="2670734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640B55B-0A4F-0840-B8E3-05D4C8CB6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0790" y="1188387"/>
                <a:ext cx="1586955" cy="2352381"/>
              </a:xfrm>
              <a:prstGeom prst="rect">
                <a:avLst/>
              </a:prstGeom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940AC7F-45DF-6B43-A0B5-CBB2886F2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4465" y="3274190"/>
                <a:ext cx="3280" cy="10978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8472F34-F473-4742-86E8-B544FFF67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6503" y="3275816"/>
                <a:ext cx="0" cy="109620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08D1AA-085B-AB44-91DC-F574A6F3E3DB}"/>
                </a:ext>
              </a:extLst>
            </p:cNvPr>
            <p:cNvSpPr txBox="1"/>
            <p:nvPr/>
          </p:nvSpPr>
          <p:spPr>
            <a:xfrm>
              <a:off x="6370592" y="1442410"/>
              <a:ext cx="1317310" cy="37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Deployable Aperture Cover (DAC)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99EEA-5A1F-D147-88B1-A7806FEAAF43}"/>
                </a:ext>
              </a:extLst>
            </p:cNvPr>
            <p:cNvSpPr txBox="1"/>
            <p:nvPr/>
          </p:nvSpPr>
          <p:spPr>
            <a:xfrm>
              <a:off x="6367405" y="2140872"/>
              <a:ext cx="1426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Outer Barrel</a:t>
              </a:r>
            </a:p>
            <a:p>
              <a:r>
                <a:rPr lang="en-US" sz="1050" dirty="0">
                  <a:solidFill>
                    <a:srgbClr val="953735"/>
                  </a:solidFill>
                </a:rPr>
                <a:t>Assembly (OBA)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7866CE-8116-9042-9029-EFC1CA229B5F}"/>
                </a:ext>
              </a:extLst>
            </p:cNvPr>
            <p:cNvSpPr txBox="1"/>
            <p:nvPr/>
          </p:nvSpPr>
          <p:spPr>
            <a:xfrm>
              <a:off x="7915848" y="1480559"/>
              <a:ext cx="1426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Solar Array</a:t>
              </a:r>
            </a:p>
            <a:p>
              <a:r>
                <a:rPr lang="en-US" sz="1050" dirty="0">
                  <a:solidFill>
                    <a:srgbClr val="953735"/>
                  </a:solidFill>
                </a:rPr>
                <a:t>Sun Shield (SASS)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BEBD0B-B213-9240-B735-FDCD0A4BE30A}"/>
                </a:ext>
              </a:extLst>
            </p:cNvPr>
            <p:cNvCxnSpPr>
              <a:cxnSpLocks/>
            </p:cNvCxnSpPr>
            <p:nvPr/>
          </p:nvCxnSpPr>
          <p:spPr>
            <a:xfrm>
              <a:off x="7294630" y="2361217"/>
              <a:ext cx="283473" cy="326606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65BF4C1-1DD4-8241-AAAD-07FDB646A904}"/>
                </a:ext>
              </a:extLst>
            </p:cNvPr>
            <p:cNvCxnSpPr>
              <a:cxnSpLocks/>
            </p:cNvCxnSpPr>
            <p:nvPr/>
          </p:nvCxnSpPr>
          <p:spPr>
            <a:xfrm>
              <a:off x="7294630" y="1727903"/>
              <a:ext cx="480387" cy="439597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BBC4ED-D2EA-F649-938C-FAC7179302F7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8408519" y="1896057"/>
              <a:ext cx="220374" cy="357676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252AD2-DC4F-BF44-AD35-C63CE3B2510F}"/>
              </a:ext>
            </a:extLst>
          </p:cNvPr>
          <p:cNvGrpSpPr>
            <a:grpSpLocks noChangeAspect="1"/>
          </p:cNvGrpSpPr>
          <p:nvPr/>
        </p:nvGrpSpPr>
        <p:grpSpPr>
          <a:xfrm>
            <a:off x="1219200" y="3579000"/>
            <a:ext cx="3302070" cy="2898000"/>
            <a:chOff x="2555182" y="3324200"/>
            <a:chExt cx="3421605" cy="30029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8A75819-7247-4046-9F15-6D9F2257E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0801" y="3324200"/>
              <a:ext cx="2915986" cy="29532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E4A8A1-8E18-684F-A9C4-18CCAA3F02B5}"/>
                </a:ext>
              </a:extLst>
            </p:cNvPr>
            <p:cNvSpPr txBox="1"/>
            <p:nvPr/>
          </p:nvSpPr>
          <p:spPr>
            <a:xfrm>
              <a:off x="2555182" y="4993547"/>
              <a:ext cx="187099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Spacecraft Bus Avionics Panels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E4AC73-6DBC-DC46-AE21-6E8FF296ADB6}"/>
                </a:ext>
              </a:extLst>
            </p:cNvPr>
            <p:cNvSpPr txBox="1"/>
            <p:nvPr/>
          </p:nvSpPr>
          <p:spPr>
            <a:xfrm>
              <a:off x="4897434" y="5180182"/>
              <a:ext cx="104245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Propulsion Module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6459FC-B5F4-474C-8B0A-79268107F423}"/>
                </a:ext>
              </a:extLst>
            </p:cNvPr>
            <p:cNvSpPr txBox="1"/>
            <p:nvPr/>
          </p:nvSpPr>
          <p:spPr>
            <a:xfrm>
              <a:off x="2629051" y="5773112"/>
              <a:ext cx="158846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</a:rPr>
                <a:t>Communications</a:t>
              </a:r>
            </a:p>
            <a:p>
              <a:r>
                <a:rPr lang="en-US" sz="1050" dirty="0">
                  <a:solidFill>
                    <a:srgbClr val="953735"/>
                  </a:solidFill>
                </a:rPr>
                <a:t>Module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7AAEED-8ED7-3446-9AA0-D503EEBF4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0119" y="4911540"/>
              <a:ext cx="473726" cy="82007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FB027CA-3036-C44E-9567-190C29A8F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5686" y="4606471"/>
              <a:ext cx="192802" cy="388707"/>
            </a:xfrm>
            <a:prstGeom prst="line">
              <a:avLst/>
            </a:prstGeom>
            <a:ln>
              <a:solidFill>
                <a:srgbClr val="953735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2B0F41-0B4E-8F49-B6F2-8911F92ACC11}"/>
              </a:ext>
            </a:extLst>
          </p:cNvPr>
          <p:cNvGrpSpPr>
            <a:grpSpLocks noChangeAspect="1"/>
          </p:cNvGrpSpPr>
          <p:nvPr/>
        </p:nvGrpSpPr>
        <p:grpSpPr>
          <a:xfrm>
            <a:off x="-38109" y="1241606"/>
            <a:ext cx="3998603" cy="2838764"/>
            <a:chOff x="-50811" y="990600"/>
            <a:chExt cx="4657995" cy="3306891"/>
          </a:xfrm>
        </p:grpSpPr>
        <p:pic>
          <p:nvPicPr>
            <p:cNvPr id="24" name="Picture 23" descr="image007">
              <a:extLst>
                <a:ext uri="{FF2B5EF4-FFF2-40B4-BE49-F238E27FC236}">
                  <a16:creationId xmlns:a16="http://schemas.microsoft.com/office/drawing/2014/main" id="{1DD5C406-8FAA-F44A-ADDA-449955D38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7457" y="990600"/>
              <a:ext cx="3579260" cy="28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99FB9F-5180-5E42-8B99-7597A3EEEB78}"/>
                </a:ext>
              </a:extLst>
            </p:cNvPr>
            <p:cNvSpPr txBox="1"/>
            <p:nvPr/>
          </p:nvSpPr>
          <p:spPr>
            <a:xfrm>
              <a:off x="2900469" y="1837579"/>
              <a:ext cx="163292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7030A0"/>
                  </a:solidFill>
                </a:rPr>
                <a:t> Wide Field</a:t>
              </a:r>
            </a:p>
            <a:p>
              <a:r>
                <a:rPr lang="en-US" sz="1050" dirty="0">
                  <a:solidFill>
                    <a:srgbClr val="7030A0"/>
                  </a:solidFill>
                </a:rPr>
                <a:t>Instrument (WFI)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7946B4-20B4-2C4A-9A6A-E1262E8AF0A2}"/>
                </a:ext>
              </a:extLst>
            </p:cNvPr>
            <p:cNvSpPr txBox="1"/>
            <p:nvPr/>
          </p:nvSpPr>
          <p:spPr>
            <a:xfrm>
              <a:off x="-50811" y="1636163"/>
              <a:ext cx="158205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7030A0"/>
                  </a:solidFill>
                </a:rPr>
                <a:t>Coronagraph</a:t>
              </a:r>
            </a:p>
            <a:p>
              <a:r>
                <a:rPr lang="en-US" sz="1050" dirty="0">
                  <a:solidFill>
                    <a:srgbClr val="7030A0"/>
                  </a:solidFill>
                </a:rPr>
                <a:t>Instrument (CGI)</a:t>
              </a:r>
            </a:p>
            <a:p>
              <a:r>
                <a:rPr lang="en-US" sz="1050" dirty="0">
                  <a:solidFill>
                    <a:srgbClr val="7030A0"/>
                  </a:solidFill>
                </a:rPr>
                <a:t>(outer enclosure</a:t>
              </a:r>
            </a:p>
            <a:p>
              <a:r>
                <a:rPr lang="en-US" sz="1050" dirty="0">
                  <a:solidFill>
                    <a:srgbClr val="7030A0"/>
                  </a:solidFill>
                </a:rPr>
                <a:t>not shown)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B178F4-A51D-AA41-8915-3BECD5906AB9}"/>
                </a:ext>
              </a:extLst>
            </p:cNvPr>
            <p:cNvSpPr txBox="1"/>
            <p:nvPr/>
          </p:nvSpPr>
          <p:spPr>
            <a:xfrm>
              <a:off x="927717" y="3743494"/>
              <a:ext cx="11460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7030A0"/>
                  </a:solidFill>
                </a:rPr>
                <a:t>Instrument</a:t>
              </a:r>
            </a:p>
            <a:p>
              <a:r>
                <a:rPr lang="en-US" sz="1050" dirty="0">
                  <a:solidFill>
                    <a:srgbClr val="7030A0"/>
                  </a:solidFill>
                </a:rPr>
                <a:t>Carrier (IC)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CF3698-1896-2A45-A9B0-F02E9F01DA7D}"/>
                </a:ext>
              </a:extLst>
            </p:cNvPr>
            <p:cNvSpPr txBox="1"/>
            <p:nvPr/>
          </p:nvSpPr>
          <p:spPr>
            <a:xfrm>
              <a:off x="2420739" y="1143000"/>
              <a:ext cx="21864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rgbClr val="7030A0"/>
                  </a:solidFill>
                </a:rPr>
                <a:t>Imaging Optics Assembly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7D6D52D-EC55-FB47-AC6F-5440C3898F6C}"/>
                </a:ext>
              </a:extLst>
            </p:cNvPr>
            <p:cNvCxnSpPr>
              <a:cxnSpLocks/>
            </p:cNvCxnSpPr>
            <p:nvPr/>
          </p:nvCxnSpPr>
          <p:spPr>
            <a:xfrm>
              <a:off x="589691" y="2655314"/>
              <a:ext cx="96109" cy="392686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C987A7-79CF-9B4A-8B7F-967C564113D7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2073758" y="3613407"/>
              <a:ext cx="84804" cy="407085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7F9F76-974E-054C-A45E-738094797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3117" y="1463665"/>
              <a:ext cx="277415" cy="398312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47F4A5-B199-A64E-8927-47016C52749B}"/>
                </a:ext>
              </a:extLst>
            </p:cNvPr>
            <p:cNvCxnSpPr>
              <a:cxnSpLocks/>
            </p:cNvCxnSpPr>
            <p:nvPr/>
          </p:nvCxnSpPr>
          <p:spPr>
            <a:xfrm>
              <a:off x="3024860" y="2417260"/>
              <a:ext cx="99340" cy="343478"/>
            </a:xfrm>
            <a:prstGeom prst="line">
              <a:avLst/>
            </a:prstGeom>
            <a:ln>
              <a:solidFill>
                <a:srgbClr val="7030A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4C0FE73-42DF-6847-B7E3-C1C37E3E326F}"/>
              </a:ext>
            </a:extLst>
          </p:cNvPr>
          <p:cNvSpPr txBox="1"/>
          <p:nvPr/>
        </p:nvSpPr>
        <p:spPr>
          <a:xfrm>
            <a:off x="1123085" y="810768"/>
            <a:ext cx="6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Observatory = </a:t>
            </a:r>
            <a:r>
              <a:rPr lang="en-US" b="1" dirty="0">
                <a:solidFill>
                  <a:srgbClr val="953735"/>
                </a:solidFill>
              </a:rPr>
              <a:t>Spacecraft</a:t>
            </a:r>
            <a:r>
              <a:rPr lang="en-US" b="1" dirty="0">
                <a:solidFill>
                  <a:prstClr val="black"/>
                </a:solidFill>
              </a:rPr>
              <a:t> + </a:t>
            </a:r>
            <a:r>
              <a:rPr lang="en-US" b="1" dirty="0">
                <a:solidFill>
                  <a:srgbClr val="7030A0"/>
                </a:solidFill>
              </a:rPr>
              <a:t>Integrated Payload Assembly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424071-66FF-7141-9175-CB81A742A245}"/>
              </a:ext>
            </a:extLst>
          </p:cNvPr>
          <p:cNvGrpSpPr>
            <a:grpSpLocks noChangeAspect="1"/>
          </p:cNvGrpSpPr>
          <p:nvPr/>
        </p:nvGrpSpPr>
        <p:grpSpPr>
          <a:xfrm>
            <a:off x="3872683" y="1318076"/>
            <a:ext cx="3603808" cy="4486818"/>
            <a:chOff x="1116839" y="1822756"/>
            <a:chExt cx="3644262" cy="453718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99528B2-F582-9744-AA00-6D23ED520ACB}"/>
                </a:ext>
              </a:extLst>
            </p:cNvPr>
            <p:cNvGrpSpPr/>
            <p:nvPr/>
          </p:nvGrpSpPr>
          <p:grpSpPr>
            <a:xfrm>
              <a:off x="1755895" y="1822756"/>
              <a:ext cx="1825505" cy="4148047"/>
              <a:chOff x="4050568" y="1783543"/>
              <a:chExt cx="1825505" cy="4148047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B70CF65-342A-7A4A-AA16-EC9F43D81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0568" y="1783543"/>
                <a:ext cx="1696117" cy="2161297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0D9531F-6C54-5B4A-97FE-FEE206C85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0603" y="4425069"/>
                <a:ext cx="1825470" cy="1506521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741A2E4-FFCC-1C44-B6FD-53A90B8D940A}"/>
                  </a:ext>
                </a:extLst>
              </p:cNvPr>
              <p:cNvCxnSpPr/>
              <p:nvPr/>
            </p:nvCxnSpPr>
            <p:spPr>
              <a:xfrm>
                <a:off x="5669484" y="3332710"/>
                <a:ext cx="14690" cy="11301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E9AEB72-F805-D24A-8D34-6208BA7A8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1062" y="3344865"/>
                <a:ext cx="14690" cy="11301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FC1924-4C09-EA45-8127-9A2EDB67A8CA}"/>
                </a:ext>
              </a:extLst>
            </p:cNvPr>
            <p:cNvSpPr txBox="1"/>
            <p:nvPr/>
          </p:nvSpPr>
          <p:spPr>
            <a:xfrm>
              <a:off x="2017902" y="6052164"/>
              <a:ext cx="2743199" cy="30777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dirty="0">
                  <a:solidFill>
                    <a:srgbClr val="953735"/>
                  </a:solidFill>
                  <a:latin typeface="Arial"/>
                  <a:cs typeface="Arial"/>
                </a:rPr>
                <a:t>Spacecraft Bus</a:t>
              </a:r>
              <a:endParaRPr lang="en-US" sz="1050" dirty="0">
                <a:solidFill>
                  <a:srgbClr val="953735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ABBF14-EF0B-E04A-872C-A1A0D2AF10DD}"/>
                </a:ext>
              </a:extLst>
            </p:cNvPr>
            <p:cNvSpPr txBox="1"/>
            <p:nvPr/>
          </p:nvSpPr>
          <p:spPr>
            <a:xfrm>
              <a:off x="1116839" y="2024731"/>
              <a:ext cx="1219201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50" dirty="0">
                  <a:solidFill>
                    <a:srgbClr val="7030A0"/>
                  </a:solidFill>
                  <a:latin typeface="Arial"/>
                  <a:cs typeface="Arial"/>
                </a:rPr>
                <a:t>Integrated Payload</a:t>
              </a:r>
            </a:p>
            <a:p>
              <a:pPr algn="l"/>
              <a:r>
                <a:rPr lang="en-US" sz="1050" dirty="0">
                  <a:solidFill>
                    <a:srgbClr val="7030A0"/>
                  </a:solidFill>
                  <a:latin typeface="Arial"/>
                  <a:cs typeface="Arial"/>
                </a:rPr>
                <a:t>Assembly</a:t>
              </a:r>
              <a:endParaRPr lang="en-US" sz="105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821A-5A80-4944-B468-7F49DA87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Diagram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34DD04-3917-5E45-85A5-CBFC40380B40}"/>
              </a:ext>
            </a:extLst>
          </p:cNvPr>
          <p:cNvGrpSpPr/>
          <p:nvPr/>
        </p:nvGrpSpPr>
        <p:grpSpPr>
          <a:xfrm>
            <a:off x="457200" y="1048313"/>
            <a:ext cx="8459438" cy="5486565"/>
            <a:chOff x="517994" y="1039998"/>
            <a:chExt cx="8459438" cy="5486565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A152F55-BD8D-5C4C-A20A-2F1038F0A862}"/>
                </a:ext>
              </a:extLst>
            </p:cNvPr>
            <p:cNvCxnSpPr>
              <a:cxnSpLocks/>
              <a:stCxn id="44" idx="2"/>
              <a:endCxn id="8" idx="0"/>
            </p:cNvCxnSpPr>
            <p:nvPr/>
          </p:nvCxnSpPr>
          <p:spPr>
            <a:xfrm flipH="1">
              <a:off x="4235017" y="3352800"/>
              <a:ext cx="1" cy="4264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5BE293-C693-2B40-846A-B66B3DD7D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02031">
              <a:off x="3698733" y="1039998"/>
              <a:ext cx="749135" cy="1451449"/>
            </a:xfrm>
            <a:prstGeom prst="rect">
              <a:avLst/>
            </a:prstGeom>
            <a:scene3d>
              <a:camera prst="orthographicFront">
                <a:rot lat="0" lon="21599992" rev="1800000"/>
              </a:camera>
              <a:lightRig rig="threePt" dir="t"/>
            </a:scene3d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7FD8583-8DDD-DF40-875F-9ED1B3456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377" y="2002199"/>
              <a:ext cx="2186559" cy="728679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9FABF5-4F2B-1641-9BD7-7D31669BF9C4}"/>
                </a:ext>
              </a:extLst>
            </p:cNvPr>
            <p:cNvSpPr/>
            <p:nvPr/>
          </p:nvSpPr>
          <p:spPr>
            <a:xfrm>
              <a:off x="6226288" y="2731486"/>
              <a:ext cx="1831112" cy="5865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Mission Operations</a:t>
              </a:r>
            </a:p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Center (MOC)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9BB51D-D1B8-6D46-853E-B9DA51A32702}"/>
                </a:ext>
              </a:extLst>
            </p:cNvPr>
            <p:cNvSpPr/>
            <p:nvPr/>
          </p:nvSpPr>
          <p:spPr>
            <a:xfrm>
              <a:off x="3319461" y="3779285"/>
              <a:ext cx="1831112" cy="766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Science Operations Center (SOC)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089F90-5A10-254B-9FAE-5933B5E654D7}"/>
                </a:ext>
              </a:extLst>
            </p:cNvPr>
            <p:cNvSpPr/>
            <p:nvPr/>
          </p:nvSpPr>
          <p:spPr>
            <a:xfrm>
              <a:off x="6226288" y="1524000"/>
              <a:ext cx="1831112" cy="7403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Flight Dynamics Operations Area (FDOA)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A1BC5B5-6335-8A46-AB06-BDD7E6E5B2E2}"/>
                </a:ext>
              </a:extLst>
            </p:cNvPr>
            <p:cNvSpPr/>
            <p:nvPr/>
          </p:nvSpPr>
          <p:spPr>
            <a:xfrm>
              <a:off x="517994" y="3605580"/>
              <a:ext cx="1310806" cy="1118820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Science Users &amp; Community</a:t>
              </a:r>
            </a:p>
            <a:p>
              <a:pPr algn="ctr" defTabSz="457200"/>
              <a:endParaRPr lang="en-US" sz="500" dirty="0">
                <a:latin typeface="Arial"/>
                <a:cs typeface="Arial"/>
              </a:endParaRP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SITs, Public </a:t>
              </a:r>
            </a:p>
            <a:p>
              <a:pPr algn="ctr" defTabSz="457200"/>
              <a:endParaRPr lang="en-US" sz="500" dirty="0">
                <a:latin typeface="Arial"/>
                <a:cs typeface="Arial"/>
              </a:endParaRP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GO/GI, PSP</a:t>
              </a:r>
            </a:p>
          </p:txBody>
        </p:sp>
        <p:sp>
          <p:nvSpPr>
            <p:cNvPr id="11" name="Magnetic Disk 22">
              <a:extLst>
                <a:ext uri="{FF2B5EF4-FFF2-40B4-BE49-F238E27FC236}">
                  <a16:creationId xmlns:a16="http://schemas.microsoft.com/office/drawing/2014/main" id="{38A56768-DA32-3349-ABB5-6E5365240473}"/>
                </a:ext>
              </a:extLst>
            </p:cNvPr>
            <p:cNvSpPr/>
            <p:nvPr/>
          </p:nvSpPr>
          <p:spPr>
            <a:xfrm>
              <a:off x="4403693" y="4287081"/>
              <a:ext cx="688341" cy="227782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900" b="1" dirty="0">
                  <a:solidFill>
                    <a:prstClr val="black"/>
                  </a:solidFill>
                </a:rPr>
                <a:t>Archive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8B5D13-B09D-4B44-9E93-D0A35A31B768}"/>
                </a:ext>
              </a:extLst>
            </p:cNvPr>
            <p:cNvSpPr/>
            <p:nvPr/>
          </p:nvSpPr>
          <p:spPr>
            <a:xfrm>
              <a:off x="3288434" y="5077344"/>
              <a:ext cx="1893166" cy="5083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Science Support Center (SSC)</a:t>
              </a:r>
            </a:p>
          </p:txBody>
        </p:sp>
        <p:pic>
          <p:nvPicPr>
            <p:cNvPr id="13" name="Picture 160">
              <a:extLst>
                <a:ext uri="{FF2B5EF4-FFF2-40B4-BE49-F238E27FC236}">
                  <a16:creationId xmlns:a16="http://schemas.microsoft.com/office/drawing/2014/main" id="{3B21B6AD-F10C-DC4F-8FC0-BF08C88DDD1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809" y="1964274"/>
              <a:ext cx="465485" cy="307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969696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988B42-3257-4544-A9F6-2E3EDA699D93}"/>
                </a:ext>
              </a:extLst>
            </p:cNvPr>
            <p:cNvSpPr txBox="1"/>
            <p:nvPr/>
          </p:nvSpPr>
          <p:spPr>
            <a:xfrm>
              <a:off x="5198971" y="4114353"/>
              <a:ext cx="1895254" cy="41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Planning &amp; Scheduling Products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B0798B-DE60-184C-94AE-960B116397EB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V="1">
              <a:off x="7141844" y="2264358"/>
              <a:ext cx="0" cy="467128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291DDA5-23EC-AA4B-9DD7-0B91E9567DDB}"/>
                </a:ext>
              </a:extLst>
            </p:cNvPr>
            <p:cNvCxnSpPr>
              <a:cxnSpLocks/>
              <a:stCxn id="12" idx="0"/>
              <a:endCxn id="8" idx="2"/>
            </p:cNvCxnSpPr>
            <p:nvPr/>
          </p:nvCxnSpPr>
          <p:spPr>
            <a:xfrm flipV="1">
              <a:off x="4235017" y="4546156"/>
              <a:ext cx="0" cy="531188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80">
              <a:extLst>
                <a:ext uri="{FF2B5EF4-FFF2-40B4-BE49-F238E27FC236}">
                  <a16:creationId xmlns:a16="http://schemas.microsoft.com/office/drawing/2014/main" id="{4E641BDD-D4D7-9F4D-9685-F173B999E2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573" y="3318023"/>
              <a:ext cx="1970555" cy="801405"/>
            </a:xfrm>
            <a:prstGeom prst="bentConnector2">
              <a:avLst/>
            </a:prstGeom>
            <a:ln w="19050"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89BA77F-8760-B041-93A1-2C2BBC98B913}"/>
                </a:ext>
              </a:extLst>
            </p:cNvPr>
            <p:cNvCxnSpPr>
              <a:cxnSpLocks/>
              <a:stCxn id="8" idx="1"/>
              <a:endCxn id="10" idx="3"/>
            </p:cNvCxnSpPr>
            <p:nvPr/>
          </p:nvCxnSpPr>
          <p:spPr>
            <a:xfrm flipH="1">
              <a:off x="1828800" y="4162721"/>
              <a:ext cx="1490661" cy="2269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525DF2-68F1-224F-A2C2-30F9D14F2105}"/>
                </a:ext>
              </a:extLst>
            </p:cNvPr>
            <p:cNvSpPr txBox="1"/>
            <p:nvPr/>
          </p:nvSpPr>
          <p:spPr>
            <a:xfrm>
              <a:off x="5022316" y="5074978"/>
              <a:ext cx="138496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CGI HK Data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0A5E88-0D99-834B-A0FE-C120EE41C61C}"/>
                </a:ext>
              </a:extLst>
            </p:cNvPr>
            <p:cNvSpPr txBox="1"/>
            <p:nvPr/>
          </p:nvSpPr>
          <p:spPr>
            <a:xfrm>
              <a:off x="6261514" y="2407850"/>
              <a:ext cx="171922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Maneuver Plans, Products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C8E3FB-78D6-B846-9765-456D21BA0BC4}"/>
                </a:ext>
              </a:extLst>
            </p:cNvPr>
            <p:cNvSpPr txBox="1"/>
            <p:nvPr/>
          </p:nvSpPr>
          <p:spPr>
            <a:xfrm>
              <a:off x="538491" y="2628386"/>
              <a:ext cx="267225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NEN: </a:t>
              </a:r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S-Band (CMD/TLM/TRK); Ka-Band (SCI)</a:t>
              </a:r>
            </a:p>
            <a:p>
              <a:pPr algn="r" defTabSz="457200"/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ESA-New Norcia: </a:t>
              </a:r>
              <a:r>
                <a:rPr lang="en-US" sz="900" dirty="0" err="1">
                  <a:solidFill>
                    <a:prstClr val="black"/>
                  </a:solidFill>
                  <a:latin typeface="Arial"/>
                  <a:cs typeface="Arial"/>
                </a:rPr>
                <a:t>Ka</a:t>
              </a:r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-Band (SCI)</a:t>
              </a:r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 </a:t>
              </a:r>
            </a:p>
            <a:p>
              <a:pPr algn="r" defTabSz="457200"/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JAXA-GREAT: </a:t>
              </a:r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Ka-Band </a:t>
              </a:r>
              <a:r>
                <a:rPr lang="en-US" sz="900" dirty="0">
                  <a:latin typeface="Arial"/>
                  <a:cs typeface="Arial"/>
                </a:rPr>
                <a:t>(SCI)</a:t>
              </a:r>
            </a:p>
            <a:p>
              <a:pPr algn="r" defTabSz="457200"/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DSN</a:t>
              </a:r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: S-Band (CMD/TLM/TRK)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B3F0BD-E6BA-DD43-863E-3A521EBDAF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3300" y="2886667"/>
              <a:ext cx="2110109" cy="15583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FAC281-FBBC-6542-BB34-C0AEFA8E8CB9}"/>
                </a:ext>
              </a:extLst>
            </p:cNvPr>
            <p:cNvSpPr txBox="1"/>
            <p:nvPr/>
          </p:nvSpPr>
          <p:spPr>
            <a:xfrm>
              <a:off x="5152292" y="2671419"/>
              <a:ext cx="95205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HK Telemetry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289E0C-AA48-8F43-97EC-8AF0F0D960B9}"/>
                </a:ext>
              </a:extLst>
            </p:cNvPr>
            <p:cNvSpPr txBox="1"/>
            <p:nvPr/>
          </p:nvSpPr>
          <p:spPr>
            <a:xfrm>
              <a:off x="3588365" y="3463856"/>
              <a:ext cx="127720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Science Data Files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787F99-9697-1F4E-BAF5-E505C1D6F598}"/>
                </a:ext>
              </a:extLst>
            </p:cNvPr>
            <p:cNvSpPr txBox="1"/>
            <p:nvPr/>
          </p:nvSpPr>
          <p:spPr>
            <a:xfrm>
              <a:off x="4040218" y="2884405"/>
              <a:ext cx="15083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Observatory Commands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226275-F21C-274F-B8D0-D1C321539D8F}"/>
                </a:ext>
              </a:extLst>
            </p:cNvPr>
            <p:cNvGrpSpPr/>
            <p:nvPr/>
          </p:nvGrpSpPr>
          <p:grpSpPr>
            <a:xfrm rot="6027222">
              <a:off x="3732537" y="2359037"/>
              <a:ext cx="399817" cy="427125"/>
              <a:chOff x="1005081" y="3150714"/>
              <a:chExt cx="559126" cy="427806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08AC8FE5-4372-594D-B03C-B743C978E0DF}"/>
                  </a:ext>
                </a:extLst>
              </p:cNvPr>
              <p:cNvCxnSpPr/>
              <p:nvPr/>
            </p:nvCxnSpPr>
            <p:spPr>
              <a:xfrm>
                <a:off x="1288110" y="3288600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3D1927C-81C8-7A4F-9B7F-3B7F6E78F522}"/>
                  </a:ext>
                </a:extLst>
              </p:cNvPr>
              <p:cNvCxnSpPr/>
              <p:nvPr/>
            </p:nvCxnSpPr>
            <p:spPr>
              <a:xfrm flipH="1" flipV="1">
                <a:off x="1005081" y="3150714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146896-C005-6548-B98F-4B7D80CF0957}"/>
                  </a:ext>
                </a:extLst>
              </p:cNvPr>
              <p:cNvCxnSpPr/>
              <p:nvPr/>
            </p:nvCxnSpPr>
            <p:spPr>
              <a:xfrm>
                <a:off x="1291771" y="3280229"/>
                <a:ext cx="7258" cy="1596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1A236A-9B78-5A40-B5C7-E5C47EB3C744}"/>
                </a:ext>
              </a:extLst>
            </p:cNvPr>
            <p:cNvSpPr txBox="1"/>
            <p:nvPr/>
          </p:nvSpPr>
          <p:spPr>
            <a:xfrm rot="20489153">
              <a:off x="4681990" y="1945176"/>
              <a:ext cx="1113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Acquisition and Tracking Data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1BB8F4-4034-4748-9363-16B2712307C7}"/>
                </a:ext>
              </a:extLst>
            </p:cNvPr>
            <p:cNvSpPr txBox="1"/>
            <p:nvPr/>
          </p:nvSpPr>
          <p:spPr>
            <a:xfrm>
              <a:off x="4532824" y="6311119"/>
              <a:ext cx="4444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/>
                <a:t>CMD – Command; TLM – Telemetry; TRK – Tracking; HK – Housekeeping; SCI – Science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3321685-903C-034B-BF0E-CAAC7B66550E}"/>
                </a:ext>
              </a:extLst>
            </p:cNvPr>
            <p:cNvGrpSpPr/>
            <p:nvPr/>
          </p:nvGrpSpPr>
          <p:grpSpPr>
            <a:xfrm rot="10246393">
              <a:off x="3144719" y="2184797"/>
              <a:ext cx="375166" cy="598421"/>
              <a:chOff x="1005081" y="3150714"/>
              <a:chExt cx="559126" cy="427806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F6E4A379-5689-9941-A603-FE72BBC01C38}"/>
                  </a:ext>
                </a:extLst>
              </p:cNvPr>
              <p:cNvCxnSpPr/>
              <p:nvPr/>
            </p:nvCxnSpPr>
            <p:spPr>
              <a:xfrm>
                <a:off x="1288110" y="3288600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C7209D3-3034-9F4E-899F-4F95D200B6EF}"/>
                  </a:ext>
                </a:extLst>
              </p:cNvPr>
              <p:cNvCxnSpPr/>
              <p:nvPr/>
            </p:nvCxnSpPr>
            <p:spPr>
              <a:xfrm flipH="1" flipV="1">
                <a:off x="1005081" y="3150714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2926BE3-B02E-2340-A46B-A3D9B4A2CB08}"/>
                  </a:ext>
                </a:extLst>
              </p:cNvPr>
              <p:cNvCxnSpPr/>
              <p:nvPr/>
            </p:nvCxnSpPr>
            <p:spPr>
              <a:xfrm rot="15572778" flipH="1" flipV="1">
                <a:off x="1218725" y="3346368"/>
                <a:ext cx="131460" cy="364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83F734F-E8A4-BD46-9DA4-47180ED49A27}"/>
                </a:ext>
              </a:extLst>
            </p:cNvPr>
            <p:cNvGrpSpPr/>
            <p:nvPr/>
          </p:nvGrpSpPr>
          <p:grpSpPr>
            <a:xfrm rot="6027222">
              <a:off x="3159666" y="1757784"/>
              <a:ext cx="439770" cy="438182"/>
              <a:chOff x="1005081" y="3150714"/>
              <a:chExt cx="559126" cy="427806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BE06EC83-B8DF-944C-8CF3-82A24E53968E}"/>
                  </a:ext>
                </a:extLst>
              </p:cNvPr>
              <p:cNvCxnSpPr/>
              <p:nvPr/>
            </p:nvCxnSpPr>
            <p:spPr>
              <a:xfrm>
                <a:off x="1288110" y="3288600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F8CC26C-1738-C94D-B39F-1DD900D92901}"/>
                  </a:ext>
                </a:extLst>
              </p:cNvPr>
              <p:cNvCxnSpPr/>
              <p:nvPr/>
            </p:nvCxnSpPr>
            <p:spPr>
              <a:xfrm flipH="1" flipV="1">
                <a:off x="1005081" y="3150714"/>
                <a:ext cx="276097" cy="289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47A7C9E-4B9C-E441-B655-DBC62AD0DF97}"/>
                  </a:ext>
                </a:extLst>
              </p:cNvPr>
              <p:cNvCxnSpPr/>
              <p:nvPr/>
            </p:nvCxnSpPr>
            <p:spPr>
              <a:xfrm rot="15572778" flipH="1" flipV="1">
                <a:off x="1218725" y="3346368"/>
                <a:ext cx="131460" cy="3644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4965DF-C201-BF4B-A96E-1DC01FE65DDF}"/>
                </a:ext>
              </a:extLst>
            </p:cNvPr>
            <p:cNvSpPr txBox="1"/>
            <p:nvPr/>
          </p:nvSpPr>
          <p:spPr>
            <a:xfrm>
              <a:off x="1121661" y="1955845"/>
              <a:ext cx="1438865" cy="3747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900" b="1" dirty="0">
                  <a:solidFill>
                    <a:prstClr val="black"/>
                  </a:solidFill>
                  <a:latin typeface="Arial"/>
                  <a:cs typeface="Arial"/>
                </a:rPr>
                <a:t>SN (Launch Support):</a:t>
              </a:r>
            </a:p>
            <a:p>
              <a:pPr defTabSz="457200"/>
              <a:r>
                <a:rPr lang="en-US" sz="900" dirty="0">
                  <a:solidFill>
                    <a:prstClr val="black"/>
                  </a:solidFill>
                  <a:latin typeface="Arial"/>
                  <a:cs typeface="Arial"/>
                </a:rPr>
                <a:t> S-Band (</a:t>
              </a:r>
              <a:r>
                <a:rPr lang="en-US" sz="900" dirty="0">
                  <a:latin typeface="Arial"/>
                  <a:cs typeface="Arial"/>
                </a:rPr>
                <a:t>CMD/TLM)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8F17A2-293F-864E-91D7-468F3213D040}"/>
                </a:ext>
              </a:extLst>
            </p:cNvPr>
            <p:cNvSpPr/>
            <p:nvPr/>
          </p:nvSpPr>
          <p:spPr>
            <a:xfrm>
              <a:off x="1411641" y="5814263"/>
              <a:ext cx="1831112" cy="5865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 defTabSz="457200"/>
              <a:r>
                <a:rPr lang="en-US" sz="1400" dirty="0">
                  <a:solidFill>
                    <a:prstClr val="white"/>
                  </a:solidFill>
                  <a:latin typeface="Arial"/>
                  <a:cs typeface="Arial"/>
                </a:rPr>
                <a:t>Coronagraph Technology Center (CTC)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72602F-C4B8-D54F-8C4D-D0C720845E34}"/>
                </a:ext>
              </a:extLst>
            </p:cNvPr>
            <p:cNvSpPr txBox="1"/>
            <p:nvPr/>
          </p:nvSpPr>
          <p:spPr>
            <a:xfrm>
              <a:off x="5854303" y="5340183"/>
              <a:ext cx="215979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r" defTabSz="457200"/>
              <a:r>
                <a:rPr lang="en-US" sz="1000" dirty="0">
                  <a:latin typeface="Arial"/>
                  <a:cs typeface="Arial"/>
                </a:rPr>
                <a:t>CGI Commands &amp; Products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0EED51-14FC-534D-A9D5-9556450796FE}"/>
                </a:ext>
              </a:extLst>
            </p:cNvPr>
            <p:cNvSpPr txBox="1"/>
            <p:nvPr/>
          </p:nvSpPr>
          <p:spPr>
            <a:xfrm>
              <a:off x="5255329" y="3909263"/>
              <a:ext cx="167887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WFI &amp; SOSE Data Products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DFD68D-E8C2-B94B-A903-A8CD11B52B10}"/>
                </a:ext>
              </a:extLst>
            </p:cNvPr>
            <p:cNvSpPr txBox="1"/>
            <p:nvPr/>
          </p:nvSpPr>
          <p:spPr>
            <a:xfrm>
              <a:off x="3319467" y="4645223"/>
              <a:ext cx="18311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Observation Planning,</a:t>
              </a: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Data Products</a:t>
              </a:r>
            </a:p>
          </p:txBody>
        </p:sp>
        <p:cxnSp>
          <p:nvCxnSpPr>
            <p:cNvPr id="36" name="Elbow Connector 80">
              <a:extLst>
                <a:ext uri="{FF2B5EF4-FFF2-40B4-BE49-F238E27FC236}">
                  <a16:creationId xmlns:a16="http://schemas.microsoft.com/office/drawing/2014/main" id="{96D48DED-E6E1-3142-895E-D91CDAE6C2B3}"/>
                </a:ext>
              </a:extLst>
            </p:cNvPr>
            <p:cNvCxnSpPr>
              <a:cxnSpLocks/>
              <a:stCxn id="12" idx="1"/>
              <a:endCxn id="10" idx="2"/>
            </p:cNvCxnSpPr>
            <p:nvPr/>
          </p:nvCxnSpPr>
          <p:spPr>
            <a:xfrm rot="10800000">
              <a:off x="1173398" y="4724400"/>
              <a:ext cx="2115037" cy="607104"/>
            </a:xfrm>
            <a:prstGeom prst="bentConnector2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80">
              <a:extLst>
                <a:ext uri="{FF2B5EF4-FFF2-40B4-BE49-F238E27FC236}">
                  <a16:creationId xmlns:a16="http://schemas.microsoft.com/office/drawing/2014/main" id="{929D7B0D-8F58-2C42-B33D-1FE58EB41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9998" y="3318023"/>
              <a:ext cx="2542402" cy="1965254"/>
            </a:xfrm>
            <a:prstGeom prst="bentConnector3">
              <a:avLst>
                <a:gd name="adj1" fmla="val 100409"/>
              </a:avLst>
            </a:prstGeom>
            <a:ln w="19050"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38C319-7920-4E48-849E-956F51FF3668}"/>
                </a:ext>
              </a:extLst>
            </p:cNvPr>
            <p:cNvSpPr txBox="1"/>
            <p:nvPr/>
          </p:nvSpPr>
          <p:spPr>
            <a:xfrm>
              <a:off x="2115386" y="4002920"/>
              <a:ext cx="9326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Observations,</a:t>
              </a: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Data Products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EDAA26-B30C-7C44-8DF0-DBF773F09961}"/>
                </a:ext>
              </a:extLst>
            </p:cNvPr>
            <p:cNvSpPr txBox="1"/>
            <p:nvPr/>
          </p:nvSpPr>
          <p:spPr>
            <a:xfrm>
              <a:off x="2023813" y="5036022"/>
              <a:ext cx="9326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Observations,</a:t>
              </a: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Data Products, Proposals</a:t>
              </a:r>
            </a:p>
          </p:txBody>
        </p:sp>
        <p:cxnSp>
          <p:nvCxnSpPr>
            <p:cNvPr id="40" name="Elbow Connector 80">
              <a:extLst>
                <a:ext uri="{FF2B5EF4-FFF2-40B4-BE49-F238E27FC236}">
                  <a16:creationId xmlns:a16="http://schemas.microsoft.com/office/drawing/2014/main" id="{05E82385-C49B-9A42-8BA7-412DA42BAE12}"/>
                </a:ext>
              </a:extLst>
            </p:cNvPr>
            <p:cNvCxnSpPr>
              <a:cxnSpLocks/>
              <a:stCxn id="32" idx="3"/>
              <a:endCxn id="12" idx="2"/>
            </p:cNvCxnSpPr>
            <p:nvPr/>
          </p:nvCxnSpPr>
          <p:spPr>
            <a:xfrm flipV="1">
              <a:off x="3242753" y="5585663"/>
              <a:ext cx="992264" cy="521869"/>
            </a:xfrm>
            <a:prstGeom prst="bentConnector2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EE4318-FD8E-D847-AB43-E0A6788D5E23}"/>
                </a:ext>
              </a:extLst>
            </p:cNvPr>
            <p:cNvSpPr txBox="1"/>
            <p:nvPr/>
          </p:nvSpPr>
          <p:spPr>
            <a:xfrm>
              <a:off x="3775737" y="5791200"/>
              <a:ext cx="9326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CGI Observations,</a:t>
              </a:r>
            </a:p>
            <a:p>
              <a:pPr algn="ctr" defTabSz="457200"/>
              <a:r>
                <a:rPr lang="en-US" sz="1000" dirty="0">
                  <a:latin typeface="Arial"/>
                  <a:cs typeface="Arial"/>
                </a:rPr>
                <a:t>Data Products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BD3F6B6-CF26-AF4B-999C-28B7470BD0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2163" y="3280929"/>
              <a:ext cx="243283" cy="1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D7C5786-CC29-9549-8BD7-5CFB0C0BA0F2}"/>
                </a:ext>
              </a:extLst>
            </p:cNvPr>
            <p:cNvCxnSpPr>
              <a:cxnSpLocks/>
            </p:cNvCxnSpPr>
            <p:nvPr/>
          </p:nvCxnSpPr>
          <p:spPr>
            <a:xfrm>
              <a:off x="3712904" y="3052212"/>
              <a:ext cx="0" cy="22659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1391590-7500-5743-8B49-A1AC8515319D}"/>
                </a:ext>
              </a:extLst>
            </p:cNvPr>
            <p:cNvSpPr/>
            <p:nvPr/>
          </p:nvSpPr>
          <p:spPr>
            <a:xfrm>
              <a:off x="3918818" y="3197986"/>
              <a:ext cx="632399" cy="1548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DAPHNE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8AB3121-28D3-BF4C-A4E5-BCD6D7AA4E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03609" y="2777892"/>
              <a:ext cx="365093" cy="274320"/>
              <a:chOff x="1801929" y="3772307"/>
              <a:chExt cx="464897" cy="354417"/>
            </a:xfrm>
          </p:grpSpPr>
          <p:sp>
            <p:nvSpPr>
              <p:cNvPr id="46" name="Freeform 58">
                <a:extLst>
                  <a:ext uri="{FF2B5EF4-FFF2-40B4-BE49-F238E27FC236}">
                    <a16:creationId xmlns:a16="http://schemas.microsoft.com/office/drawing/2014/main" id="{02F37A8F-FDAE-A140-A0CF-B841B26F42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1929" y="4088920"/>
                <a:ext cx="464897" cy="37804"/>
              </a:xfrm>
              <a:custGeom>
                <a:avLst/>
                <a:gdLst>
                  <a:gd name="T0" fmla="*/ 290 w 618"/>
                  <a:gd name="T1" fmla="*/ 8 h 54"/>
                  <a:gd name="T2" fmla="*/ 309 w 618"/>
                  <a:gd name="T3" fmla="*/ 8 h 54"/>
                  <a:gd name="T4" fmla="*/ 309 w 618"/>
                  <a:gd name="T5" fmla="*/ 24 h 54"/>
                  <a:gd name="T6" fmla="*/ 0 w 618"/>
                  <a:gd name="T7" fmla="*/ 24 h 54"/>
                  <a:gd name="T8" fmla="*/ 0 w 618"/>
                  <a:gd name="T9" fmla="*/ 8 h 54"/>
                  <a:gd name="T10" fmla="*/ 38 w 618"/>
                  <a:gd name="T11" fmla="*/ 8 h 54"/>
                  <a:gd name="T12" fmla="*/ 38 w 618"/>
                  <a:gd name="T13" fmla="*/ 0 h 54"/>
                  <a:gd name="T14" fmla="*/ 290 w 618"/>
                  <a:gd name="T15" fmla="*/ 0 h 54"/>
                  <a:gd name="T16" fmla="*/ 290 w 618"/>
                  <a:gd name="T17" fmla="*/ 8 h 54"/>
                  <a:gd name="T18" fmla="*/ 38 w 618"/>
                  <a:gd name="T19" fmla="*/ 8 h 54"/>
                  <a:gd name="T20" fmla="*/ 285 w 618"/>
                  <a:gd name="T21" fmla="*/ 8 h 54"/>
                  <a:gd name="T22" fmla="*/ 38 w 618"/>
                  <a:gd name="T23" fmla="*/ 8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8" h="54">
                    <a:moveTo>
                      <a:pt x="580" y="18"/>
                    </a:moveTo>
                    <a:lnTo>
                      <a:pt x="618" y="18"/>
                    </a:lnTo>
                    <a:lnTo>
                      <a:pt x="618" y="54"/>
                    </a:lnTo>
                    <a:lnTo>
                      <a:pt x="0" y="54"/>
                    </a:lnTo>
                    <a:lnTo>
                      <a:pt x="0" y="18"/>
                    </a:lnTo>
                    <a:lnTo>
                      <a:pt x="76" y="18"/>
                    </a:lnTo>
                    <a:lnTo>
                      <a:pt x="76" y="0"/>
                    </a:lnTo>
                    <a:lnTo>
                      <a:pt x="580" y="0"/>
                    </a:lnTo>
                    <a:lnTo>
                      <a:pt x="580" y="18"/>
                    </a:lnTo>
                    <a:close/>
                    <a:moveTo>
                      <a:pt x="76" y="18"/>
                    </a:moveTo>
                    <a:lnTo>
                      <a:pt x="570" y="18"/>
                    </a:lnTo>
                    <a:lnTo>
                      <a:pt x="7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7" name="Line 59">
                <a:extLst>
                  <a:ext uri="{FF2B5EF4-FFF2-40B4-BE49-F238E27FC236}">
                    <a16:creationId xmlns:a16="http://schemas.microsoft.com/office/drawing/2014/main" id="{8BB4ABE9-AA80-C347-B71A-C280E8E86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8852" y="3964480"/>
                <a:ext cx="63190" cy="15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8" name="Freeform 60">
                <a:extLst>
                  <a:ext uri="{FF2B5EF4-FFF2-40B4-BE49-F238E27FC236}">
                    <a16:creationId xmlns:a16="http://schemas.microsoft.com/office/drawing/2014/main" id="{7291EA2D-B172-AD47-AA8F-47C5C28B6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8761" y="3923525"/>
                <a:ext cx="93280" cy="160669"/>
              </a:xfrm>
              <a:custGeom>
                <a:avLst/>
                <a:gdLst>
                  <a:gd name="T0" fmla="*/ 0 w 126"/>
                  <a:gd name="T1" fmla="*/ 102 h 231"/>
                  <a:gd name="T2" fmla="*/ 62 w 126"/>
                  <a:gd name="T3" fmla="*/ 26 h 231"/>
                  <a:gd name="T4" fmla="*/ 41 w 126"/>
                  <a:gd name="T5" fmla="*/ 0 h 2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6" h="231">
                    <a:moveTo>
                      <a:pt x="0" y="231"/>
                    </a:moveTo>
                    <a:lnTo>
                      <a:pt x="126" y="58"/>
                    </a:lnTo>
                    <a:lnTo>
                      <a:pt x="84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9" name="Line 61">
                <a:extLst>
                  <a:ext uri="{FF2B5EF4-FFF2-40B4-BE49-F238E27FC236}">
                    <a16:creationId xmlns:a16="http://schemas.microsoft.com/office/drawing/2014/main" id="{623E4201-8D0D-1242-B454-AC75EB99D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8852" y="3964480"/>
                <a:ext cx="100803" cy="1244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0" name="Freeform 62">
                <a:extLst>
                  <a:ext uri="{FF2B5EF4-FFF2-40B4-BE49-F238E27FC236}">
                    <a16:creationId xmlns:a16="http://schemas.microsoft.com/office/drawing/2014/main" id="{E01071BF-BB44-224E-BC8D-A5640B38B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985" y="4044815"/>
                <a:ext cx="185056" cy="39380"/>
              </a:xfrm>
              <a:custGeom>
                <a:avLst/>
                <a:gdLst>
                  <a:gd name="T0" fmla="*/ 102 w 248"/>
                  <a:gd name="T1" fmla="*/ 25 h 58"/>
                  <a:gd name="T2" fmla="*/ 123 w 248"/>
                  <a:gd name="T3" fmla="*/ 0 h 58"/>
                  <a:gd name="T4" fmla="*/ 0 w 248"/>
                  <a:gd name="T5" fmla="*/ 0 h 58"/>
                  <a:gd name="T6" fmla="*/ 19 w 248"/>
                  <a:gd name="T7" fmla="*/ 25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8" h="58">
                    <a:moveTo>
                      <a:pt x="206" y="58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38" y="5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1" name="Line 63">
                <a:extLst>
                  <a:ext uri="{FF2B5EF4-FFF2-40B4-BE49-F238E27FC236}">
                    <a16:creationId xmlns:a16="http://schemas.microsoft.com/office/drawing/2014/main" id="{F20FE783-5F3D-734F-8DDE-1F79C60FE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868" y="3978657"/>
                <a:ext cx="99298" cy="1102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2" name="Freeform 64">
                <a:extLst>
                  <a:ext uri="{FF2B5EF4-FFF2-40B4-BE49-F238E27FC236}">
                    <a16:creationId xmlns:a16="http://schemas.microsoft.com/office/drawing/2014/main" id="{3E9B5909-24D8-AB40-8EC9-A0AA1F98F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929" y="4088920"/>
                <a:ext cx="464897" cy="37804"/>
              </a:xfrm>
              <a:custGeom>
                <a:avLst/>
                <a:gdLst>
                  <a:gd name="T0" fmla="*/ 290 w 618"/>
                  <a:gd name="T1" fmla="*/ 8 h 54"/>
                  <a:gd name="T2" fmla="*/ 309 w 618"/>
                  <a:gd name="T3" fmla="*/ 8 h 54"/>
                  <a:gd name="T4" fmla="*/ 309 w 618"/>
                  <a:gd name="T5" fmla="*/ 24 h 54"/>
                  <a:gd name="T6" fmla="*/ 0 w 618"/>
                  <a:gd name="T7" fmla="*/ 24 h 54"/>
                  <a:gd name="T8" fmla="*/ 0 w 618"/>
                  <a:gd name="T9" fmla="*/ 8 h 54"/>
                  <a:gd name="T10" fmla="*/ 38 w 618"/>
                  <a:gd name="T11" fmla="*/ 8 h 54"/>
                  <a:gd name="T12" fmla="*/ 38 w 618"/>
                  <a:gd name="T13" fmla="*/ 0 h 54"/>
                  <a:gd name="T14" fmla="*/ 290 w 618"/>
                  <a:gd name="T15" fmla="*/ 0 h 54"/>
                  <a:gd name="T16" fmla="*/ 290 w 618"/>
                  <a:gd name="T17" fmla="*/ 8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54">
                    <a:moveTo>
                      <a:pt x="580" y="18"/>
                    </a:moveTo>
                    <a:lnTo>
                      <a:pt x="618" y="18"/>
                    </a:lnTo>
                    <a:lnTo>
                      <a:pt x="618" y="54"/>
                    </a:lnTo>
                    <a:lnTo>
                      <a:pt x="0" y="54"/>
                    </a:lnTo>
                    <a:lnTo>
                      <a:pt x="0" y="18"/>
                    </a:lnTo>
                    <a:lnTo>
                      <a:pt x="76" y="18"/>
                    </a:lnTo>
                    <a:lnTo>
                      <a:pt x="76" y="0"/>
                    </a:lnTo>
                    <a:lnTo>
                      <a:pt x="580" y="0"/>
                    </a:lnTo>
                    <a:lnTo>
                      <a:pt x="580" y="1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3" name="Freeform 65">
                <a:extLst>
                  <a:ext uri="{FF2B5EF4-FFF2-40B4-BE49-F238E27FC236}">
                    <a16:creationId xmlns:a16="http://schemas.microsoft.com/office/drawing/2014/main" id="{BB0D408A-A32F-A441-A3EB-E6A1AC024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605" y="4101521"/>
                <a:ext cx="371617" cy="1575"/>
              </a:xfrm>
              <a:custGeom>
                <a:avLst/>
                <a:gdLst>
                  <a:gd name="T0" fmla="*/ 0 w 494"/>
                  <a:gd name="T1" fmla="*/ 0 h 1"/>
                  <a:gd name="T2" fmla="*/ 247 w 494"/>
                  <a:gd name="T3" fmla="*/ 0 h 1"/>
                  <a:gd name="T4" fmla="*/ 0 w 49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4" h="1">
                    <a:moveTo>
                      <a:pt x="0" y="0"/>
                    </a:moveTo>
                    <a:lnTo>
                      <a:pt x="49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4" name="Rectangle 66">
                <a:extLst>
                  <a:ext uri="{FF2B5EF4-FFF2-40B4-BE49-F238E27FC236}">
                    <a16:creationId xmlns:a16="http://schemas.microsoft.com/office/drawing/2014/main" id="{96C48484-C85C-4D4F-BA15-4A183F9D4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671" y="3966055"/>
                <a:ext cx="58676" cy="1228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5" name="Freeform 67">
                <a:extLst>
                  <a:ext uri="{FF2B5EF4-FFF2-40B4-BE49-F238E27FC236}">
                    <a16:creationId xmlns:a16="http://schemas.microsoft.com/office/drawing/2014/main" id="{5153C671-46A5-0544-B339-B507D3BA8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1929" y="3772307"/>
                <a:ext cx="449852" cy="259906"/>
              </a:xfrm>
              <a:custGeom>
                <a:avLst/>
                <a:gdLst>
                  <a:gd name="T0" fmla="*/ 297 w 596"/>
                  <a:gd name="T1" fmla="*/ 14 h 371"/>
                  <a:gd name="T2" fmla="*/ 298 w 596"/>
                  <a:gd name="T3" fmla="*/ 34 h 371"/>
                  <a:gd name="T4" fmla="*/ 289 w 596"/>
                  <a:gd name="T5" fmla="*/ 56 h 371"/>
                  <a:gd name="T6" fmla="*/ 270 w 596"/>
                  <a:gd name="T7" fmla="*/ 80 h 371"/>
                  <a:gd name="T8" fmla="*/ 243 w 596"/>
                  <a:gd name="T9" fmla="*/ 103 h 371"/>
                  <a:gd name="T10" fmla="*/ 208 w 596"/>
                  <a:gd name="T11" fmla="*/ 125 h 371"/>
                  <a:gd name="T12" fmla="*/ 170 w 596"/>
                  <a:gd name="T13" fmla="*/ 143 h 371"/>
                  <a:gd name="T14" fmla="*/ 131 w 596"/>
                  <a:gd name="T15" fmla="*/ 156 h 371"/>
                  <a:gd name="T16" fmla="*/ 92 w 596"/>
                  <a:gd name="T17" fmla="*/ 163 h 371"/>
                  <a:gd name="T18" fmla="*/ 57 w 596"/>
                  <a:gd name="T19" fmla="*/ 165 h 371"/>
                  <a:gd name="T20" fmla="*/ 29 w 596"/>
                  <a:gd name="T21" fmla="*/ 161 h 371"/>
                  <a:gd name="T22" fmla="*/ 8 w 596"/>
                  <a:gd name="T23" fmla="*/ 150 h 371"/>
                  <a:gd name="T24" fmla="*/ 6 w 596"/>
                  <a:gd name="T25" fmla="*/ 146 h 371"/>
                  <a:gd name="T26" fmla="*/ 20 w 596"/>
                  <a:gd name="T27" fmla="*/ 149 h 371"/>
                  <a:gd name="T28" fmla="*/ 44 w 596"/>
                  <a:gd name="T29" fmla="*/ 147 h 371"/>
                  <a:gd name="T30" fmla="*/ 75 w 596"/>
                  <a:gd name="T31" fmla="*/ 140 h 371"/>
                  <a:gd name="T32" fmla="*/ 111 w 596"/>
                  <a:gd name="T33" fmla="*/ 128 h 371"/>
                  <a:gd name="T34" fmla="*/ 150 w 596"/>
                  <a:gd name="T35" fmla="*/ 113 h 371"/>
                  <a:gd name="T36" fmla="*/ 187 w 596"/>
                  <a:gd name="T37" fmla="*/ 95 h 371"/>
                  <a:gd name="T38" fmla="*/ 223 w 596"/>
                  <a:gd name="T39" fmla="*/ 76 h 371"/>
                  <a:gd name="T40" fmla="*/ 253 w 596"/>
                  <a:gd name="T41" fmla="*/ 56 h 371"/>
                  <a:gd name="T42" fmla="*/ 276 w 596"/>
                  <a:gd name="T43" fmla="*/ 38 h 371"/>
                  <a:gd name="T44" fmla="*/ 290 w 596"/>
                  <a:gd name="T45" fmla="*/ 22 h 371"/>
                  <a:gd name="T46" fmla="*/ 295 w 596"/>
                  <a:gd name="T47" fmla="*/ 10 h 371"/>
                  <a:gd name="T48" fmla="*/ 293 w 596"/>
                  <a:gd name="T49" fmla="*/ 6 h 371"/>
                  <a:gd name="T50" fmla="*/ 283 w 596"/>
                  <a:gd name="T51" fmla="*/ 0 h 371"/>
                  <a:gd name="T52" fmla="*/ 263 w 596"/>
                  <a:gd name="T53" fmla="*/ 0 h 371"/>
                  <a:gd name="T54" fmla="*/ 236 w 596"/>
                  <a:gd name="T55" fmla="*/ 5 h 371"/>
                  <a:gd name="T56" fmla="*/ 202 w 596"/>
                  <a:gd name="T57" fmla="*/ 14 h 371"/>
                  <a:gd name="T58" fmla="*/ 165 w 596"/>
                  <a:gd name="T59" fmla="*/ 28 h 371"/>
                  <a:gd name="T60" fmla="*/ 126 w 596"/>
                  <a:gd name="T61" fmla="*/ 45 h 371"/>
                  <a:gd name="T62" fmla="*/ 89 w 596"/>
                  <a:gd name="T63" fmla="*/ 64 h 371"/>
                  <a:gd name="T64" fmla="*/ 56 w 596"/>
                  <a:gd name="T65" fmla="*/ 83 h 371"/>
                  <a:gd name="T66" fmla="*/ 29 w 596"/>
                  <a:gd name="T67" fmla="*/ 102 h 371"/>
                  <a:gd name="T68" fmla="*/ 11 w 596"/>
                  <a:gd name="T69" fmla="*/ 119 h 371"/>
                  <a:gd name="T70" fmla="*/ 1 w 596"/>
                  <a:gd name="T71" fmla="*/ 133 h 371"/>
                  <a:gd name="T72" fmla="*/ 2 w 596"/>
                  <a:gd name="T73" fmla="*/ 143 h 371"/>
                  <a:gd name="T74" fmla="*/ 12 w 596"/>
                  <a:gd name="T75" fmla="*/ 149 h 371"/>
                  <a:gd name="T76" fmla="*/ 31 w 596"/>
                  <a:gd name="T77" fmla="*/ 149 h 371"/>
                  <a:gd name="T78" fmla="*/ 59 w 596"/>
                  <a:gd name="T79" fmla="*/ 144 h 371"/>
                  <a:gd name="T80" fmla="*/ 92 w 596"/>
                  <a:gd name="T81" fmla="*/ 135 h 371"/>
                  <a:gd name="T82" fmla="*/ 130 w 596"/>
                  <a:gd name="T83" fmla="*/ 121 h 371"/>
                  <a:gd name="T84" fmla="*/ 168 w 596"/>
                  <a:gd name="T85" fmla="*/ 104 h 371"/>
                  <a:gd name="T86" fmla="*/ 206 w 596"/>
                  <a:gd name="T87" fmla="*/ 85 h 371"/>
                  <a:gd name="T88" fmla="*/ 239 w 596"/>
                  <a:gd name="T89" fmla="*/ 66 h 371"/>
                  <a:gd name="T90" fmla="*/ 265 w 596"/>
                  <a:gd name="T91" fmla="*/ 47 h 371"/>
                  <a:gd name="T92" fmla="*/ 284 w 596"/>
                  <a:gd name="T93" fmla="*/ 30 h 371"/>
                  <a:gd name="T94" fmla="*/ 294 w 596"/>
                  <a:gd name="T95" fmla="*/ 16 h 371"/>
                  <a:gd name="T96" fmla="*/ 293 w 596"/>
                  <a:gd name="T97" fmla="*/ 6 h 3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96" h="371">
                    <a:moveTo>
                      <a:pt x="585" y="13"/>
                    </a:moveTo>
                    <a:lnTo>
                      <a:pt x="593" y="32"/>
                    </a:lnTo>
                    <a:lnTo>
                      <a:pt x="596" y="53"/>
                    </a:lnTo>
                    <a:lnTo>
                      <a:pt x="595" y="76"/>
                    </a:lnTo>
                    <a:lnTo>
                      <a:pt x="588" y="101"/>
                    </a:lnTo>
                    <a:lnTo>
                      <a:pt x="577" y="126"/>
                    </a:lnTo>
                    <a:lnTo>
                      <a:pt x="559" y="153"/>
                    </a:lnTo>
                    <a:lnTo>
                      <a:pt x="538" y="180"/>
                    </a:lnTo>
                    <a:lnTo>
                      <a:pt x="513" y="206"/>
                    </a:lnTo>
                    <a:lnTo>
                      <a:pt x="484" y="232"/>
                    </a:lnTo>
                    <a:lnTo>
                      <a:pt x="451" y="256"/>
                    </a:lnTo>
                    <a:lnTo>
                      <a:pt x="415" y="280"/>
                    </a:lnTo>
                    <a:lnTo>
                      <a:pt x="378" y="301"/>
                    </a:lnTo>
                    <a:lnTo>
                      <a:pt x="339" y="321"/>
                    </a:lnTo>
                    <a:lnTo>
                      <a:pt x="300" y="337"/>
                    </a:lnTo>
                    <a:lnTo>
                      <a:pt x="261" y="350"/>
                    </a:lnTo>
                    <a:lnTo>
                      <a:pt x="221" y="361"/>
                    </a:lnTo>
                    <a:lnTo>
                      <a:pt x="184" y="367"/>
                    </a:lnTo>
                    <a:lnTo>
                      <a:pt x="146" y="371"/>
                    </a:lnTo>
                    <a:lnTo>
                      <a:pt x="114" y="371"/>
                    </a:lnTo>
                    <a:lnTo>
                      <a:pt x="83" y="368"/>
                    </a:lnTo>
                    <a:lnTo>
                      <a:pt x="57" y="361"/>
                    </a:lnTo>
                    <a:lnTo>
                      <a:pt x="34" y="350"/>
                    </a:lnTo>
                    <a:lnTo>
                      <a:pt x="16" y="338"/>
                    </a:lnTo>
                    <a:lnTo>
                      <a:pt x="3" y="322"/>
                    </a:lnTo>
                    <a:lnTo>
                      <a:pt x="11" y="329"/>
                    </a:lnTo>
                    <a:lnTo>
                      <a:pt x="23" y="334"/>
                    </a:lnTo>
                    <a:lnTo>
                      <a:pt x="40" y="335"/>
                    </a:lnTo>
                    <a:lnTo>
                      <a:pt x="62" y="334"/>
                    </a:lnTo>
                    <a:lnTo>
                      <a:pt x="88" y="331"/>
                    </a:lnTo>
                    <a:lnTo>
                      <a:pt x="117" y="323"/>
                    </a:lnTo>
                    <a:lnTo>
                      <a:pt x="150" y="315"/>
                    </a:lnTo>
                    <a:lnTo>
                      <a:pt x="184" y="303"/>
                    </a:lnTo>
                    <a:lnTo>
                      <a:pt x="221" y="288"/>
                    </a:lnTo>
                    <a:lnTo>
                      <a:pt x="259" y="271"/>
                    </a:lnTo>
                    <a:lnTo>
                      <a:pt x="298" y="253"/>
                    </a:lnTo>
                    <a:lnTo>
                      <a:pt x="335" y="234"/>
                    </a:lnTo>
                    <a:lnTo>
                      <a:pt x="373" y="213"/>
                    </a:lnTo>
                    <a:lnTo>
                      <a:pt x="410" y="192"/>
                    </a:lnTo>
                    <a:lnTo>
                      <a:pt x="445" y="170"/>
                    </a:lnTo>
                    <a:lnTo>
                      <a:pt x="476" y="149"/>
                    </a:lnTo>
                    <a:lnTo>
                      <a:pt x="505" y="126"/>
                    </a:lnTo>
                    <a:lnTo>
                      <a:pt x="529" y="106"/>
                    </a:lnTo>
                    <a:lnTo>
                      <a:pt x="551" y="86"/>
                    </a:lnTo>
                    <a:lnTo>
                      <a:pt x="567" y="67"/>
                    </a:lnTo>
                    <a:lnTo>
                      <a:pt x="578" y="50"/>
                    </a:lnTo>
                    <a:lnTo>
                      <a:pt x="587" y="35"/>
                    </a:lnTo>
                    <a:lnTo>
                      <a:pt x="588" y="23"/>
                    </a:lnTo>
                    <a:lnTo>
                      <a:pt x="585" y="13"/>
                    </a:lnTo>
                    <a:close/>
                    <a:moveTo>
                      <a:pt x="585" y="13"/>
                    </a:moveTo>
                    <a:lnTo>
                      <a:pt x="577" y="6"/>
                    </a:lnTo>
                    <a:lnTo>
                      <a:pt x="564" y="1"/>
                    </a:lnTo>
                    <a:lnTo>
                      <a:pt x="547" y="0"/>
                    </a:lnTo>
                    <a:lnTo>
                      <a:pt x="525" y="1"/>
                    </a:lnTo>
                    <a:lnTo>
                      <a:pt x="500" y="4"/>
                    </a:lnTo>
                    <a:lnTo>
                      <a:pt x="471" y="12"/>
                    </a:lnTo>
                    <a:lnTo>
                      <a:pt x="438" y="20"/>
                    </a:lnTo>
                    <a:lnTo>
                      <a:pt x="402" y="32"/>
                    </a:lnTo>
                    <a:lnTo>
                      <a:pt x="366" y="47"/>
                    </a:lnTo>
                    <a:lnTo>
                      <a:pt x="329" y="64"/>
                    </a:lnTo>
                    <a:lnTo>
                      <a:pt x="290" y="82"/>
                    </a:lnTo>
                    <a:lnTo>
                      <a:pt x="252" y="101"/>
                    </a:lnTo>
                    <a:lnTo>
                      <a:pt x="213" y="122"/>
                    </a:lnTo>
                    <a:lnTo>
                      <a:pt x="177" y="143"/>
                    </a:lnTo>
                    <a:lnTo>
                      <a:pt x="143" y="165"/>
                    </a:lnTo>
                    <a:lnTo>
                      <a:pt x="112" y="186"/>
                    </a:lnTo>
                    <a:lnTo>
                      <a:pt x="83" y="209"/>
                    </a:lnTo>
                    <a:lnTo>
                      <a:pt x="58" y="229"/>
                    </a:lnTo>
                    <a:lnTo>
                      <a:pt x="37" y="249"/>
                    </a:lnTo>
                    <a:lnTo>
                      <a:pt x="21" y="268"/>
                    </a:lnTo>
                    <a:lnTo>
                      <a:pt x="8" y="285"/>
                    </a:lnTo>
                    <a:lnTo>
                      <a:pt x="1" y="300"/>
                    </a:lnTo>
                    <a:lnTo>
                      <a:pt x="0" y="312"/>
                    </a:lnTo>
                    <a:lnTo>
                      <a:pt x="3" y="322"/>
                    </a:lnTo>
                    <a:lnTo>
                      <a:pt x="11" y="329"/>
                    </a:lnTo>
                    <a:lnTo>
                      <a:pt x="23" y="334"/>
                    </a:lnTo>
                    <a:lnTo>
                      <a:pt x="40" y="335"/>
                    </a:lnTo>
                    <a:lnTo>
                      <a:pt x="62" y="334"/>
                    </a:lnTo>
                    <a:lnTo>
                      <a:pt x="88" y="331"/>
                    </a:lnTo>
                    <a:lnTo>
                      <a:pt x="117" y="323"/>
                    </a:lnTo>
                    <a:lnTo>
                      <a:pt x="150" y="315"/>
                    </a:lnTo>
                    <a:lnTo>
                      <a:pt x="184" y="303"/>
                    </a:lnTo>
                    <a:lnTo>
                      <a:pt x="221" y="288"/>
                    </a:lnTo>
                    <a:lnTo>
                      <a:pt x="259" y="271"/>
                    </a:lnTo>
                    <a:lnTo>
                      <a:pt x="298" y="253"/>
                    </a:lnTo>
                    <a:lnTo>
                      <a:pt x="335" y="234"/>
                    </a:lnTo>
                    <a:lnTo>
                      <a:pt x="373" y="213"/>
                    </a:lnTo>
                    <a:lnTo>
                      <a:pt x="410" y="192"/>
                    </a:lnTo>
                    <a:lnTo>
                      <a:pt x="445" y="170"/>
                    </a:lnTo>
                    <a:lnTo>
                      <a:pt x="476" y="149"/>
                    </a:lnTo>
                    <a:lnTo>
                      <a:pt x="505" y="126"/>
                    </a:lnTo>
                    <a:lnTo>
                      <a:pt x="529" y="106"/>
                    </a:lnTo>
                    <a:lnTo>
                      <a:pt x="551" y="86"/>
                    </a:lnTo>
                    <a:lnTo>
                      <a:pt x="567" y="67"/>
                    </a:lnTo>
                    <a:lnTo>
                      <a:pt x="578" y="50"/>
                    </a:lnTo>
                    <a:lnTo>
                      <a:pt x="587" y="35"/>
                    </a:lnTo>
                    <a:lnTo>
                      <a:pt x="588" y="23"/>
                    </a:lnTo>
                    <a:lnTo>
                      <a:pt x="58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6" name="Freeform 68">
                <a:extLst>
                  <a:ext uri="{FF2B5EF4-FFF2-40B4-BE49-F238E27FC236}">
                    <a16:creationId xmlns:a16="http://schemas.microsoft.com/office/drawing/2014/main" id="{7ACBBBC9-DDA3-6C40-AE72-03C471D89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003" y="3892021"/>
                <a:ext cx="111335" cy="58282"/>
              </a:xfrm>
              <a:custGeom>
                <a:avLst/>
                <a:gdLst>
                  <a:gd name="T0" fmla="*/ 74 w 147"/>
                  <a:gd name="T1" fmla="*/ 1 h 83"/>
                  <a:gd name="T2" fmla="*/ 70 w 147"/>
                  <a:gd name="T3" fmla="*/ 0 h 83"/>
                  <a:gd name="T4" fmla="*/ 65 w 147"/>
                  <a:gd name="T5" fmla="*/ 0 h 83"/>
                  <a:gd name="T6" fmla="*/ 59 w 147"/>
                  <a:gd name="T7" fmla="*/ 1 h 83"/>
                  <a:gd name="T8" fmla="*/ 51 w 147"/>
                  <a:gd name="T9" fmla="*/ 3 h 83"/>
                  <a:gd name="T10" fmla="*/ 41 w 147"/>
                  <a:gd name="T11" fmla="*/ 7 h 83"/>
                  <a:gd name="T12" fmla="*/ 31 w 147"/>
                  <a:gd name="T13" fmla="*/ 11 h 83"/>
                  <a:gd name="T14" fmla="*/ 22 w 147"/>
                  <a:gd name="T15" fmla="*/ 16 h 83"/>
                  <a:gd name="T16" fmla="*/ 14 w 147"/>
                  <a:gd name="T17" fmla="*/ 21 h 83"/>
                  <a:gd name="T18" fmla="*/ 8 w 147"/>
                  <a:gd name="T19" fmla="*/ 25 h 83"/>
                  <a:gd name="T20" fmla="*/ 3 w 147"/>
                  <a:gd name="T21" fmla="*/ 30 h 83"/>
                  <a:gd name="T22" fmla="*/ 0 w 147"/>
                  <a:gd name="T23" fmla="*/ 33 h 83"/>
                  <a:gd name="T24" fmla="*/ 0 w 147"/>
                  <a:gd name="T25" fmla="*/ 36 h 83"/>
                  <a:gd name="T26" fmla="*/ 3 w 147"/>
                  <a:gd name="T27" fmla="*/ 37 h 83"/>
                  <a:gd name="T28" fmla="*/ 8 w 147"/>
                  <a:gd name="T29" fmla="*/ 37 h 83"/>
                  <a:gd name="T30" fmla="*/ 15 w 147"/>
                  <a:gd name="T31" fmla="*/ 36 h 83"/>
                  <a:gd name="T32" fmla="*/ 23 w 147"/>
                  <a:gd name="T33" fmla="*/ 33 h 83"/>
                  <a:gd name="T34" fmla="*/ 33 w 147"/>
                  <a:gd name="T35" fmla="*/ 30 h 83"/>
                  <a:gd name="T36" fmla="*/ 42 w 147"/>
                  <a:gd name="T37" fmla="*/ 26 h 83"/>
                  <a:gd name="T38" fmla="*/ 52 w 147"/>
                  <a:gd name="T39" fmla="*/ 21 h 83"/>
                  <a:gd name="T40" fmla="*/ 60 w 147"/>
                  <a:gd name="T41" fmla="*/ 16 h 83"/>
                  <a:gd name="T42" fmla="*/ 66 w 147"/>
                  <a:gd name="T43" fmla="*/ 11 h 83"/>
                  <a:gd name="T44" fmla="*/ 71 w 147"/>
                  <a:gd name="T45" fmla="*/ 7 h 83"/>
                  <a:gd name="T46" fmla="*/ 74 w 147"/>
                  <a:gd name="T47" fmla="*/ 4 h 83"/>
                  <a:gd name="T48" fmla="*/ 74 w 147"/>
                  <a:gd name="T49" fmla="*/ 1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83">
                    <a:moveTo>
                      <a:pt x="147" y="3"/>
                    </a:moveTo>
                    <a:lnTo>
                      <a:pt x="140" y="0"/>
                    </a:lnTo>
                    <a:lnTo>
                      <a:pt x="130" y="0"/>
                    </a:lnTo>
                    <a:lnTo>
                      <a:pt x="117" y="3"/>
                    </a:lnTo>
                    <a:lnTo>
                      <a:pt x="101" y="7"/>
                    </a:lnTo>
                    <a:lnTo>
                      <a:pt x="81" y="15"/>
                    </a:lnTo>
                    <a:lnTo>
                      <a:pt x="62" y="25"/>
                    </a:lnTo>
                    <a:lnTo>
                      <a:pt x="44" y="36"/>
                    </a:lnTo>
                    <a:lnTo>
                      <a:pt x="28" y="46"/>
                    </a:lnTo>
                    <a:lnTo>
                      <a:pt x="15" y="56"/>
                    </a:lnTo>
                    <a:lnTo>
                      <a:pt x="5" y="67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5" y="83"/>
                    </a:lnTo>
                    <a:lnTo>
                      <a:pt x="15" y="83"/>
                    </a:lnTo>
                    <a:lnTo>
                      <a:pt x="29" y="80"/>
                    </a:lnTo>
                    <a:lnTo>
                      <a:pt x="46" y="74"/>
                    </a:lnTo>
                    <a:lnTo>
                      <a:pt x="65" y="67"/>
                    </a:lnTo>
                    <a:lnTo>
                      <a:pt x="83" y="58"/>
                    </a:lnTo>
                    <a:lnTo>
                      <a:pt x="103" y="47"/>
                    </a:lnTo>
                    <a:lnTo>
                      <a:pt x="119" y="37"/>
                    </a:lnTo>
                    <a:lnTo>
                      <a:pt x="132" y="25"/>
                    </a:lnTo>
                    <a:lnTo>
                      <a:pt x="142" y="16"/>
                    </a:lnTo>
                    <a:lnTo>
                      <a:pt x="147" y="9"/>
                    </a:lnTo>
                    <a:lnTo>
                      <a:pt x="14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7" name="Line 69">
                <a:extLst>
                  <a:ext uri="{FF2B5EF4-FFF2-40B4-BE49-F238E27FC236}">
                    <a16:creationId xmlns:a16="http://schemas.microsoft.com/office/drawing/2014/main" id="{F219BC99-BFC9-C44C-A02A-B92A8F3F2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868" y="3777033"/>
                <a:ext cx="294886" cy="3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8" name="Line 70">
                <a:extLst>
                  <a:ext uri="{FF2B5EF4-FFF2-40B4-BE49-F238E27FC236}">
                    <a16:creationId xmlns:a16="http://schemas.microsoft.com/office/drawing/2014/main" id="{6D2A97E6-CE3D-C04C-93E3-AE593AFD4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7868" y="3780183"/>
                <a:ext cx="106821" cy="15279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9" name="Line 71">
                <a:extLst>
                  <a:ext uri="{FF2B5EF4-FFF2-40B4-BE49-F238E27FC236}">
                    <a16:creationId xmlns:a16="http://schemas.microsoft.com/office/drawing/2014/main" id="{41B4952F-5991-1F4B-B1D7-2B9EC7881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03434" y="3780183"/>
                <a:ext cx="144434" cy="2126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defTabSz="457200"/>
                <a:endParaRPr lang="en-US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533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4E1D-2716-E248-86AC-2A7A55DC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Regard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0F955-7BB7-7147-A0A2-66525179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2698" flipH="1">
            <a:off x="4479603" y="3556158"/>
            <a:ext cx="429282" cy="736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D268F0-C34E-2C49-90CB-21DEFF1F4F33}"/>
              </a:ext>
            </a:extLst>
          </p:cNvPr>
          <p:cNvSpPr txBox="1"/>
          <p:nvPr/>
        </p:nvSpPr>
        <p:spPr>
          <a:xfrm>
            <a:off x="7226423" y="976046"/>
            <a:ext cx="186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SNe Fixed Fields ±20˚ off the Ecliptic Poles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A5D26-EF3A-0549-A7FB-370FB89B8C40}"/>
              </a:ext>
            </a:extLst>
          </p:cNvPr>
          <p:cNvSpPr txBox="1"/>
          <p:nvPr/>
        </p:nvSpPr>
        <p:spPr>
          <a:xfrm>
            <a:off x="7192750" y="5289936"/>
            <a:ext cx="19512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+mn-lt"/>
              </a:rPr>
              <a:t>Microlensing can observe Inertially Fixed Fields in the Galactic Bulge (GB) for 72 days twice a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225AF-2A22-7148-A75D-35FD9B167798}"/>
              </a:ext>
            </a:extLst>
          </p:cNvPr>
          <p:cNvSpPr txBox="1"/>
          <p:nvPr/>
        </p:nvSpPr>
        <p:spPr>
          <a:xfrm>
            <a:off x="44390" y="5220376"/>
            <a:ext cx="2133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HL/GO/Coronagraph Surveys can be optimized within the full Observing Zone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D941-1F3B-F74E-9E74-AB8D47C5D026}"/>
              </a:ext>
            </a:extLst>
          </p:cNvPr>
          <p:cNvSpPr txBox="1"/>
          <p:nvPr/>
        </p:nvSpPr>
        <p:spPr>
          <a:xfrm>
            <a:off x="-23333" y="876888"/>
            <a:ext cx="301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Observing Zone: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b="1" dirty="0"/>
              <a:t>54˚-126˚ Pitch off </a:t>
            </a:r>
            <a:r>
              <a:rPr lang="en-US" sz="1600" b="1" dirty="0" err="1"/>
              <a:t>SunLine</a:t>
            </a:r>
            <a:endParaRPr lang="en-US" sz="1600" b="1" dirty="0"/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b="1" dirty="0"/>
              <a:t>360˚ Yaw about Sun Line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600" b="1" dirty="0"/>
              <a:t>±15˚ Roll about Line of Sight (LOS) off max power roll angle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AAFCEE-1032-4445-ABDD-F1D4FF997860}"/>
              </a:ext>
            </a:extLst>
          </p:cNvPr>
          <p:cNvSpPr txBox="1"/>
          <p:nvPr/>
        </p:nvSpPr>
        <p:spPr>
          <a:xfrm>
            <a:off x="7593849" y="2940978"/>
            <a:ext cx="161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Earth/Moon LOS avoidance angles are a minor sporadic constraint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2428A1-54BF-7E41-BE06-F712005F3185}"/>
              </a:ext>
            </a:extLst>
          </p:cNvPr>
          <p:cNvGrpSpPr/>
          <p:nvPr/>
        </p:nvGrpSpPr>
        <p:grpSpPr>
          <a:xfrm>
            <a:off x="990600" y="1144488"/>
            <a:ext cx="7571403" cy="5492843"/>
            <a:chOff x="802885" y="1216507"/>
            <a:chExt cx="7571403" cy="549284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3497D1D-2C54-214E-AF1F-0270B3344C45}"/>
                </a:ext>
              </a:extLst>
            </p:cNvPr>
            <p:cNvCxnSpPr/>
            <p:nvPr/>
          </p:nvCxnSpPr>
          <p:spPr>
            <a:xfrm rot="6600000" flipH="1">
              <a:off x="1878939" y="3936847"/>
              <a:ext cx="5440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9">
              <a:extLst>
                <a:ext uri="{FF2B5EF4-FFF2-40B4-BE49-F238E27FC236}">
                  <a16:creationId xmlns:a16="http://schemas.microsoft.com/office/drawing/2014/main" id="{10BA1DCC-984A-A045-B808-9F37FF7C5B3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85168" y="1784735"/>
              <a:ext cx="4389120" cy="4389120"/>
              <a:chOff x="3054096" y="1143000"/>
              <a:chExt cx="4959096" cy="4956048"/>
            </a:xfrm>
            <a:scene3d>
              <a:camera prst="orthographicFront">
                <a:rot lat="0" lon="5010000" rev="0"/>
              </a:camera>
              <a:lightRig rig="threePt" dir="t"/>
            </a:scene3d>
          </p:grpSpPr>
          <p:grpSp>
            <p:nvGrpSpPr>
              <p:cNvPr id="56" name="Group 18">
                <a:extLst>
                  <a:ext uri="{FF2B5EF4-FFF2-40B4-BE49-F238E27FC236}">
                    <a16:creationId xmlns:a16="http://schemas.microsoft.com/office/drawing/2014/main" id="{E33A15D2-2767-C845-9B7A-7D6A9F8000E8}"/>
                  </a:ext>
                </a:extLst>
              </p:cNvPr>
              <p:cNvGrpSpPr/>
              <p:nvPr/>
            </p:nvGrpSpPr>
            <p:grpSpPr>
              <a:xfrm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D857A507-B3E3-2740-A397-0A69C9D763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A98C3B0-D338-BD40-8F94-92297B241E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19">
                <a:extLst>
                  <a:ext uri="{FF2B5EF4-FFF2-40B4-BE49-F238E27FC236}">
                    <a16:creationId xmlns:a16="http://schemas.microsoft.com/office/drawing/2014/main" id="{39FF4B9E-8051-0048-86D3-2C46E1A8B0D5}"/>
                  </a:ext>
                </a:extLst>
              </p:cNvPr>
              <p:cNvGrpSpPr/>
              <p:nvPr/>
            </p:nvGrpSpPr>
            <p:grpSpPr>
              <a:xfrm flipH="1"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56E8DF4F-867E-A34B-9B14-57534F9C94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80239AAC-EC95-1241-A1DC-47E8A8F856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" name="Group 56">
              <a:extLst>
                <a:ext uri="{FF2B5EF4-FFF2-40B4-BE49-F238E27FC236}">
                  <a16:creationId xmlns:a16="http://schemas.microsoft.com/office/drawing/2014/main" id="{EEBE53BF-59BA-8F40-BDE4-3468EAE01074}"/>
                </a:ext>
              </a:extLst>
            </p:cNvPr>
            <p:cNvGrpSpPr/>
            <p:nvPr/>
          </p:nvGrpSpPr>
          <p:grpSpPr>
            <a:xfrm rot="16200000">
              <a:off x="1864044" y="1258822"/>
              <a:ext cx="5440680" cy="5422392"/>
              <a:chOff x="3054096" y="1143000"/>
              <a:chExt cx="4959096" cy="4956048"/>
            </a:xfrm>
            <a:scene3d>
              <a:camera prst="orthographicFront">
                <a:rot lat="0" lon="5010000" rev="0"/>
              </a:camera>
              <a:lightRig rig="threePt" dir="t"/>
            </a:scene3d>
          </p:grpSpPr>
          <p:grpSp>
            <p:nvGrpSpPr>
              <p:cNvPr id="50" name="Group 18">
                <a:extLst>
                  <a:ext uri="{FF2B5EF4-FFF2-40B4-BE49-F238E27FC236}">
                    <a16:creationId xmlns:a16="http://schemas.microsoft.com/office/drawing/2014/main" id="{270797FC-5D60-DC40-BD6D-CBFA6C2C60B1}"/>
                  </a:ext>
                </a:extLst>
              </p:cNvPr>
              <p:cNvGrpSpPr/>
              <p:nvPr/>
            </p:nvGrpSpPr>
            <p:grpSpPr>
              <a:xfrm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54" name="Arc 3">
                  <a:extLst>
                    <a:ext uri="{FF2B5EF4-FFF2-40B4-BE49-F238E27FC236}">
                      <a16:creationId xmlns:a16="http://schemas.microsoft.com/office/drawing/2014/main" id="{B1E94DA4-168A-DC4D-A42C-C0E950C4AD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BBEC033C-F6CA-6540-8B2D-BE5DD45475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19">
                <a:extLst>
                  <a:ext uri="{FF2B5EF4-FFF2-40B4-BE49-F238E27FC236}">
                    <a16:creationId xmlns:a16="http://schemas.microsoft.com/office/drawing/2014/main" id="{57EA5436-59F1-ED47-970D-A29997E46D21}"/>
                  </a:ext>
                </a:extLst>
              </p:cNvPr>
              <p:cNvGrpSpPr/>
              <p:nvPr/>
            </p:nvGrpSpPr>
            <p:grpSpPr>
              <a:xfrm flipH="1"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B23F123B-DF26-AB44-A8D8-7631D41703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1DA192AA-BE5A-C446-8C80-255ECB48D5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" name="Group 49">
              <a:extLst>
                <a:ext uri="{FF2B5EF4-FFF2-40B4-BE49-F238E27FC236}">
                  <a16:creationId xmlns:a16="http://schemas.microsoft.com/office/drawing/2014/main" id="{C26BB134-33D2-BF46-A773-5EA1C7FCF73F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2885" y="1780969"/>
              <a:ext cx="4389120" cy="4389120"/>
              <a:chOff x="3054096" y="1143000"/>
              <a:chExt cx="4959096" cy="4956048"/>
            </a:xfrm>
            <a:scene3d>
              <a:camera prst="orthographicFront">
                <a:rot lat="0" lon="5010000" rev="0"/>
              </a:camera>
              <a:lightRig rig="threePt" dir="t"/>
            </a:scene3d>
          </p:grpSpPr>
          <p:grpSp>
            <p:nvGrpSpPr>
              <p:cNvPr id="44" name="Group 18">
                <a:extLst>
                  <a:ext uri="{FF2B5EF4-FFF2-40B4-BE49-F238E27FC236}">
                    <a16:creationId xmlns:a16="http://schemas.microsoft.com/office/drawing/2014/main" id="{9ABE68FC-0BF7-714D-A783-08BDAA4B3085}"/>
                  </a:ext>
                </a:extLst>
              </p:cNvPr>
              <p:cNvGrpSpPr/>
              <p:nvPr/>
            </p:nvGrpSpPr>
            <p:grpSpPr>
              <a:xfrm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4BC3A5C0-9C4A-0943-AD47-C3129B787C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4ADA89C2-3899-B347-B10D-903BDFCA18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DD376FA4-994D-3249-9190-2CABBB9FE37A}"/>
                  </a:ext>
                </a:extLst>
              </p:cNvPr>
              <p:cNvGrpSpPr/>
              <p:nvPr/>
            </p:nvGrpSpPr>
            <p:grpSpPr>
              <a:xfrm flipH="1">
                <a:off x="3054096" y="1143000"/>
                <a:ext cx="4959096" cy="4956048"/>
                <a:chOff x="2584704" y="1219200"/>
                <a:chExt cx="4959096" cy="4956048"/>
              </a:xfrm>
            </p:grpSpPr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F04089B8-308F-3540-A268-C7FF9B6466C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584704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4EF72FF1-A606-594E-B297-11486E6460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 flipV="1">
                  <a:off x="2587752" y="1219200"/>
                  <a:ext cx="4956048" cy="4956048"/>
                </a:xfrm>
                <a:prstGeom prst="arc">
                  <a:avLst>
                    <a:gd name="adj1" fmla="val 16185514"/>
                    <a:gd name="adj2" fmla="val 4646"/>
                  </a:avLst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32877D-DC53-964C-A8F3-46949C3D06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6206" y="1255545"/>
              <a:ext cx="5440643" cy="54406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82FA33-D17D-634F-B3D0-8EAF877372E5}"/>
                </a:ext>
              </a:extLst>
            </p:cNvPr>
            <p:cNvSpPr/>
            <p:nvPr/>
          </p:nvSpPr>
          <p:spPr>
            <a:xfrm>
              <a:off x="1718417" y="3858098"/>
              <a:ext cx="294684" cy="29468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81">
              <a:extLst>
                <a:ext uri="{FF2B5EF4-FFF2-40B4-BE49-F238E27FC236}">
                  <a16:creationId xmlns:a16="http://schemas.microsoft.com/office/drawing/2014/main" id="{660DF7ED-8B55-6D4F-BB22-1D0C692108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97881" y="3261580"/>
              <a:ext cx="862515" cy="1053913"/>
              <a:chOff x="5181600" y="4600133"/>
              <a:chExt cx="1097280" cy="1340768"/>
            </a:xfrm>
          </p:grpSpPr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EC9AA5B6-DFA2-A74F-8BC8-F602C4124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2366" y="5106803"/>
                <a:ext cx="538380" cy="352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+54˚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742B1FE-1A7B-B04E-B2F8-EC0C3E3B4B4A}"/>
                  </a:ext>
                </a:extLst>
              </p:cNvPr>
              <p:cNvCxnSpPr/>
              <p:nvPr/>
            </p:nvCxnSpPr>
            <p:spPr bwMode="auto">
              <a:xfrm>
                <a:off x="5181600" y="5562600"/>
                <a:ext cx="1097280" cy="15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4D49B2A-9F77-024B-81FC-06036F62801C}"/>
                  </a:ext>
                </a:extLst>
              </p:cNvPr>
              <p:cNvCxnSpPr/>
              <p:nvPr/>
            </p:nvCxnSpPr>
            <p:spPr bwMode="auto">
              <a:xfrm rot="3120000" flipH="1" flipV="1">
                <a:off x="5419946" y="5147185"/>
                <a:ext cx="1097279" cy="317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942251EA-7134-D545-8773-5ECFE2C66031}"/>
                  </a:ext>
                </a:extLst>
              </p:cNvPr>
              <p:cNvSpPr/>
              <p:nvPr/>
            </p:nvSpPr>
            <p:spPr bwMode="auto">
              <a:xfrm flipH="1">
                <a:off x="5920716" y="5242931"/>
                <a:ext cx="348986" cy="697970"/>
              </a:xfrm>
              <a:prstGeom prst="arc">
                <a:avLst/>
              </a:prstGeom>
              <a:ln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C6124F-2487-5A49-8F58-E293E2D7C8F4}"/>
                </a:ext>
              </a:extLst>
            </p:cNvPr>
            <p:cNvSpPr txBox="1"/>
            <p:nvPr/>
          </p:nvSpPr>
          <p:spPr>
            <a:xfrm>
              <a:off x="1439694" y="4319699"/>
              <a:ext cx="1800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Keep-Out</a:t>
              </a:r>
            </a:p>
            <a:p>
              <a:pPr algn="ctr"/>
              <a:r>
                <a:rPr lang="en-US" sz="1400" dirty="0"/>
                <a:t> Zone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780C38-346E-6F49-8FDE-E6097B3D7C05}"/>
                </a:ext>
              </a:extLst>
            </p:cNvPr>
            <p:cNvSpPr txBox="1"/>
            <p:nvPr/>
          </p:nvSpPr>
          <p:spPr>
            <a:xfrm>
              <a:off x="3865271" y="5588084"/>
              <a:ext cx="1800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Observing Zone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99417E-E322-3644-8DD9-524EEF3E2F97}"/>
                </a:ext>
              </a:extLst>
            </p:cNvPr>
            <p:cNvSpPr txBox="1"/>
            <p:nvPr/>
          </p:nvSpPr>
          <p:spPr>
            <a:xfrm>
              <a:off x="5949830" y="4264616"/>
              <a:ext cx="1800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Keep-Out </a:t>
              </a:r>
            </a:p>
            <a:p>
              <a:pPr algn="ctr"/>
              <a:r>
                <a:rPr lang="en-US" sz="1400" dirty="0"/>
                <a:t>Zone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E90847-611D-3649-AF43-9856AACF41D4}"/>
                </a:ext>
              </a:extLst>
            </p:cNvPr>
            <p:cNvSpPr/>
            <p:nvPr/>
          </p:nvSpPr>
          <p:spPr>
            <a:xfrm>
              <a:off x="3775767" y="1271044"/>
              <a:ext cx="1641513" cy="4776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SNe Fields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6ED239-5E0C-5742-AFB4-107285D07A7D}"/>
                </a:ext>
              </a:extLst>
            </p:cNvPr>
            <p:cNvSpPr/>
            <p:nvPr/>
          </p:nvSpPr>
          <p:spPr>
            <a:xfrm>
              <a:off x="3775767" y="6194714"/>
              <a:ext cx="1608463" cy="4776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SNe Fields</a:t>
              </a:r>
            </a:p>
          </p:txBody>
        </p:sp>
        <p:grpSp>
          <p:nvGrpSpPr>
            <p:cNvPr id="26" name="Group 82">
              <a:extLst>
                <a:ext uri="{FF2B5EF4-FFF2-40B4-BE49-F238E27FC236}">
                  <a16:creationId xmlns:a16="http://schemas.microsoft.com/office/drawing/2014/main" id="{A87B0474-ADAC-D644-AA69-80D93F0224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8146" y="3530671"/>
              <a:ext cx="1023588" cy="735531"/>
              <a:chOff x="5897880" y="5678128"/>
              <a:chExt cx="1323897" cy="95126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1E729BC-7EAD-794B-92B7-9661A0832607}"/>
                  </a:ext>
                </a:extLst>
              </p:cNvPr>
              <p:cNvCxnSpPr/>
              <p:nvPr/>
            </p:nvCxnSpPr>
            <p:spPr bwMode="auto">
              <a:xfrm>
                <a:off x="5897880" y="6314530"/>
                <a:ext cx="1097280" cy="158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52CADF-12CB-474E-BC4E-AB0CD56E65FD}"/>
                  </a:ext>
                </a:extLst>
              </p:cNvPr>
              <p:cNvCxnSpPr/>
              <p:nvPr/>
            </p:nvCxnSpPr>
            <p:spPr bwMode="auto">
              <a:xfrm rot="7560000" flipH="1" flipV="1">
                <a:off x="6840644" y="6031321"/>
                <a:ext cx="709561" cy="317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23156297-7834-6F40-9996-EA24647C97F1}"/>
                  </a:ext>
                </a:extLst>
              </p:cNvPr>
              <p:cNvSpPr/>
              <p:nvPr/>
            </p:nvSpPr>
            <p:spPr bwMode="auto">
              <a:xfrm flipH="1">
                <a:off x="6612177" y="5984481"/>
                <a:ext cx="609600" cy="644915"/>
              </a:xfrm>
              <a:prstGeom prst="arc">
                <a:avLst>
                  <a:gd name="adj1" fmla="val 13529841"/>
                  <a:gd name="adj2" fmla="val 57875"/>
                </a:avLst>
              </a:prstGeom>
              <a:ln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9" name="TextBox 13">
                <a:extLst>
                  <a:ext uri="{FF2B5EF4-FFF2-40B4-BE49-F238E27FC236}">
                    <a16:creationId xmlns:a16="http://schemas.microsoft.com/office/drawing/2014/main" id="{374A1F0A-E1E6-FE43-9F38-4E8E2F6CD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012" y="5946418"/>
                <a:ext cx="698704" cy="35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+126˚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4A23B2-1435-8545-AB9D-73F450636BC2}"/>
                </a:ext>
              </a:extLst>
            </p:cNvPr>
            <p:cNvSpPr txBox="1"/>
            <p:nvPr/>
          </p:nvSpPr>
          <p:spPr>
            <a:xfrm>
              <a:off x="5016236" y="4138136"/>
              <a:ext cx="14605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+mn-lt"/>
                </a:rPr>
                <a:t>Galactic Bulge (Available twice yearly)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B69E22-4090-F444-9296-E4358B398F0F}"/>
                </a:ext>
              </a:extLst>
            </p:cNvPr>
            <p:cNvSpPr/>
            <p:nvPr/>
          </p:nvSpPr>
          <p:spPr>
            <a:xfrm>
              <a:off x="5925312" y="1774896"/>
              <a:ext cx="1388263" cy="4401741"/>
            </a:xfrm>
            <a:custGeom>
              <a:avLst/>
              <a:gdLst>
                <a:gd name="connsiteX0" fmla="*/ 260299 w 1388263"/>
                <a:gd name="connsiteY0" fmla="*/ 0 h 4401741"/>
                <a:gd name="connsiteX1" fmla="*/ 394393 w 1388263"/>
                <a:gd name="connsiteY1" fmla="*/ 94661 h 4401741"/>
                <a:gd name="connsiteX2" fmla="*/ 536374 w 1388263"/>
                <a:gd name="connsiteY2" fmla="*/ 236653 h 4401741"/>
                <a:gd name="connsiteX3" fmla="*/ 662580 w 1388263"/>
                <a:gd name="connsiteY3" fmla="*/ 347090 h 4401741"/>
                <a:gd name="connsiteX4" fmla="*/ 922879 w 1388263"/>
                <a:gd name="connsiteY4" fmla="*/ 678404 h 4401741"/>
                <a:gd name="connsiteX5" fmla="*/ 985982 w 1388263"/>
                <a:gd name="connsiteY5" fmla="*/ 788842 h 4401741"/>
                <a:gd name="connsiteX6" fmla="*/ 1064861 w 1388263"/>
                <a:gd name="connsiteY6" fmla="*/ 930834 h 4401741"/>
                <a:gd name="connsiteX7" fmla="*/ 1167403 w 1388263"/>
                <a:gd name="connsiteY7" fmla="*/ 1135933 h 4401741"/>
                <a:gd name="connsiteX8" fmla="*/ 1277833 w 1388263"/>
                <a:gd name="connsiteY8" fmla="*/ 1427805 h 4401741"/>
                <a:gd name="connsiteX9" fmla="*/ 1340936 w 1388263"/>
                <a:gd name="connsiteY9" fmla="*/ 1688123 h 4401741"/>
                <a:gd name="connsiteX10" fmla="*/ 1364599 w 1388263"/>
                <a:gd name="connsiteY10" fmla="*/ 1885333 h 4401741"/>
                <a:gd name="connsiteX11" fmla="*/ 1388263 w 1388263"/>
                <a:gd name="connsiteY11" fmla="*/ 2169317 h 4401741"/>
                <a:gd name="connsiteX12" fmla="*/ 1372487 w 1388263"/>
                <a:gd name="connsiteY12" fmla="*/ 2484854 h 4401741"/>
                <a:gd name="connsiteX13" fmla="*/ 1333048 w 1388263"/>
                <a:gd name="connsiteY13" fmla="*/ 2753060 h 4401741"/>
                <a:gd name="connsiteX14" fmla="*/ 1246282 w 1388263"/>
                <a:gd name="connsiteY14" fmla="*/ 3052820 h 4401741"/>
                <a:gd name="connsiteX15" fmla="*/ 1151627 w 1388263"/>
                <a:gd name="connsiteY15" fmla="*/ 3281585 h 4401741"/>
                <a:gd name="connsiteX16" fmla="*/ 1056973 w 1388263"/>
                <a:gd name="connsiteY16" fmla="*/ 3486684 h 4401741"/>
                <a:gd name="connsiteX17" fmla="*/ 899216 w 1388263"/>
                <a:gd name="connsiteY17" fmla="*/ 3754890 h 4401741"/>
                <a:gd name="connsiteX18" fmla="*/ 717795 w 1388263"/>
                <a:gd name="connsiteY18" fmla="*/ 3983655 h 4401741"/>
                <a:gd name="connsiteX19" fmla="*/ 496935 w 1388263"/>
                <a:gd name="connsiteY19" fmla="*/ 4212419 h 4401741"/>
                <a:gd name="connsiteX20" fmla="*/ 370729 w 1388263"/>
                <a:gd name="connsiteY20" fmla="*/ 4314969 h 4401741"/>
                <a:gd name="connsiteX21" fmla="*/ 236636 w 1388263"/>
                <a:gd name="connsiteY21" fmla="*/ 4401741 h 4401741"/>
                <a:gd name="connsiteX22" fmla="*/ 205084 w 1388263"/>
                <a:gd name="connsiteY22" fmla="*/ 4330745 h 4401741"/>
                <a:gd name="connsiteX23" fmla="*/ 149869 w 1388263"/>
                <a:gd name="connsiteY23" fmla="*/ 4212419 h 4401741"/>
                <a:gd name="connsiteX24" fmla="*/ 110430 w 1388263"/>
                <a:gd name="connsiteY24" fmla="*/ 4054651 h 4401741"/>
                <a:gd name="connsiteX25" fmla="*/ 78878 w 1388263"/>
                <a:gd name="connsiteY25" fmla="*/ 3778556 h 4401741"/>
                <a:gd name="connsiteX26" fmla="*/ 47327 w 1388263"/>
                <a:gd name="connsiteY26" fmla="*/ 3415688 h 4401741"/>
                <a:gd name="connsiteX27" fmla="*/ 23663 w 1388263"/>
                <a:gd name="connsiteY27" fmla="*/ 3100151 h 4401741"/>
                <a:gd name="connsiteX28" fmla="*/ 0 w 1388263"/>
                <a:gd name="connsiteY28" fmla="*/ 2658399 h 4401741"/>
                <a:gd name="connsiteX29" fmla="*/ 0 w 1388263"/>
                <a:gd name="connsiteY29" fmla="*/ 2224536 h 4401741"/>
                <a:gd name="connsiteX30" fmla="*/ 0 w 1388263"/>
                <a:gd name="connsiteY30" fmla="*/ 1806449 h 4401741"/>
                <a:gd name="connsiteX31" fmla="*/ 15776 w 1388263"/>
                <a:gd name="connsiteY31" fmla="*/ 1467247 h 4401741"/>
                <a:gd name="connsiteX32" fmla="*/ 39439 w 1388263"/>
                <a:gd name="connsiteY32" fmla="*/ 1112268 h 4401741"/>
                <a:gd name="connsiteX33" fmla="*/ 78878 w 1388263"/>
                <a:gd name="connsiteY33" fmla="*/ 678404 h 4401741"/>
                <a:gd name="connsiteX34" fmla="*/ 118318 w 1388263"/>
                <a:gd name="connsiteY34" fmla="*/ 402309 h 4401741"/>
                <a:gd name="connsiteX35" fmla="*/ 165645 w 1388263"/>
                <a:gd name="connsiteY35" fmla="*/ 157768 h 4401741"/>
                <a:gd name="connsiteX36" fmla="*/ 205084 w 1388263"/>
                <a:gd name="connsiteY36" fmla="*/ 47330 h 4401741"/>
                <a:gd name="connsiteX37" fmla="*/ 260299 w 1388263"/>
                <a:gd name="connsiteY37" fmla="*/ 0 h 440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8263" h="4401741">
                  <a:moveTo>
                    <a:pt x="260299" y="0"/>
                  </a:moveTo>
                  <a:lnTo>
                    <a:pt x="394393" y="94661"/>
                  </a:lnTo>
                  <a:lnTo>
                    <a:pt x="536374" y="236653"/>
                  </a:lnTo>
                  <a:lnTo>
                    <a:pt x="662580" y="347090"/>
                  </a:lnTo>
                  <a:lnTo>
                    <a:pt x="922879" y="678404"/>
                  </a:lnTo>
                  <a:lnTo>
                    <a:pt x="985982" y="788842"/>
                  </a:lnTo>
                  <a:lnTo>
                    <a:pt x="1064861" y="930834"/>
                  </a:lnTo>
                  <a:lnTo>
                    <a:pt x="1167403" y="1135933"/>
                  </a:lnTo>
                  <a:lnTo>
                    <a:pt x="1277833" y="1427805"/>
                  </a:lnTo>
                  <a:lnTo>
                    <a:pt x="1340936" y="1688123"/>
                  </a:lnTo>
                  <a:lnTo>
                    <a:pt x="1364599" y="1885333"/>
                  </a:lnTo>
                  <a:lnTo>
                    <a:pt x="1388263" y="2169317"/>
                  </a:lnTo>
                  <a:lnTo>
                    <a:pt x="1372487" y="2484854"/>
                  </a:lnTo>
                  <a:lnTo>
                    <a:pt x="1333048" y="2753060"/>
                  </a:lnTo>
                  <a:lnTo>
                    <a:pt x="1246282" y="3052820"/>
                  </a:lnTo>
                  <a:lnTo>
                    <a:pt x="1151627" y="3281585"/>
                  </a:lnTo>
                  <a:lnTo>
                    <a:pt x="1056973" y="3486684"/>
                  </a:lnTo>
                  <a:lnTo>
                    <a:pt x="899216" y="3754890"/>
                  </a:lnTo>
                  <a:lnTo>
                    <a:pt x="717795" y="3983655"/>
                  </a:lnTo>
                  <a:lnTo>
                    <a:pt x="496935" y="4212419"/>
                  </a:lnTo>
                  <a:lnTo>
                    <a:pt x="370729" y="4314969"/>
                  </a:lnTo>
                  <a:lnTo>
                    <a:pt x="236636" y="4401741"/>
                  </a:lnTo>
                  <a:lnTo>
                    <a:pt x="205084" y="4330745"/>
                  </a:lnTo>
                  <a:lnTo>
                    <a:pt x="149869" y="4212419"/>
                  </a:lnTo>
                  <a:lnTo>
                    <a:pt x="110430" y="4054651"/>
                  </a:lnTo>
                  <a:lnTo>
                    <a:pt x="78878" y="3778556"/>
                  </a:lnTo>
                  <a:lnTo>
                    <a:pt x="47327" y="3415688"/>
                  </a:lnTo>
                  <a:lnTo>
                    <a:pt x="23663" y="3100151"/>
                  </a:lnTo>
                  <a:lnTo>
                    <a:pt x="0" y="2658399"/>
                  </a:lnTo>
                  <a:lnTo>
                    <a:pt x="0" y="2224536"/>
                  </a:lnTo>
                  <a:lnTo>
                    <a:pt x="0" y="1806449"/>
                  </a:lnTo>
                  <a:lnTo>
                    <a:pt x="15776" y="1467247"/>
                  </a:lnTo>
                  <a:lnTo>
                    <a:pt x="39439" y="1112268"/>
                  </a:lnTo>
                  <a:lnTo>
                    <a:pt x="78878" y="678404"/>
                  </a:lnTo>
                  <a:lnTo>
                    <a:pt x="118318" y="402309"/>
                  </a:lnTo>
                  <a:lnTo>
                    <a:pt x="165645" y="157768"/>
                  </a:lnTo>
                  <a:lnTo>
                    <a:pt x="205084" y="47330"/>
                  </a:lnTo>
                  <a:lnTo>
                    <a:pt x="260299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5C5E5F9-3B29-564B-A5B6-239B09D1CAEB}"/>
                </a:ext>
              </a:extLst>
            </p:cNvPr>
            <p:cNvSpPr/>
            <p:nvPr/>
          </p:nvSpPr>
          <p:spPr>
            <a:xfrm flipH="1">
              <a:off x="1873187" y="1768348"/>
              <a:ext cx="1388263" cy="4401741"/>
            </a:xfrm>
            <a:custGeom>
              <a:avLst/>
              <a:gdLst>
                <a:gd name="connsiteX0" fmla="*/ 260299 w 1388263"/>
                <a:gd name="connsiteY0" fmla="*/ 0 h 4401741"/>
                <a:gd name="connsiteX1" fmla="*/ 394393 w 1388263"/>
                <a:gd name="connsiteY1" fmla="*/ 94661 h 4401741"/>
                <a:gd name="connsiteX2" fmla="*/ 536374 w 1388263"/>
                <a:gd name="connsiteY2" fmla="*/ 236653 h 4401741"/>
                <a:gd name="connsiteX3" fmla="*/ 662580 w 1388263"/>
                <a:gd name="connsiteY3" fmla="*/ 347090 h 4401741"/>
                <a:gd name="connsiteX4" fmla="*/ 922879 w 1388263"/>
                <a:gd name="connsiteY4" fmla="*/ 678404 h 4401741"/>
                <a:gd name="connsiteX5" fmla="*/ 985982 w 1388263"/>
                <a:gd name="connsiteY5" fmla="*/ 788842 h 4401741"/>
                <a:gd name="connsiteX6" fmla="*/ 1064861 w 1388263"/>
                <a:gd name="connsiteY6" fmla="*/ 930834 h 4401741"/>
                <a:gd name="connsiteX7" fmla="*/ 1167403 w 1388263"/>
                <a:gd name="connsiteY7" fmla="*/ 1135933 h 4401741"/>
                <a:gd name="connsiteX8" fmla="*/ 1277833 w 1388263"/>
                <a:gd name="connsiteY8" fmla="*/ 1427805 h 4401741"/>
                <a:gd name="connsiteX9" fmla="*/ 1340936 w 1388263"/>
                <a:gd name="connsiteY9" fmla="*/ 1688123 h 4401741"/>
                <a:gd name="connsiteX10" fmla="*/ 1364599 w 1388263"/>
                <a:gd name="connsiteY10" fmla="*/ 1885333 h 4401741"/>
                <a:gd name="connsiteX11" fmla="*/ 1388263 w 1388263"/>
                <a:gd name="connsiteY11" fmla="*/ 2169317 h 4401741"/>
                <a:gd name="connsiteX12" fmla="*/ 1372487 w 1388263"/>
                <a:gd name="connsiteY12" fmla="*/ 2484854 h 4401741"/>
                <a:gd name="connsiteX13" fmla="*/ 1333048 w 1388263"/>
                <a:gd name="connsiteY13" fmla="*/ 2753060 h 4401741"/>
                <a:gd name="connsiteX14" fmla="*/ 1246282 w 1388263"/>
                <a:gd name="connsiteY14" fmla="*/ 3052820 h 4401741"/>
                <a:gd name="connsiteX15" fmla="*/ 1151627 w 1388263"/>
                <a:gd name="connsiteY15" fmla="*/ 3281585 h 4401741"/>
                <a:gd name="connsiteX16" fmla="*/ 1056973 w 1388263"/>
                <a:gd name="connsiteY16" fmla="*/ 3486684 h 4401741"/>
                <a:gd name="connsiteX17" fmla="*/ 899216 w 1388263"/>
                <a:gd name="connsiteY17" fmla="*/ 3754890 h 4401741"/>
                <a:gd name="connsiteX18" fmla="*/ 717795 w 1388263"/>
                <a:gd name="connsiteY18" fmla="*/ 3983655 h 4401741"/>
                <a:gd name="connsiteX19" fmla="*/ 496935 w 1388263"/>
                <a:gd name="connsiteY19" fmla="*/ 4212419 h 4401741"/>
                <a:gd name="connsiteX20" fmla="*/ 370729 w 1388263"/>
                <a:gd name="connsiteY20" fmla="*/ 4314969 h 4401741"/>
                <a:gd name="connsiteX21" fmla="*/ 236636 w 1388263"/>
                <a:gd name="connsiteY21" fmla="*/ 4401741 h 4401741"/>
                <a:gd name="connsiteX22" fmla="*/ 205084 w 1388263"/>
                <a:gd name="connsiteY22" fmla="*/ 4330745 h 4401741"/>
                <a:gd name="connsiteX23" fmla="*/ 149869 w 1388263"/>
                <a:gd name="connsiteY23" fmla="*/ 4212419 h 4401741"/>
                <a:gd name="connsiteX24" fmla="*/ 110430 w 1388263"/>
                <a:gd name="connsiteY24" fmla="*/ 4054651 h 4401741"/>
                <a:gd name="connsiteX25" fmla="*/ 78878 w 1388263"/>
                <a:gd name="connsiteY25" fmla="*/ 3778556 h 4401741"/>
                <a:gd name="connsiteX26" fmla="*/ 47327 w 1388263"/>
                <a:gd name="connsiteY26" fmla="*/ 3415688 h 4401741"/>
                <a:gd name="connsiteX27" fmla="*/ 23663 w 1388263"/>
                <a:gd name="connsiteY27" fmla="*/ 3100151 h 4401741"/>
                <a:gd name="connsiteX28" fmla="*/ 0 w 1388263"/>
                <a:gd name="connsiteY28" fmla="*/ 2658399 h 4401741"/>
                <a:gd name="connsiteX29" fmla="*/ 0 w 1388263"/>
                <a:gd name="connsiteY29" fmla="*/ 2224536 h 4401741"/>
                <a:gd name="connsiteX30" fmla="*/ 0 w 1388263"/>
                <a:gd name="connsiteY30" fmla="*/ 1806449 h 4401741"/>
                <a:gd name="connsiteX31" fmla="*/ 15776 w 1388263"/>
                <a:gd name="connsiteY31" fmla="*/ 1467247 h 4401741"/>
                <a:gd name="connsiteX32" fmla="*/ 39439 w 1388263"/>
                <a:gd name="connsiteY32" fmla="*/ 1112268 h 4401741"/>
                <a:gd name="connsiteX33" fmla="*/ 78878 w 1388263"/>
                <a:gd name="connsiteY33" fmla="*/ 678404 h 4401741"/>
                <a:gd name="connsiteX34" fmla="*/ 118318 w 1388263"/>
                <a:gd name="connsiteY34" fmla="*/ 402309 h 4401741"/>
                <a:gd name="connsiteX35" fmla="*/ 165645 w 1388263"/>
                <a:gd name="connsiteY35" fmla="*/ 157768 h 4401741"/>
                <a:gd name="connsiteX36" fmla="*/ 205084 w 1388263"/>
                <a:gd name="connsiteY36" fmla="*/ 47330 h 4401741"/>
                <a:gd name="connsiteX37" fmla="*/ 260299 w 1388263"/>
                <a:gd name="connsiteY37" fmla="*/ 0 h 440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88263" h="4401741">
                  <a:moveTo>
                    <a:pt x="260299" y="0"/>
                  </a:moveTo>
                  <a:lnTo>
                    <a:pt x="394393" y="94661"/>
                  </a:lnTo>
                  <a:lnTo>
                    <a:pt x="536374" y="236653"/>
                  </a:lnTo>
                  <a:lnTo>
                    <a:pt x="662580" y="347090"/>
                  </a:lnTo>
                  <a:lnTo>
                    <a:pt x="922879" y="678404"/>
                  </a:lnTo>
                  <a:lnTo>
                    <a:pt x="985982" y="788842"/>
                  </a:lnTo>
                  <a:lnTo>
                    <a:pt x="1064861" y="930834"/>
                  </a:lnTo>
                  <a:lnTo>
                    <a:pt x="1167403" y="1135933"/>
                  </a:lnTo>
                  <a:lnTo>
                    <a:pt x="1277833" y="1427805"/>
                  </a:lnTo>
                  <a:lnTo>
                    <a:pt x="1340936" y="1688123"/>
                  </a:lnTo>
                  <a:lnTo>
                    <a:pt x="1364599" y="1885333"/>
                  </a:lnTo>
                  <a:lnTo>
                    <a:pt x="1388263" y="2169317"/>
                  </a:lnTo>
                  <a:lnTo>
                    <a:pt x="1372487" y="2484854"/>
                  </a:lnTo>
                  <a:lnTo>
                    <a:pt x="1333048" y="2753060"/>
                  </a:lnTo>
                  <a:lnTo>
                    <a:pt x="1246282" y="3052820"/>
                  </a:lnTo>
                  <a:lnTo>
                    <a:pt x="1151627" y="3281585"/>
                  </a:lnTo>
                  <a:lnTo>
                    <a:pt x="1056973" y="3486684"/>
                  </a:lnTo>
                  <a:lnTo>
                    <a:pt x="899216" y="3754890"/>
                  </a:lnTo>
                  <a:lnTo>
                    <a:pt x="717795" y="3983655"/>
                  </a:lnTo>
                  <a:lnTo>
                    <a:pt x="496935" y="4212419"/>
                  </a:lnTo>
                  <a:lnTo>
                    <a:pt x="370729" y="4314969"/>
                  </a:lnTo>
                  <a:lnTo>
                    <a:pt x="236636" y="4401741"/>
                  </a:lnTo>
                  <a:lnTo>
                    <a:pt x="205084" y="4330745"/>
                  </a:lnTo>
                  <a:lnTo>
                    <a:pt x="149869" y="4212419"/>
                  </a:lnTo>
                  <a:lnTo>
                    <a:pt x="110430" y="4054651"/>
                  </a:lnTo>
                  <a:lnTo>
                    <a:pt x="78878" y="3778556"/>
                  </a:lnTo>
                  <a:lnTo>
                    <a:pt x="47327" y="3415688"/>
                  </a:lnTo>
                  <a:lnTo>
                    <a:pt x="23663" y="3100151"/>
                  </a:lnTo>
                  <a:lnTo>
                    <a:pt x="0" y="2658399"/>
                  </a:lnTo>
                  <a:lnTo>
                    <a:pt x="0" y="2224536"/>
                  </a:lnTo>
                  <a:lnTo>
                    <a:pt x="0" y="1806449"/>
                  </a:lnTo>
                  <a:lnTo>
                    <a:pt x="15776" y="1467247"/>
                  </a:lnTo>
                  <a:lnTo>
                    <a:pt x="39439" y="1112268"/>
                  </a:lnTo>
                  <a:lnTo>
                    <a:pt x="78878" y="678404"/>
                  </a:lnTo>
                  <a:lnTo>
                    <a:pt x="118318" y="402309"/>
                  </a:lnTo>
                  <a:lnTo>
                    <a:pt x="165645" y="157768"/>
                  </a:lnTo>
                  <a:lnTo>
                    <a:pt x="205084" y="47330"/>
                  </a:lnTo>
                  <a:lnTo>
                    <a:pt x="260299" y="0"/>
                  </a:lnTo>
                  <a:close/>
                </a:path>
              </a:pathLst>
            </a:custGeom>
            <a:solidFill>
              <a:schemeClr val="accent1">
                <a:alpha val="35000"/>
              </a:schemeClr>
            </a:solidFill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3B3ACC-BE1D-244E-AFA5-86841B2A942F}"/>
                </a:ext>
              </a:extLst>
            </p:cNvPr>
            <p:cNvCxnSpPr/>
            <p:nvPr/>
          </p:nvCxnSpPr>
          <p:spPr>
            <a:xfrm rot="7560000" flipH="1">
              <a:off x="1876658" y="3981603"/>
              <a:ext cx="5440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5036CB-5BB5-0849-9A59-E70933260C9B}"/>
                </a:ext>
              </a:extLst>
            </p:cNvPr>
            <p:cNvCxnSpPr/>
            <p:nvPr/>
          </p:nvCxnSpPr>
          <p:spPr>
            <a:xfrm rot="14040000">
              <a:off x="1873318" y="3978237"/>
              <a:ext cx="5440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3F3711-1387-B740-A2DD-53686D8E1857}"/>
                </a:ext>
              </a:extLst>
            </p:cNvPr>
            <p:cNvCxnSpPr/>
            <p:nvPr/>
          </p:nvCxnSpPr>
          <p:spPr>
            <a:xfrm rot="15000000">
              <a:off x="1875600" y="3989010"/>
              <a:ext cx="54406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">
              <a:extLst>
                <a:ext uri="{FF2B5EF4-FFF2-40B4-BE49-F238E27FC236}">
                  <a16:creationId xmlns:a16="http://schemas.microsoft.com/office/drawing/2014/main" id="{5092A8A4-329B-7140-847C-533E1450933D}"/>
                </a:ext>
              </a:extLst>
            </p:cNvPr>
            <p:cNvCxnSpPr/>
            <p:nvPr/>
          </p:nvCxnSpPr>
          <p:spPr>
            <a:xfrm rot="10800000" flipH="1">
              <a:off x="1875813" y="3989070"/>
              <a:ext cx="270127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955AFF3-C991-D642-AE55-0A82BD5A2A99}"/>
                </a:ext>
              </a:extLst>
            </p:cNvPr>
            <p:cNvCxnSpPr/>
            <p:nvPr/>
          </p:nvCxnSpPr>
          <p:spPr>
            <a:xfrm rot="19800000">
              <a:off x="4586528" y="1255545"/>
              <a:ext cx="0" cy="54406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5088B2D-02A7-504F-BB18-B927AE98D41F}"/>
                </a:ext>
              </a:extLst>
            </p:cNvPr>
            <p:cNvSpPr>
              <a:spLocks noChangeAspect="1"/>
            </p:cNvSpPr>
            <p:nvPr/>
          </p:nvSpPr>
          <p:spPr>
            <a:xfrm rot="3600000">
              <a:off x="4600063" y="4361783"/>
              <a:ext cx="640080" cy="3668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GB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94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EE76-626C-E747-8D56-2D28AE8E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Optical Block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8E71E-78FF-1A44-A66A-689B6CC2B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r="11176" b="32222"/>
          <a:stretch/>
        </p:blipFill>
        <p:spPr>
          <a:xfrm>
            <a:off x="1680772" y="762000"/>
            <a:ext cx="5782455" cy="58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4E32-C097-3A4C-B8A3-A23AF3C2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Field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AACD0-BE67-A347-9318-D1D2C4373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3" t="11825" r="22466" b="7071"/>
          <a:stretch/>
        </p:blipFill>
        <p:spPr>
          <a:xfrm>
            <a:off x="854768" y="1143000"/>
            <a:ext cx="7434464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C7C0-BF3A-5C47-9598-4E6A6FD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Slew Times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CD44C9D-53AE-A847-ACB4-5A9D0A061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731223"/>
              </p:ext>
            </p:extLst>
          </p:nvPr>
        </p:nvGraphicFramePr>
        <p:xfrm>
          <a:off x="312367" y="1529415"/>
          <a:ext cx="617171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Slew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Slew angle (</a:t>
                      </a:r>
                      <a:r>
                        <a:rPr lang="en-US" dirty="0" err="1"/>
                        <a:t>deg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Slew time (s)</a:t>
                      </a:r>
                    </a:p>
                    <a:p>
                      <a:pPr algn="ctr"/>
                      <a:r>
                        <a:rPr lang="en-US" dirty="0"/>
                        <a:t>6 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Slew time (s)</a:t>
                      </a:r>
                    </a:p>
                    <a:p>
                      <a:pPr algn="ctr"/>
                      <a:r>
                        <a:rPr lang="en-US" dirty="0"/>
                        <a:t>5 wheels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Gap 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 </a:t>
                      </a:r>
                      <a:r>
                        <a:rPr lang="en-US" dirty="0" err="1"/>
                        <a:t>FoV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 </a:t>
                      </a:r>
                      <a:r>
                        <a:rPr lang="en-US" dirty="0" err="1"/>
                        <a:t>FoV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10-deg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30-deg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90-deg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44B729A-79FA-294E-93BC-ED6B9242FE03}"/>
              </a:ext>
            </a:extLst>
          </p:cNvPr>
          <p:cNvSpPr txBox="1"/>
          <p:nvPr/>
        </p:nvSpPr>
        <p:spPr>
          <a:xfrm>
            <a:off x="6705600" y="1295400"/>
            <a:ext cx="2254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 computed assuming maximum expected inertia.</a:t>
            </a:r>
          </a:p>
          <a:p>
            <a:endParaRPr lang="en-US" dirty="0"/>
          </a:p>
          <a:p>
            <a:r>
              <a:rPr lang="en-US" dirty="0"/>
              <a:t>Times shown include the settle time.</a:t>
            </a:r>
          </a:p>
          <a:p>
            <a:endParaRPr lang="en-US" dirty="0"/>
          </a:p>
          <a:p>
            <a:r>
              <a:rPr lang="en-US" dirty="0"/>
              <a:t>Baseline operations:</a:t>
            </a:r>
          </a:p>
          <a:p>
            <a:r>
              <a:rPr lang="en-US" dirty="0"/>
              <a:t>6 wheels</a:t>
            </a:r>
          </a:p>
          <a:p>
            <a:endParaRPr lang="en-US" dirty="0"/>
          </a:p>
          <a:p>
            <a:r>
              <a:rPr lang="en-US" dirty="0"/>
              <a:t>Must meet mission requirements with 5 wheels</a:t>
            </a:r>
          </a:p>
        </p:txBody>
      </p:sp>
    </p:spTree>
    <p:extLst>
      <p:ext uri="{BB962C8B-B14F-4D97-AF65-F5344CB8AC3E}">
        <p14:creationId xmlns:p14="http://schemas.microsoft.com/office/powerpoint/2010/main" val="29708025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5FA2591251E45B08364920D250FE3" ma:contentTypeVersion="0" ma:contentTypeDescription="Create a new document." ma:contentTypeScope="" ma:versionID="b1c915952d788a7c806566ec6ecfd6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98D25-3612-45AA-B2EA-B76BE2FB1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21AADF-EF7F-4A69-BBF8-6D2DB522A5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2823E7-07D0-4268-9975-F0F3FD6F055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124543</TotalTime>
  <Words>625</Words>
  <Application>Microsoft Macintosh PowerPoint</Application>
  <PresentationFormat>On-screen Show (4:3)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1_Office Theme</vt:lpstr>
      <vt:lpstr>PowerPoint Presentation</vt:lpstr>
      <vt:lpstr>Roman Mission Key Characteristics</vt:lpstr>
      <vt:lpstr>Observatory Overview</vt:lpstr>
      <vt:lpstr>Observatory Expanded View</vt:lpstr>
      <vt:lpstr>System Architecture Diagram</vt:lpstr>
      <vt:lpstr>Field of Regard</vt:lpstr>
      <vt:lpstr>Payload Optical Block Diagram</vt:lpstr>
      <vt:lpstr>Optical Field Layout</vt:lpstr>
      <vt:lpstr>Representative Slew Times</vt:lpstr>
      <vt:lpstr>Slew and settle times</vt:lpstr>
    </vt:vector>
  </TitlesOfParts>
  <Manager/>
  <Company>NASA/ODIN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LBARBOUR</dc:creator>
  <cp:keywords/>
  <dc:description/>
  <cp:lastModifiedBy>Kruk, Jeffrey W. (GSFC-6650)</cp:lastModifiedBy>
  <cp:revision>4574</cp:revision>
  <cp:lastPrinted>2020-03-10T11:30:50Z</cp:lastPrinted>
  <dcterms:created xsi:type="dcterms:W3CDTF">2010-11-30T13:22:03Z</dcterms:created>
  <dcterms:modified xsi:type="dcterms:W3CDTF">2021-03-10T18:51:18Z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0x010100BF05FA2591251E45B08364920D250FE3</vt:lpwstr>
  </property>
</Properties>
</file>